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56" r:id="rId1"/>
  </p:sldMasterIdLst>
  <p:notesMasterIdLst>
    <p:notesMasterId r:id="rId81"/>
  </p:notesMasterIdLst>
  <p:sldIdLst>
    <p:sldId id="256" r:id="rId2"/>
    <p:sldId id="257" r:id="rId3"/>
    <p:sldId id="271" r:id="rId4"/>
    <p:sldId id="258" r:id="rId5"/>
    <p:sldId id="259" r:id="rId6"/>
    <p:sldId id="260" r:id="rId7"/>
    <p:sldId id="261" r:id="rId8"/>
    <p:sldId id="263" r:id="rId9"/>
    <p:sldId id="264" r:id="rId10"/>
    <p:sldId id="265" r:id="rId11"/>
    <p:sldId id="266" r:id="rId12"/>
    <p:sldId id="267" r:id="rId13"/>
    <p:sldId id="268" r:id="rId14"/>
    <p:sldId id="270" r:id="rId15"/>
    <p:sldId id="272" r:id="rId16"/>
    <p:sldId id="349" r:id="rId17"/>
    <p:sldId id="348" r:id="rId18"/>
    <p:sldId id="283" r:id="rId19"/>
    <p:sldId id="351" r:id="rId20"/>
    <p:sldId id="281" r:id="rId21"/>
    <p:sldId id="352" r:id="rId22"/>
    <p:sldId id="285" r:id="rId23"/>
    <p:sldId id="273" r:id="rId24"/>
    <p:sldId id="274" r:id="rId25"/>
    <p:sldId id="275" r:id="rId26"/>
    <p:sldId id="276" r:id="rId27"/>
    <p:sldId id="277" r:id="rId28"/>
    <p:sldId id="278" r:id="rId29"/>
    <p:sldId id="279" r:id="rId30"/>
    <p:sldId id="318" r:id="rId31"/>
    <p:sldId id="319" r:id="rId32"/>
    <p:sldId id="286" r:id="rId33"/>
    <p:sldId id="320" r:id="rId34"/>
    <p:sldId id="321" r:id="rId35"/>
    <p:sldId id="287" r:id="rId36"/>
    <p:sldId id="323" r:id="rId37"/>
    <p:sldId id="289" r:id="rId38"/>
    <p:sldId id="290" r:id="rId39"/>
    <p:sldId id="324" r:id="rId40"/>
    <p:sldId id="330" r:id="rId41"/>
    <p:sldId id="329" r:id="rId42"/>
    <p:sldId id="297" r:id="rId43"/>
    <p:sldId id="326" r:id="rId44"/>
    <p:sldId id="299" r:id="rId45"/>
    <p:sldId id="361" r:id="rId46"/>
    <p:sldId id="295" r:id="rId47"/>
    <p:sldId id="327" r:id="rId48"/>
    <p:sldId id="300" r:id="rId49"/>
    <p:sldId id="302" r:id="rId50"/>
    <p:sldId id="303" r:id="rId51"/>
    <p:sldId id="354" r:id="rId52"/>
    <p:sldId id="301" r:id="rId53"/>
    <p:sldId id="332" r:id="rId54"/>
    <p:sldId id="333" r:id="rId55"/>
    <p:sldId id="336" r:id="rId56"/>
    <p:sldId id="353" r:id="rId57"/>
    <p:sldId id="334" r:id="rId58"/>
    <p:sldId id="305" r:id="rId59"/>
    <p:sldId id="337" r:id="rId60"/>
    <p:sldId id="307" r:id="rId61"/>
    <p:sldId id="339" r:id="rId62"/>
    <p:sldId id="340" r:id="rId63"/>
    <p:sldId id="310" r:id="rId64"/>
    <p:sldId id="342" r:id="rId65"/>
    <p:sldId id="343" r:id="rId66"/>
    <p:sldId id="311" r:id="rId67"/>
    <p:sldId id="344" r:id="rId68"/>
    <p:sldId id="312" r:id="rId69"/>
    <p:sldId id="355" r:id="rId70"/>
    <p:sldId id="313" r:id="rId71"/>
    <p:sldId id="356" r:id="rId72"/>
    <p:sldId id="357" r:id="rId73"/>
    <p:sldId id="358" r:id="rId74"/>
    <p:sldId id="346" r:id="rId75"/>
    <p:sldId id="314" r:id="rId76"/>
    <p:sldId id="315" r:id="rId77"/>
    <p:sldId id="360" r:id="rId78"/>
    <p:sldId id="362" r:id="rId79"/>
    <p:sldId id="317"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D426"/>
    <a:srgbClr val="505050"/>
    <a:srgbClr val="FFC66D"/>
    <a:srgbClr val="2C2C2C"/>
    <a:srgbClr val="92D050"/>
    <a:srgbClr val="FD9940"/>
    <a:srgbClr val="FFFF00"/>
    <a:srgbClr val="E8BF6A"/>
    <a:srgbClr val="000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33"/>
    <p:restoredTop sz="84113"/>
  </p:normalViewPr>
  <p:slideViewPr>
    <p:cSldViewPr snapToGrid="0" snapToObjects="1">
      <p:cViewPr>
        <p:scale>
          <a:sx n="104" d="100"/>
          <a:sy n="104" d="100"/>
        </p:scale>
        <p:origin x="440" y="720"/>
      </p:cViewPr>
      <p:guideLst/>
    </p:cSldViewPr>
  </p:slideViewPr>
  <p:notesTextViewPr>
    <p:cViewPr>
      <p:scale>
        <a:sx n="105" d="100"/>
        <a:sy n="105" d="100"/>
      </p:scale>
      <p:origin x="0" y="0"/>
    </p:cViewPr>
  </p:notesTextViewPr>
  <p:sorterViewPr>
    <p:cViewPr>
      <p:scale>
        <a:sx n="66" d="100"/>
        <a:sy n="66" d="100"/>
      </p:scale>
      <p:origin x="0" y="0"/>
    </p:cViewPr>
  </p:sorterViewPr>
  <p:notesViewPr>
    <p:cSldViewPr snapToGrid="0" snapToObjects="1">
      <p:cViewPr varScale="1">
        <p:scale>
          <a:sx n="116" d="100"/>
          <a:sy n="116" d="100"/>
        </p:scale>
        <p:origin x="4232"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33C15-E9C2-B94C-B792-1E1D5D074F0C}" type="datetimeFigureOut">
              <a:rPr lang="en-US" smtClean="0"/>
              <a:t>4/12/18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1C556-E82F-5B46-A329-DE2861955BCD}" type="slidenum">
              <a:rPr lang="en-US" smtClean="0"/>
              <a:t>‹#›</a:t>
            </a:fld>
            <a:endParaRPr lang="en-US"/>
          </a:p>
        </p:txBody>
      </p:sp>
    </p:spTree>
    <p:extLst>
      <p:ext uri="{BB962C8B-B14F-4D97-AF65-F5344CB8AC3E}">
        <p14:creationId xmlns:p14="http://schemas.microsoft.com/office/powerpoint/2010/main" val="3090520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github.com/istanbuljs/istanbuljs/tree/master/packages/istanbul-reports/lib" TargetMode="External"/><Relationship Id="rId3" Type="http://schemas.openxmlformats.org/officeDocument/2006/relationships/hyperlink" Target="https://github.com/evanw/node-source-map-support" TargetMode="External"/><Relationship Id="rId7" Type="http://schemas.openxmlformats.org/officeDocument/2006/relationships/hyperlink" Target="https://npmjs.com/package/cross-env"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github.com/istanbuljs/babel-plugin-istanbul" TargetMode="External"/><Relationship Id="rId5" Type="http://schemas.openxmlformats.org/officeDocument/2006/relationships/hyperlink" Target="https://github.com/istanbuljs/nyc#require-additional-modules" TargetMode="External"/><Relationship Id="rId4" Type="http://schemas.openxmlformats.org/officeDocument/2006/relationships/hyperlink" Target="http://babeljs.io/docs/usage/require/" TargetMode="External"/><Relationship Id="rId9" Type="http://schemas.openxmlformats.org/officeDocument/2006/relationships/hyperlink" Target="https://istanbul.js.org/docs/advanced/alternative-reporters"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github.com/istanbuljs/istanbuljs/tree/master/packages/istanbul-reports/lib" TargetMode="External"/><Relationship Id="rId3" Type="http://schemas.openxmlformats.org/officeDocument/2006/relationships/hyperlink" Target="https://github.com/evanw/node-source-map-support" TargetMode="External"/><Relationship Id="rId7" Type="http://schemas.openxmlformats.org/officeDocument/2006/relationships/hyperlink" Target="https://npmjs.com/package/cross-env"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github.com/istanbuljs/babel-plugin-istanbul" TargetMode="External"/><Relationship Id="rId5" Type="http://schemas.openxmlformats.org/officeDocument/2006/relationships/hyperlink" Target="https://github.com/istanbuljs/nyc#require-additional-modules" TargetMode="External"/><Relationship Id="rId4" Type="http://schemas.openxmlformats.org/officeDocument/2006/relationships/hyperlink" Target="http://babeljs.io/docs/usage/require/" TargetMode="External"/><Relationship Id="rId9" Type="http://schemas.openxmlformats.org/officeDocument/2006/relationships/hyperlink" Target="https://istanbul.js.org/docs/advanced/alternative-reporter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oftware_develop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n.wikipedia.org/wiki/Software_release_life_cycl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1</a:t>
            </a:fld>
            <a:endParaRPr lang="en-US" dirty="0"/>
          </a:p>
        </p:txBody>
      </p:sp>
    </p:spTree>
    <p:extLst>
      <p:ext uri="{BB962C8B-B14F-4D97-AF65-F5344CB8AC3E}">
        <p14:creationId xmlns:p14="http://schemas.microsoft.com/office/powerpoint/2010/main" val="3506991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spcAft>
                <a:spcPts val="0"/>
              </a:spcAft>
              <a:buClr>
                <a:srgbClr val="404040"/>
              </a:buClr>
              <a:buSzPts val="1400"/>
              <a:buFont typeface="Helvetica Neue"/>
              <a:buChar char="●"/>
            </a:pPr>
            <a:r>
              <a:rPr lang="en-US" sz="1400">
                <a:solidFill>
                  <a:srgbClr val="404040"/>
                </a:solidFill>
                <a:latin typeface="Helvetica Neue"/>
                <a:ea typeface="Helvetica Neue"/>
                <a:cs typeface="Helvetica Neue"/>
                <a:sym typeface="Helvetica Neue"/>
              </a:rPr>
              <a:t>Because every React component produces html based on props and state, this makes testing React code significantly easier than it would otherwise be.</a:t>
            </a:r>
          </a:p>
          <a:p>
            <a:pPr marL="457200" lvl="0" indent="-317500" rtl="0">
              <a:spcBef>
                <a:spcPts val="0"/>
              </a:spcBef>
              <a:spcAft>
                <a:spcPts val="0"/>
              </a:spcAft>
              <a:buSzPts val="1400"/>
              <a:buFont typeface="Helvetica Neue"/>
              <a:buChar char="●"/>
            </a:pPr>
            <a:r>
              <a:rPr lang="en-US" sz="1800">
                <a:solidFill>
                  <a:srgbClr val="000000"/>
                </a:solidFill>
              </a:rPr>
              <a:t>Web Hypertext Application Technology Working Group (</a:t>
            </a:r>
            <a:r>
              <a:rPr lang="en-US" sz="1800" b="1">
                <a:solidFill>
                  <a:srgbClr val="000000"/>
                </a:solidFill>
              </a:rPr>
              <a:t>WHATWG</a:t>
            </a:r>
            <a:r>
              <a:rPr lang="en-US" sz="1800">
                <a:solidFill>
                  <a:srgbClr val="000000"/>
                </a:solidFill>
              </a:rPr>
              <a:t>)</a:t>
            </a:r>
          </a:p>
          <a:p>
            <a:pPr marL="457200" lvl="0" indent="-342900" rtl="0">
              <a:spcBef>
                <a:spcPts val="0"/>
              </a:spcBef>
              <a:spcAft>
                <a:spcPts val="0"/>
              </a:spcAft>
              <a:buClr>
                <a:srgbClr val="000000"/>
              </a:buClr>
              <a:buSzPts val="1800"/>
              <a:buChar char="●"/>
            </a:pPr>
            <a:r>
              <a:rPr lang="en-US" sz="1800">
                <a:solidFill>
                  <a:srgbClr val="000000"/>
                </a:solidFill>
              </a:rPr>
              <a:t>When we need jsdom? </a:t>
            </a:r>
          </a:p>
          <a:p>
            <a:pPr marL="914400" lvl="1" indent="-342900" rtl="0">
              <a:spcBef>
                <a:spcPts val="0"/>
              </a:spcBef>
              <a:spcAft>
                <a:spcPts val="0"/>
              </a:spcAft>
              <a:buClr>
                <a:srgbClr val="000000"/>
              </a:buClr>
              <a:buSzPts val="1800"/>
              <a:buChar char="○"/>
            </a:pPr>
            <a:r>
              <a:rPr lang="en-US" sz="1800">
                <a:solidFill>
                  <a:srgbClr val="000000"/>
                </a:solidFill>
              </a:rPr>
              <a:t>in case React component uses window/document, includes refs or uses </a:t>
            </a:r>
            <a:r>
              <a:rPr lang="en-US" sz="1800" err="1">
                <a:solidFill>
                  <a:srgbClr val="000000"/>
                </a:solidFill>
              </a:rPr>
              <a:t>ReactDOM</a:t>
            </a:r>
            <a:endParaRPr lang="en-US" sz="1800">
              <a:solidFill>
                <a:srgbClr val="000000"/>
              </a:solidFill>
            </a:endParaRPr>
          </a:p>
          <a:p>
            <a:endParaRPr lang="en-US"/>
          </a:p>
        </p:txBody>
      </p:sp>
      <p:sp>
        <p:nvSpPr>
          <p:cNvPr id="4" name="Slide Number Placeholder 3"/>
          <p:cNvSpPr>
            <a:spLocks noGrp="1"/>
          </p:cNvSpPr>
          <p:nvPr>
            <p:ph type="sldNum" sz="quarter" idx="10"/>
          </p:nvPr>
        </p:nvSpPr>
        <p:spPr/>
        <p:txBody>
          <a:bodyPr/>
          <a:lstStyle/>
          <a:p>
            <a:fld id="{4791C556-E82F-5B46-A329-DE2861955BCD}" type="slidenum">
              <a:rPr lang="en-US" smtClean="0"/>
              <a:t>21</a:t>
            </a:fld>
            <a:endParaRPr lang="en-US"/>
          </a:p>
        </p:txBody>
      </p:sp>
    </p:spTree>
    <p:extLst>
      <p:ext uri="{BB962C8B-B14F-4D97-AF65-F5344CB8AC3E}">
        <p14:creationId xmlns:p14="http://schemas.microsoft.com/office/powerpoint/2010/main" val="3885090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91C556-E82F-5B46-A329-DE2861955BCD}" type="slidenum">
              <a:rPr lang="en-US" smtClean="0"/>
              <a:t>22</a:t>
            </a:fld>
            <a:endParaRPr lang="en-US"/>
          </a:p>
        </p:txBody>
      </p:sp>
    </p:spTree>
    <p:extLst>
      <p:ext uri="{BB962C8B-B14F-4D97-AF65-F5344CB8AC3E}">
        <p14:creationId xmlns:p14="http://schemas.microsoft.com/office/powerpoint/2010/main" val="2890102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23</a:t>
            </a:fld>
            <a:endParaRPr lang="en-US" dirty="0"/>
          </a:p>
        </p:txBody>
      </p:sp>
    </p:spTree>
    <p:extLst>
      <p:ext uri="{BB962C8B-B14F-4D97-AF65-F5344CB8AC3E}">
        <p14:creationId xmlns:p14="http://schemas.microsoft.com/office/powerpoint/2010/main" val="4112258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'react-dom@15.5+ and </a:t>
            </a:r>
            <a:r>
              <a:rPr lang="en-US" sz="1200" b="1" kern="1200" dirty="0">
                <a:solidFill>
                  <a:schemeClr val="tx1"/>
                </a:solidFill>
                <a:effectLst/>
                <a:latin typeface="+mn-lt"/>
                <a:ea typeface="+mn-ea"/>
                <a:cs typeface="+mn-cs"/>
              </a:rPr>
              <a:t>react-test-renderer are implicit dependencies when using ' + 'react@15.5+ with enzyme</a:t>
            </a: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26</a:t>
            </a:fld>
            <a:endParaRPr lang="en-US" dirty="0"/>
          </a:p>
        </p:txBody>
      </p:sp>
    </p:spTree>
    <p:extLst>
      <p:ext uri="{BB962C8B-B14F-4D97-AF65-F5344CB8AC3E}">
        <p14:creationId xmlns:p14="http://schemas.microsoft.com/office/powerpoint/2010/main" val="1609398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A babel plugin that adds </a:t>
            </a:r>
            <a:r>
              <a:rPr lang="en-US" sz="1200" b="1" i="0" kern="1200" dirty="0">
                <a:solidFill>
                  <a:schemeClr val="tx1"/>
                </a:solidFill>
                <a:effectLst/>
                <a:latin typeface="+mn-lt"/>
                <a:ea typeface="+mn-ea"/>
                <a:cs typeface="+mn-cs"/>
              </a:rPr>
              <a:t>istanbul</a:t>
            </a:r>
            <a:r>
              <a:rPr lang="en-US" sz="1200" b="0" i="0" kern="1200" dirty="0">
                <a:solidFill>
                  <a:schemeClr val="tx1"/>
                </a:solidFill>
                <a:effectLst/>
                <a:latin typeface="+mn-lt"/>
                <a:ea typeface="+mn-ea"/>
                <a:cs typeface="+mn-cs"/>
              </a:rPr>
              <a:t> instrumentation to ES6 code</a:t>
            </a:r>
          </a:p>
          <a:p>
            <a:pPr marL="228600" indent="-228600">
              <a:buAutoNum type="arabicPeriod"/>
            </a:pPr>
            <a:r>
              <a:rPr lang="en-US" sz="1200" b="0" i="0" kern="1200" dirty="0">
                <a:solidFill>
                  <a:schemeClr val="tx1"/>
                </a:solidFill>
                <a:effectLst/>
                <a:latin typeface="+mn-lt"/>
                <a:ea typeface="+mn-ea"/>
                <a:cs typeface="+mn-cs"/>
              </a:rPr>
              <a:t>computes statement, line, function and branch coverage</a:t>
            </a:r>
          </a:p>
          <a:p>
            <a:pPr marL="228600" indent="-228600">
              <a:buAutoNum type="arabicPeriod"/>
            </a:pPr>
            <a:r>
              <a:rPr lang="en-US" sz="1200" b="1" i="0" kern="1200" dirty="0">
                <a:solidFill>
                  <a:schemeClr val="tx1"/>
                </a:solidFill>
                <a:effectLst/>
                <a:latin typeface="+mn-lt"/>
                <a:ea typeface="+mn-ea"/>
                <a:cs typeface="+mn-cs"/>
              </a:rPr>
              <a:t>tap-spec</a:t>
            </a:r>
            <a:r>
              <a:rPr lang="en-US" sz="1200" b="0" i="0" kern="1200" dirty="0">
                <a:solidFill>
                  <a:schemeClr val="tx1"/>
                </a:solidFill>
                <a:effectLst/>
                <a:latin typeface="+mn-lt"/>
                <a:ea typeface="+mn-ea"/>
                <a:cs typeface="+mn-cs"/>
              </a:rPr>
              <a:t> - Formatted TAP output like Mocha's spec reporter</a:t>
            </a:r>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27</a:t>
            </a:fld>
            <a:endParaRPr lang="en-US" dirty="0"/>
          </a:p>
        </p:txBody>
      </p:sp>
    </p:spTree>
    <p:extLst>
      <p:ext uri="{BB962C8B-B14F-4D97-AF65-F5344CB8AC3E}">
        <p14:creationId xmlns:p14="http://schemas.microsoft.com/office/powerpoint/2010/main" val="2826252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a:t>
            </a:r>
            <a:r>
              <a:rPr lang="en-US" b="1" dirty="0"/>
              <a:t>GifItem</a:t>
            </a:r>
            <a:r>
              <a:rPr lang="en-US" dirty="0"/>
              <a:t> React component</a:t>
            </a:r>
          </a:p>
        </p:txBody>
      </p:sp>
      <p:sp>
        <p:nvSpPr>
          <p:cNvPr id="4" name="Slide Number Placeholder 3"/>
          <p:cNvSpPr>
            <a:spLocks noGrp="1"/>
          </p:cNvSpPr>
          <p:nvPr>
            <p:ph type="sldNum" sz="quarter" idx="10"/>
          </p:nvPr>
        </p:nvSpPr>
        <p:spPr/>
        <p:txBody>
          <a:bodyPr/>
          <a:lstStyle/>
          <a:p>
            <a:fld id="{4791C556-E82F-5B46-A329-DE2861955BCD}" type="slidenum">
              <a:rPr lang="en-US" smtClean="0"/>
              <a:t>28</a:t>
            </a:fld>
            <a:endParaRPr lang="en-US" dirty="0"/>
          </a:p>
        </p:txBody>
      </p:sp>
    </p:spTree>
    <p:extLst>
      <p:ext uri="{BB962C8B-B14F-4D97-AF65-F5344CB8AC3E}">
        <p14:creationId xmlns:p14="http://schemas.microsoft.com/office/powerpoint/2010/main" val="2071398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29</a:t>
            </a:fld>
            <a:endParaRPr lang="en-US" dirty="0"/>
          </a:p>
        </p:txBody>
      </p:sp>
    </p:spTree>
    <p:extLst>
      <p:ext uri="{BB962C8B-B14F-4D97-AF65-F5344CB8AC3E}">
        <p14:creationId xmlns:p14="http://schemas.microsoft.com/office/powerpoint/2010/main" val="921510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500" b="1" kern="1200" dirty="0">
                <a:solidFill>
                  <a:schemeClr val="tx1"/>
                </a:solidFill>
                <a:effectLst/>
                <a:latin typeface="+mn-lt"/>
                <a:ea typeface="+mn-ea"/>
                <a:cs typeface="+mn-cs"/>
              </a:rPr>
              <a:t>import </a:t>
            </a:r>
            <a:r>
              <a:rPr lang="en-US" sz="11500" dirty="0"/>
              <a:t>test </a:t>
            </a:r>
            <a:r>
              <a:rPr lang="en-US" sz="11500" b="1" kern="1200" dirty="0">
                <a:solidFill>
                  <a:schemeClr val="tx1"/>
                </a:solidFill>
                <a:effectLst/>
                <a:latin typeface="+mn-lt"/>
                <a:ea typeface="+mn-ea"/>
                <a:cs typeface="+mn-cs"/>
              </a:rPr>
              <a:t>from </a:t>
            </a:r>
            <a:r>
              <a:rPr lang="en-US" sz="11500" kern="1200" dirty="0">
                <a:solidFill>
                  <a:schemeClr val="tx1"/>
                </a:solidFill>
                <a:effectLst/>
                <a:latin typeface="+mn-lt"/>
                <a:ea typeface="+mn-ea"/>
                <a:cs typeface="+mn-cs"/>
              </a:rPr>
              <a:t>'tape'</a:t>
            </a:r>
            <a:br>
              <a:rPr lang="en-US" sz="11500" kern="1200" dirty="0">
                <a:solidFill>
                  <a:schemeClr val="tx1"/>
                </a:solidFill>
                <a:effectLst/>
                <a:latin typeface="+mn-lt"/>
                <a:ea typeface="+mn-ea"/>
                <a:cs typeface="+mn-cs"/>
              </a:rPr>
            </a:br>
            <a:r>
              <a:rPr lang="en-US" sz="11500" b="1" kern="1200" dirty="0">
                <a:solidFill>
                  <a:schemeClr val="tx1"/>
                </a:solidFill>
                <a:effectLst/>
                <a:latin typeface="+mn-lt"/>
                <a:ea typeface="+mn-ea"/>
                <a:cs typeface="+mn-cs"/>
              </a:rPr>
              <a:t>import </a:t>
            </a:r>
            <a:r>
              <a:rPr lang="en-US" sz="11500" dirty="0"/>
              <a:t>{shallow} </a:t>
            </a:r>
            <a:r>
              <a:rPr lang="en-US" sz="11500" b="1" kern="1200" dirty="0">
                <a:solidFill>
                  <a:schemeClr val="tx1"/>
                </a:solidFill>
                <a:effectLst/>
                <a:latin typeface="+mn-lt"/>
                <a:ea typeface="+mn-ea"/>
                <a:cs typeface="+mn-cs"/>
              </a:rPr>
              <a:t>from </a:t>
            </a:r>
            <a:r>
              <a:rPr lang="en-US" sz="11500" kern="1200" dirty="0">
                <a:solidFill>
                  <a:schemeClr val="tx1"/>
                </a:solidFill>
                <a:effectLst/>
                <a:latin typeface="+mn-lt"/>
                <a:ea typeface="+mn-ea"/>
                <a:cs typeface="+mn-cs"/>
              </a:rPr>
              <a:t>'enzyme'</a:t>
            </a:r>
            <a:br>
              <a:rPr lang="en-US" sz="11500" kern="1200" dirty="0">
                <a:solidFill>
                  <a:schemeClr val="tx1"/>
                </a:solidFill>
                <a:effectLst/>
                <a:latin typeface="+mn-lt"/>
                <a:ea typeface="+mn-ea"/>
                <a:cs typeface="+mn-cs"/>
              </a:rPr>
            </a:br>
            <a:r>
              <a:rPr lang="en-US" sz="11500" b="1" kern="1200" dirty="0">
                <a:solidFill>
                  <a:schemeClr val="tx1"/>
                </a:solidFill>
                <a:effectLst/>
                <a:latin typeface="+mn-lt"/>
                <a:ea typeface="+mn-ea"/>
                <a:cs typeface="+mn-cs"/>
              </a:rPr>
              <a:t>import </a:t>
            </a:r>
            <a:r>
              <a:rPr lang="en-US" sz="11500" dirty="0"/>
              <a:t>GifItem </a:t>
            </a:r>
            <a:r>
              <a:rPr lang="en-US" sz="11500" b="1" kern="1200" dirty="0">
                <a:solidFill>
                  <a:schemeClr val="tx1"/>
                </a:solidFill>
                <a:effectLst/>
                <a:latin typeface="+mn-lt"/>
                <a:ea typeface="+mn-ea"/>
                <a:cs typeface="+mn-cs"/>
              </a:rPr>
              <a:t>from </a:t>
            </a:r>
            <a:r>
              <a:rPr lang="en-US" sz="11500" kern="1200" dirty="0">
                <a:solidFill>
                  <a:schemeClr val="tx1"/>
                </a:solidFill>
                <a:effectLst/>
                <a:latin typeface="+mn-lt"/>
                <a:ea typeface="+mn-ea"/>
                <a:cs typeface="+mn-cs"/>
              </a:rPr>
              <a:t>'./GifItem'</a:t>
            </a:r>
            <a:br>
              <a:rPr lang="en-US" sz="11500" kern="1200" dirty="0">
                <a:solidFill>
                  <a:schemeClr val="tx1"/>
                </a:solidFill>
                <a:effectLst/>
                <a:latin typeface="+mn-lt"/>
                <a:ea typeface="+mn-ea"/>
                <a:cs typeface="+mn-cs"/>
              </a:rPr>
            </a:br>
            <a:r>
              <a:rPr lang="en-US" sz="11500" b="1" kern="1200" dirty="0">
                <a:solidFill>
                  <a:schemeClr val="tx1"/>
                </a:solidFill>
                <a:effectLst/>
                <a:latin typeface="+mn-lt"/>
                <a:ea typeface="+mn-ea"/>
                <a:cs typeface="+mn-cs"/>
              </a:rPr>
              <a:t>import </a:t>
            </a:r>
            <a:r>
              <a:rPr lang="en-US" sz="11500" dirty="0"/>
              <a:t>React </a:t>
            </a:r>
            <a:r>
              <a:rPr lang="en-US" sz="11500" b="1" kern="1200" dirty="0">
                <a:solidFill>
                  <a:schemeClr val="tx1"/>
                </a:solidFill>
                <a:effectLst/>
                <a:latin typeface="+mn-lt"/>
                <a:ea typeface="+mn-ea"/>
                <a:cs typeface="+mn-cs"/>
              </a:rPr>
              <a:t>from </a:t>
            </a:r>
            <a:r>
              <a:rPr lang="en-US" sz="11500" kern="1200" dirty="0">
                <a:solidFill>
                  <a:schemeClr val="tx1"/>
                </a:solidFill>
                <a:effectLst/>
                <a:latin typeface="+mn-lt"/>
                <a:ea typeface="+mn-ea"/>
                <a:cs typeface="+mn-cs"/>
              </a:rPr>
              <a:t>'react'</a:t>
            </a:r>
            <a:br>
              <a:rPr lang="en-US" sz="11500" kern="1200" dirty="0">
                <a:solidFill>
                  <a:schemeClr val="tx1"/>
                </a:solidFill>
                <a:effectLst/>
                <a:latin typeface="+mn-lt"/>
                <a:ea typeface="+mn-ea"/>
                <a:cs typeface="+mn-cs"/>
              </a:rPr>
            </a:br>
            <a:br>
              <a:rPr lang="en-US" sz="11500" kern="1200" dirty="0">
                <a:solidFill>
                  <a:schemeClr val="tx1"/>
                </a:solidFill>
                <a:effectLst/>
                <a:latin typeface="+mn-lt"/>
                <a:ea typeface="+mn-ea"/>
                <a:cs typeface="+mn-cs"/>
              </a:rPr>
            </a:br>
            <a:r>
              <a:rPr lang="en-US" sz="11500" dirty="0"/>
              <a:t>test(</a:t>
            </a:r>
            <a:r>
              <a:rPr lang="en-US" sz="11500" kern="1200" dirty="0">
                <a:solidFill>
                  <a:schemeClr val="tx1"/>
                </a:solidFill>
                <a:effectLst/>
                <a:latin typeface="+mn-lt"/>
                <a:ea typeface="+mn-ea"/>
                <a:cs typeface="+mn-cs"/>
              </a:rPr>
              <a:t>'GifItem: rendering', </a:t>
            </a:r>
            <a:r>
              <a:rPr lang="en-US" sz="11500" dirty="0"/>
              <a:t>t =&gt; {</a:t>
            </a:r>
            <a:br>
              <a:rPr lang="en-US" sz="11500" dirty="0"/>
            </a:br>
            <a:r>
              <a:rPr lang="en-US" sz="11500" dirty="0"/>
              <a:t>  t.plan(</a:t>
            </a:r>
            <a:r>
              <a:rPr lang="en-US" sz="11500" kern="1200" dirty="0">
                <a:solidFill>
                  <a:schemeClr val="tx1"/>
                </a:solidFill>
                <a:effectLst/>
                <a:latin typeface="+mn-lt"/>
                <a:ea typeface="+mn-ea"/>
                <a:cs typeface="+mn-cs"/>
              </a:rPr>
              <a:t>1</a:t>
            </a:r>
            <a:r>
              <a:rPr lang="en-US" sz="11500" dirty="0"/>
              <a:t>)</a:t>
            </a:r>
            <a:br>
              <a:rPr lang="en-US" sz="11500" dirty="0"/>
            </a:br>
            <a:r>
              <a:rPr lang="en-US" sz="11500" dirty="0"/>
              <a:t>  </a:t>
            </a:r>
            <a:r>
              <a:rPr lang="en-US" sz="11500" b="1" kern="1200" dirty="0">
                <a:solidFill>
                  <a:schemeClr val="tx1"/>
                </a:solidFill>
                <a:effectLst/>
                <a:latin typeface="+mn-lt"/>
                <a:ea typeface="+mn-ea"/>
                <a:cs typeface="+mn-cs"/>
              </a:rPr>
              <a:t>try </a:t>
            </a:r>
            <a:r>
              <a:rPr lang="en-US" sz="11500" dirty="0"/>
              <a:t>{</a:t>
            </a:r>
            <a:br>
              <a:rPr lang="en-US" sz="11500" dirty="0"/>
            </a:br>
            <a:br>
              <a:rPr lang="en-US" sz="11500" dirty="0"/>
            </a:br>
            <a:r>
              <a:rPr lang="en-US" sz="11500" dirty="0"/>
              <a:t>    </a:t>
            </a:r>
            <a:r>
              <a:rPr lang="en-US" sz="11500" b="1" kern="1200" dirty="0">
                <a:solidFill>
                  <a:schemeClr val="tx1"/>
                </a:solidFill>
                <a:effectLst/>
                <a:latin typeface="+mn-lt"/>
                <a:ea typeface="+mn-ea"/>
                <a:cs typeface="+mn-cs"/>
              </a:rPr>
              <a:t>const </a:t>
            </a:r>
            <a:r>
              <a:rPr lang="en-US" sz="11500" dirty="0"/>
              <a:t>wrapper = shallow(</a:t>
            </a:r>
            <a:r>
              <a:rPr lang="en-US" sz="11500" kern="1200" dirty="0">
                <a:solidFill>
                  <a:schemeClr val="tx1"/>
                </a:solidFill>
                <a:effectLst/>
                <a:latin typeface="+mn-lt"/>
                <a:ea typeface="+mn-ea"/>
                <a:cs typeface="+mn-cs"/>
              </a:rPr>
              <a:t>&lt;GifItem/&gt;</a:t>
            </a:r>
            <a:r>
              <a:rPr lang="en-US" sz="11500" dirty="0"/>
              <a:t>)</a:t>
            </a:r>
            <a:br>
              <a:rPr lang="en-US" sz="11500" dirty="0"/>
            </a:br>
            <a:r>
              <a:rPr lang="en-US" sz="11500" dirty="0"/>
              <a:t>    </a:t>
            </a:r>
            <a:r>
              <a:rPr lang="en-US" sz="11500" b="1" kern="1200" dirty="0">
                <a:solidFill>
                  <a:schemeClr val="tx1"/>
                </a:solidFill>
                <a:effectLst/>
                <a:latin typeface="+mn-lt"/>
                <a:ea typeface="+mn-ea"/>
                <a:cs typeface="+mn-cs"/>
              </a:rPr>
              <a:t>const </a:t>
            </a:r>
            <a:r>
              <a:rPr lang="en-US" sz="11500" dirty="0" err="1"/>
              <a:t>gifItemDiv</a:t>
            </a:r>
            <a:r>
              <a:rPr lang="en-US" sz="11500" dirty="0"/>
              <a:t> = </a:t>
            </a:r>
            <a:r>
              <a:rPr lang="en-US" sz="11500" dirty="0" err="1"/>
              <a:t>wrapper.</a:t>
            </a:r>
            <a:r>
              <a:rPr lang="en-US" sz="11500" kern="1200" dirty="0" err="1">
                <a:solidFill>
                  <a:schemeClr val="tx1"/>
                </a:solidFill>
                <a:effectLst/>
                <a:latin typeface="+mn-lt"/>
                <a:ea typeface="+mn-ea"/>
                <a:cs typeface="+mn-cs"/>
              </a:rPr>
              <a:t>find</a:t>
            </a:r>
            <a:r>
              <a:rPr lang="en-US" sz="11500" dirty="0"/>
              <a:t>(</a:t>
            </a:r>
            <a:r>
              <a:rPr lang="en-US" sz="11500" kern="1200" dirty="0">
                <a:solidFill>
                  <a:schemeClr val="tx1"/>
                </a:solidFill>
                <a:effectLst/>
                <a:latin typeface="+mn-lt"/>
                <a:ea typeface="+mn-ea"/>
                <a:cs typeface="+mn-cs"/>
              </a:rPr>
              <a:t>'.gif-item'</a:t>
            </a:r>
            <a:r>
              <a:rPr lang="en-US" sz="11500" dirty="0"/>
              <a:t>)</a:t>
            </a:r>
            <a:br>
              <a:rPr lang="en-US" sz="11500" dirty="0"/>
            </a:br>
            <a:r>
              <a:rPr lang="en-US" sz="11500" dirty="0"/>
              <a:t>    </a:t>
            </a:r>
            <a:r>
              <a:rPr lang="en-US" sz="11500" dirty="0" err="1"/>
              <a:t>t.</a:t>
            </a:r>
            <a:r>
              <a:rPr lang="en-US" sz="11500" kern="1200" dirty="0" err="1">
                <a:solidFill>
                  <a:schemeClr val="tx1"/>
                </a:solidFill>
                <a:effectLst/>
                <a:latin typeface="+mn-lt"/>
                <a:ea typeface="+mn-ea"/>
                <a:cs typeface="+mn-cs"/>
              </a:rPr>
              <a:t>equal</a:t>
            </a:r>
            <a:r>
              <a:rPr lang="en-US" sz="11500" dirty="0"/>
              <a:t>(</a:t>
            </a:r>
            <a:r>
              <a:rPr lang="en-US" sz="11500" dirty="0" err="1"/>
              <a:t>gifItemDiv.</a:t>
            </a:r>
            <a:r>
              <a:rPr lang="en-US" sz="11500" kern="1200" dirty="0" err="1">
                <a:solidFill>
                  <a:schemeClr val="tx1"/>
                </a:solidFill>
                <a:effectLst/>
                <a:latin typeface="+mn-lt"/>
                <a:ea typeface="+mn-ea"/>
                <a:cs typeface="+mn-cs"/>
              </a:rPr>
              <a:t>length</a:t>
            </a:r>
            <a:r>
              <a:rPr lang="en-US" sz="11500" kern="1200" dirty="0">
                <a:solidFill>
                  <a:schemeClr val="tx1"/>
                </a:solidFill>
                <a:effectLst/>
                <a:latin typeface="+mn-lt"/>
                <a:ea typeface="+mn-ea"/>
                <a:cs typeface="+mn-cs"/>
              </a:rPr>
              <a:t>, 1, 'GifItem was rendered'</a:t>
            </a:r>
            <a:r>
              <a:rPr lang="en-US" sz="11500" dirty="0"/>
              <a:t>)</a:t>
            </a:r>
            <a:br>
              <a:rPr lang="en-US" sz="11500" dirty="0"/>
            </a:br>
            <a:br>
              <a:rPr lang="en-US" sz="11500" dirty="0"/>
            </a:br>
            <a:r>
              <a:rPr lang="en-US" sz="11500" dirty="0"/>
              <a:t>  }</a:t>
            </a:r>
            <a:r>
              <a:rPr lang="en-US" sz="11500" b="1" kern="1200" dirty="0">
                <a:solidFill>
                  <a:schemeClr val="tx1"/>
                </a:solidFill>
                <a:effectLst/>
                <a:latin typeface="+mn-lt"/>
                <a:ea typeface="+mn-ea"/>
                <a:cs typeface="+mn-cs"/>
              </a:rPr>
              <a:t>catch </a:t>
            </a:r>
            <a:r>
              <a:rPr lang="en-US" sz="11500" dirty="0"/>
              <a:t>(e) {</a:t>
            </a:r>
            <a:br>
              <a:rPr lang="en-US" sz="11500" dirty="0"/>
            </a:br>
            <a:r>
              <a:rPr lang="en-US" sz="11500" dirty="0"/>
              <a:t>    t.</a:t>
            </a:r>
            <a:r>
              <a:rPr lang="en-US" sz="11500" kern="1200" dirty="0">
                <a:solidFill>
                  <a:schemeClr val="tx1"/>
                </a:solidFill>
                <a:effectLst/>
                <a:latin typeface="+mn-lt"/>
                <a:ea typeface="+mn-ea"/>
                <a:cs typeface="+mn-cs"/>
              </a:rPr>
              <a:t>fail</a:t>
            </a:r>
            <a:r>
              <a:rPr lang="en-US" sz="11500" dirty="0"/>
              <a:t>(e.</a:t>
            </a:r>
            <a:r>
              <a:rPr lang="en-US" sz="11500" kern="1200" dirty="0">
                <a:solidFill>
                  <a:schemeClr val="tx1"/>
                </a:solidFill>
                <a:effectLst/>
                <a:latin typeface="+mn-lt"/>
                <a:ea typeface="+mn-ea"/>
                <a:cs typeface="+mn-cs"/>
              </a:rPr>
              <a:t>message</a:t>
            </a:r>
            <a:r>
              <a:rPr lang="en-US" sz="11500" dirty="0"/>
              <a:t>)</a:t>
            </a:r>
            <a:br>
              <a:rPr lang="en-US" sz="11500" dirty="0"/>
            </a:br>
            <a:r>
              <a:rPr lang="en-US" sz="11500" dirty="0"/>
              <a:t>  }</a:t>
            </a:r>
            <a:br>
              <a:rPr lang="en-US" sz="11500" dirty="0"/>
            </a:br>
            <a:r>
              <a:rPr lang="en-US" sz="11500"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31</a:t>
            </a:fld>
            <a:endParaRPr lang="en-US"/>
          </a:p>
        </p:txBody>
      </p:sp>
    </p:spTree>
    <p:extLst>
      <p:ext uri="{BB962C8B-B14F-4D97-AF65-F5344CB8AC3E}">
        <p14:creationId xmlns:p14="http://schemas.microsoft.com/office/powerpoint/2010/main" val="235218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32</a:t>
            </a:fld>
            <a:endParaRPr lang="en-US" dirty="0"/>
          </a:p>
        </p:txBody>
      </p:sp>
    </p:spTree>
    <p:extLst>
      <p:ext uri="{BB962C8B-B14F-4D97-AF65-F5344CB8AC3E}">
        <p14:creationId xmlns:p14="http://schemas.microsoft.com/office/powerpoint/2010/main" val="3833915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dirty="0"/>
              <a:t>{</a:t>
            </a:r>
            <a:r>
              <a:rPr lang="en-US" sz="1200" b="1" kern="1200" dirty="0">
                <a:solidFill>
                  <a:schemeClr val="tx1"/>
                </a:solidFill>
                <a:effectLst/>
                <a:latin typeface="+mn-lt"/>
                <a:ea typeface="+mn-ea"/>
                <a:cs typeface="+mn-cs"/>
              </a:rPr>
              <a:t>test</a:t>
            </a:r>
            <a:r>
              <a:rPr lang="en-US" dirty="0"/>
              <a:t>} </a:t>
            </a:r>
            <a:r>
              <a:rPr lang="en-US" sz="1200" b="1" kern="1200" dirty="0">
                <a:solidFill>
                  <a:schemeClr val="tx1"/>
                </a:solidFill>
                <a:effectLst/>
                <a:latin typeface="+mn-lt"/>
                <a:ea typeface="+mn-ea"/>
                <a:cs typeface="+mn-cs"/>
              </a:rPr>
              <a:t>from 'tape'</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b="1" kern="1200" dirty="0">
                <a:solidFill>
                  <a:schemeClr val="tx1"/>
                </a:solidFill>
                <a:effectLst/>
                <a:latin typeface="+mn-lt"/>
                <a:ea typeface="+mn-ea"/>
                <a:cs typeface="+mn-cs"/>
              </a:rPr>
              <a:t>shallow</a:t>
            </a:r>
            <a:r>
              <a:rPr lang="en-US" dirty="0"/>
              <a:t>} </a:t>
            </a:r>
            <a:r>
              <a:rPr lang="en-US" sz="1200" b="1" kern="1200" dirty="0">
                <a:solidFill>
                  <a:schemeClr val="tx1"/>
                </a:solidFill>
                <a:effectLst/>
                <a:latin typeface="+mn-lt"/>
                <a:ea typeface="+mn-ea"/>
                <a:cs typeface="+mn-cs"/>
              </a:rPr>
              <a:t>from 'enzyme'</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React from 'react'</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GifItem </a:t>
            </a:r>
            <a:r>
              <a:rPr lang="en-US" sz="1200" b="1" kern="1200" dirty="0">
                <a:solidFill>
                  <a:schemeClr val="tx1"/>
                </a:solidFill>
                <a:effectLst/>
                <a:latin typeface="+mn-lt"/>
                <a:ea typeface="+mn-ea"/>
                <a:cs typeface="+mn-cs"/>
              </a:rPr>
              <a:t>from './GifItem'</a:t>
            </a:r>
            <a:br>
              <a:rPr lang="en-US" sz="1200" b="1" kern="1200" dirty="0">
                <a:solidFill>
                  <a:schemeClr val="tx1"/>
                </a:solidFill>
                <a:effectLst/>
                <a:latin typeface="+mn-lt"/>
                <a:ea typeface="+mn-ea"/>
                <a:cs typeface="+mn-cs"/>
              </a:rPr>
            </a:br>
            <a:br>
              <a:rPr lang="en-US" sz="1200" b="1" kern="1200" dirty="0">
                <a:solidFill>
                  <a:schemeClr val="tx1"/>
                </a:solidFill>
                <a:effectLst/>
                <a:latin typeface="+mn-lt"/>
                <a:ea typeface="+mn-ea"/>
                <a:cs typeface="+mn-cs"/>
              </a:rPr>
            </a:b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test</a:t>
            </a:r>
            <a:r>
              <a:rPr lang="en-US" dirty="0"/>
              <a:t>(</a:t>
            </a:r>
            <a:r>
              <a:rPr lang="en-US" sz="1200" b="1" kern="1200" dirty="0">
                <a:solidFill>
                  <a:schemeClr val="tx1"/>
                </a:solidFill>
                <a:effectLst/>
                <a:latin typeface="+mn-lt"/>
                <a:ea typeface="+mn-ea"/>
                <a:cs typeface="+mn-cs"/>
              </a:rPr>
              <a:t>'GifItem: rendering without required props'</a:t>
            </a:r>
            <a:r>
              <a:rPr lang="en-US" dirty="0"/>
              <a:t>, t =&gt; {</a:t>
            </a:r>
            <a:br>
              <a:rPr lang="en-US" dirty="0"/>
            </a:br>
            <a:r>
              <a:rPr lang="en-US" dirty="0"/>
              <a:t>  t.</a:t>
            </a:r>
            <a:r>
              <a:rPr lang="en-US" sz="1200" kern="1200" dirty="0">
                <a:solidFill>
                  <a:schemeClr val="tx1"/>
                </a:solidFill>
                <a:effectLst/>
                <a:latin typeface="+mn-lt"/>
                <a:ea typeface="+mn-ea"/>
                <a:cs typeface="+mn-cs"/>
              </a:rPr>
              <a:t>plan</a:t>
            </a:r>
            <a:r>
              <a:rPr lang="en-US" dirty="0"/>
              <a:t>(</a:t>
            </a:r>
            <a:r>
              <a:rPr lang="en-US" sz="1200" kern="1200" dirty="0">
                <a:solidFill>
                  <a:schemeClr val="tx1"/>
                </a:solidFill>
                <a:effectLst/>
                <a:latin typeface="+mn-lt"/>
                <a:ea typeface="+mn-ea"/>
                <a:cs typeface="+mn-cs"/>
              </a:rPr>
              <a:t>2</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sz="1200" kern="1200" dirty="0">
                <a:solidFill>
                  <a:schemeClr val="tx1"/>
                </a:solidFill>
                <a:effectLst/>
                <a:latin typeface="+mn-lt"/>
                <a:ea typeface="+mn-ea"/>
                <a:cs typeface="+mn-cs"/>
              </a:rPr>
              <a:t>wrapper </a:t>
            </a:r>
            <a:r>
              <a:rPr lang="en-US" dirty="0"/>
              <a:t>= </a:t>
            </a:r>
            <a:r>
              <a:rPr lang="en-US" sz="1200" b="1" kern="1200" dirty="0">
                <a:solidFill>
                  <a:schemeClr val="tx1"/>
                </a:solidFill>
                <a:effectLst/>
                <a:latin typeface="+mn-lt"/>
                <a:ea typeface="+mn-ea"/>
                <a:cs typeface="+mn-cs"/>
              </a:rPr>
              <a:t>shallow</a:t>
            </a:r>
            <a:r>
              <a:rPr lang="en-US" dirty="0"/>
              <a:t>(</a:t>
            </a:r>
            <a:r>
              <a:rPr lang="en-US" dirty="0">
                <a:effectLst/>
              </a:rPr>
              <a:t>&lt;</a:t>
            </a:r>
            <a:r>
              <a:rPr lang="en-US" sz="1200" b="1" kern="1200" dirty="0">
                <a:solidFill>
                  <a:schemeClr val="tx1"/>
                </a:solidFill>
                <a:effectLst/>
                <a:latin typeface="+mn-lt"/>
                <a:ea typeface="+mn-ea"/>
                <a:cs typeface="+mn-cs"/>
              </a:rPr>
              <a:t>GifItem</a:t>
            </a:r>
            <a:r>
              <a:rPr lang="en-US" dirty="0">
                <a:effectLst/>
              </a:rPr>
              <a:t>/&gt;</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mainDivElement</a:t>
            </a:r>
            <a:r>
              <a:rPr lang="en-US" sz="1200" kern="1200" dirty="0">
                <a:solidFill>
                  <a:schemeClr val="tx1"/>
                </a:solidFill>
                <a:effectLst/>
                <a:latin typeface="+mn-lt"/>
                <a:ea typeface="+mn-ea"/>
                <a:cs typeface="+mn-cs"/>
              </a:rPr>
              <a:t> </a:t>
            </a:r>
            <a:r>
              <a:rPr lang="en-US" dirty="0"/>
              <a:t>= </a:t>
            </a:r>
            <a:r>
              <a:rPr lang="en-US" sz="1200" kern="1200" dirty="0" err="1">
                <a:solidFill>
                  <a:schemeClr val="tx1"/>
                </a:solidFill>
                <a:effectLst/>
                <a:latin typeface="+mn-lt"/>
                <a:ea typeface="+mn-ea"/>
                <a:cs typeface="+mn-cs"/>
              </a:rPr>
              <a:t>wrapper</a:t>
            </a:r>
            <a:r>
              <a:rPr lang="en-US" dirty="0" err="1"/>
              <a:t>.</a:t>
            </a:r>
            <a:r>
              <a:rPr lang="en-US" sz="1200" kern="1200" dirty="0" err="1">
                <a:solidFill>
                  <a:schemeClr val="tx1"/>
                </a:solidFill>
                <a:effectLst/>
                <a:latin typeface="+mn-lt"/>
                <a:ea typeface="+mn-ea"/>
                <a:cs typeface="+mn-cs"/>
              </a:rPr>
              <a:t>find</a:t>
            </a:r>
            <a:r>
              <a:rPr lang="en-US" dirty="0"/>
              <a:t>(</a:t>
            </a:r>
            <a:r>
              <a:rPr lang="en-US" sz="1200" b="1" kern="1200" dirty="0">
                <a:solidFill>
                  <a:schemeClr val="tx1"/>
                </a:solidFill>
                <a:effectLst/>
                <a:latin typeface="+mn-lt"/>
                <a:ea typeface="+mn-ea"/>
                <a:cs typeface="+mn-cs"/>
              </a:rPr>
              <a:t>'.gif-item'</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sz="1200" kern="1200" dirty="0" err="1">
                <a:solidFill>
                  <a:schemeClr val="tx1"/>
                </a:solidFill>
                <a:effectLst/>
                <a:latin typeface="+mn-lt"/>
                <a:ea typeface="+mn-ea"/>
                <a:cs typeface="+mn-cs"/>
              </a:rPr>
              <a:t>mainDivElement</a:t>
            </a:r>
            <a:r>
              <a:rPr lang="en-US" dirty="0" err="1"/>
              <a:t>.</a:t>
            </a:r>
            <a:r>
              <a:rPr lang="en-US" sz="1200" b="1" kern="1200" dirty="0" err="1">
                <a:solidFill>
                  <a:schemeClr val="tx1"/>
                </a:solidFill>
                <a:effectLst/>
                <a:latin typeface="+mn-lt"/>
                <a:ea typeface="+mn-ea"/>
                <a:cs typeface="+mn-cs"/>
              </a:rPr>
              <a:t>length</a:t>
            </a:r>
            <a:r>
              <a:rPr lang="en-US" dirty="0"/>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'should render one GifItem component'</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gifImgElement</a:t>
            </a:r>
            <a:r>
              <a:rPr lang="en-US" sz="1200" kern="1200" dirty="0">
                <a:solidFill>
                  <a:schemeClr val="tx1"/>
                </a:solidFill>
                <a:effectLst/>
                <a:latin typeface="+mn-lt"/>
                <a:ea typeface="+mn-ea"/>
                <a:cs typeface="+mn-cs"/>
              </a:rPr>
              <a:t> </a:t>
            </a:r>
            <a:r>
              <a:rPr lang="en-US" dirty="0"/>
              <a:t>= </a:t>
            </a:r>
            <a:r>
              <a:rPr lang="en-US" sz="1200" kern="1200" dirty="0" err="1">
                <a:solidFill>
                  <a:schemeClr val="tx1"/>
                </a:solidFill>
                <a:effectLst/>
                <a:latin typeface="+mn-lt"/>
                <a:ea typeface="+mn-ea"/>
                <a:cs typeface="+mn-cs"/>
              </a:rPr>
              <a:t>wrapper</a:t>
            </a:r>
            <a:r>
              <a:rPr lang="en-US" dirty="0" err="1"/>
              <a:t>.</a:t>
            </a:r>
            <a:r>
              <a:rPr lang="en-US" sz="1200" kern="1200" dirty="0" err="1">
                <a:solidFill>
                  <a:schemeClr val="tx1"/>
                </a:solidFill>
                <a:effectLst/>
                <a:latin typeface="+mn-lt"/>
                <a:ea typeface="+mn-ea"/>
                <a:cs typeface="+mn-cs"/>
              </a:rPr>
              <a:t>find</a:t>
            </a:r>
            <a:r>
              <a:rPr lang="en-US" dirty="0"/>
              <a:t>(</a:t>
            </a:r>
            <a:r>
              <a:rPr lang="en-US" sz="1200" b="1" kern="1200" dirty="0">
                <a:solidFill>
                  <a:schemeClr val="tx1"/>
                </a:solidFill>
                <a:effectLst/>
                <a:latin typeface="+mn-lt"/>
                <a:ea typeface="+mn-ea"/>
                <a:cs typeface="+mn-cs"/>
              </a:rPr>
              <a:t>'.gif-</a:t>
            </a:r>
            <a:r>
              <a:rPr lang="en-US" sz="1200" b="1" kern="1200" dirty="0" err="1">
                <a:solidFill>
                  <a:schemeClr val="tx1"/>
                </a:solidFill>
                <a:effectLst/>
                <a:latin typeface="+mn-lt"/>
                <a:ea typeface="+mn-ea"/>
                <a:cs typeface="+mn-cs"/>
              </a:rPr>
              <a:t>img</a:t>
            </a:r>
            <a:r>
              <a:rPr lang="en-US" sz="1200" b="1" kern="1200" dirty="0">
                <a:solidFill>
                  <a:schemeClr val="tx1"/>
                </a:solidFill>
                <a:effectLst/>
                <a:latin typeface="+mn-lt"/>
                <a:ea typeface="+mn-ea"/>
                <a:cs typeface="+mn-cs"/>
              </a:rPr>
              <a: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sz="1200" kern="1200" dirty="0" err="1">
                <a:solidFill>
                  <a:schemeClr val="tx1"/>
                </a:solidFill>
                <a:effectLst/>
                <a:latin typeface="+mn-lt"/>
                <a:ea typeface="+mn-ea"/>
                <a:cs typeface="+mn-cs"/>
              </a:rPr>
              <a:t>gifImgElement</a:t>
            </a:r>
            <a:r>
              <a:rPr lang="en-US" dirty="0" err="1"/>
              <a:t>.</a:t>
            </a:r>
            <a:r>
              <a:rPr lang="en-US" sz="1200" b="1" kern="1200" dirty="0" err="1">
                <a:solidFill>
                  <a:schemeClr val="tx1"/>
                </a:solidFill>
                <a:effectLst/>
                <a:latin typeface="+mn-lt"/>
                <a:ea typeface="+mn-ea"/>
                <a:cs typeface="+mn-cs"/>
              </a:rPr>
              <a:t>length</a:t>
            </a:r>
            <a:r>
              <a:rPr lang="en-US" dirty="0"/>
              <a:t>, </a:t>
            </a:r>
            <a:r>
              <a:rPr lang="en-US" sz="1200" kern="1200" dirty="0">
                <a:solidFill>
                  <a:schemeClr val="tx1"/>
                </a:solidFill>
                <a:effectLst/>
                <a:latin typeface="+mn-lt"/>
                <a:ea typeface="+mn-ea"/>
                <a:cs typeface="+mn-cs"/>
              </a:rPr>
              <a:t>0</a:t>
            </a:r>
            <a:r>
              <a:rPr lang="en-US" dirty="0"/>
              <a:t>, </a:t>
            </a:r>
            <a:r>
              <a:rPr lang="en-US" sz="1200" b="1" kern="1200" dirty="0">
                <a:solidFill>
                  <a:schemeClr val="tx1"/>
                </a:solidFill>
                <a:effectLst/>
                <a:latin typeface="+mn-lt"/>
                <a:ea typeface="+mn-ea"/>
                <a:cs typeface="+mn-cs"/>
              </a:rPr>
              <a:t>'should not render gif image, when no gif prop is provided'</a:t>
            </a:r>
            <a:r>
              <a:rPr lang="en-US" dirty="0"/>
              <a:t>)</a:t>
            </a:r>
            <a:br>
              <a:rPr lang="en-US" dirty="0"/>
            </a:b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a:t>
            </a:r>
            <a:r>
              <a:rPr lang="en-US" dirty="0" err="1"/>
              <a:t>t.</a:t>
            </a:r>
            <a:r>
              <a:rPr lang="en-US" sz="1200" b="1" kern="1200" dirty="0" err="1">
                <a:solidFill>
                  <a:schemeClr val="tx1"/>
                </a:solidFill>
                <a:effectLst/>
                <a:latin typeface="+mn-lt"/>
                <a:ea typeface="+mn-ea"/>
                <a:cs typeface="+mn-cs"/>
              </a:rPr>
              <a:t>fail</a:t>
            </a:r>
            <a:r>
              <a:rPr lang="en-US" dirty="0"/>
              <a:t>(</a:t>
            </a:r>
            <a:r>
              <a:rPr lang="en-US" dirty="0" err="1"/>
              <a:t>e.</a:t>
            </a:r>
            <a:r>
              <a:rPr lang="en-US" sz="1200" b="1" kern="1200" dirty="0" err="1">
                <a:solidFill>
                  <a:schemeClr val="tx1"/>
                </a:solidFill>
                <a:effectLst/>
                <a:latin typeface="+mn-lt"/>
                <a:ea typeface="+mn-ea"/>
                <a:cs typeface="+mn-cs"/>
              </a:rPr>
              <a:t>message</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end</a:t>
            </a:r>
            <a:r>
              <a:rPr lang="en-US" dirty="0"/>
              <a:t>()</a:t>
            </a:r>
            <a:br>
              <a:rPr lang="en-US" dirty="0"/>
            </a:br>
            <a:r>
              <a:rPr lang="en-US" dirty="0"/>
              <a:t>  }</a:t>
            </a:r>
            <a:br>
              <a:rPr lang="en-US" dirty="0"/>
            </a:br>
            <a:r>
              <a:rPr lang="en-US" dirty="0"/>
              <a:t>})</a:t>
            </a:r>
            <a:br>
              <a:rPr lang="en-US" dirty="0"/>
            </a:br>
            <a:br>
              <a:rPr lang="en-US" dirty="0"/>
            </a:br>
            <a:r>
              <a:rPr lang="en-US" sz="1200" b="1" kern="1200" dirty="0">
                <a:solidFill>
                  <a:schemeClr val="tx1"/>
                </a:solidFill>
                <a:effectLst/>
                <a:latin typeface="+mn-lt"/>
                <a:ea typeface="+mn-ea"/>
                <a:cs typeface="+mn-cs"/>
              </a:rPr>
              <a:t>test</a:t>
            </a:r>
            <a:r>
              <a:rPr lang="en-US" dirty="0"/>
              <a:t>(</a:t>
            </a:r>
            <a:r>
              <a:rPr lang="en-US" sz="1200" b="1" kern="1200" dirty="0">
                <a:solidFill>
                  <a:schemeClr val="tx1"/>
                </a:solidFill>
                <a:effectLst/>
                <a:latin typeface="+mn-lt"/>
                <a:ea typeface="+mn-ea"/>
                <a:cs typeface="+mn-cs"/>
              </a:rPr>
              <a:t>'GifItem: rendering with required props'</a:t>
            </a:r>
            <a:r>
              <a:rPr lang="en-US" dirty="0"/>
              <a:t>, t =&gt; {</a:t>
            </a:r>
            <a:br>
              <a:rPr lang="en-US" dirty="0"/>
            </a:br>
            <a:r>
              <a:rPr lang="en-US" dirty="0"/>
              <a:t>  </a:t>
            </a:r>
            <a:r>
              <a:rPr lang="en-US" dirty="0" err="1"/>
              <a:t>t.</a:t>
            </a:r>
            <a:r>
              <a:rPr lang="en-US" sz="1200" kern="1200" dirty="0" err="1">
                <a:solidFill>
                  <a:schemeClr val="tx1"/>
                </a:solidFill>
                <a:effectLst/>
                <a:latin typeface="+mn-lt"/>
                <a:ea typeface="+mn-ea"/>
                <a:cs typeface="+mn-cs"/>
              </a:rPr>
              <a:t>plan</a:t>
            </a:r>
            <a:r>
              <a:rPr lang="en-US" dirty="0"/>
              <a:t>(</a:t>
            </a:r>
            <a:r>
              <a:rPr lang="en-US" sz="1200" kern="1200" dirty="0">
                <a:solidFill>
                  <a:schemeClr val="tx1"/>
                </a:solidFill>
                <a:effectLst/>
                <a:latin typeface="+mn-lt"/>
                <a:ea typeface="+mn-ea"/>
                <a:cs typeface="+mn-cs"/>
              </a:rPr>
              <a:t>2</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gifMock</a:t>
            </a:r>
            <a:r>
              <a:rPr lang="en-US" sz="1200" kern="1200" dirty="0">
                <a:solidFill>
                  <a:schemeClr val="tx1"/>
                </a:solidFill>
                <a:effectLst/>
                <a:latin typeface="+mn-lt"/>
                <a:ea typeface="+mn-ea"/>
                <a:cs typeface="+mn-cs"/>
              </a:rPr>
              <a:t> </a:t>
            </a:r>
            <a:r>
              <a:rPr lang="en-US" dirty="0"/>
              <a:t>= {</a:t>
            </a:r>
            <a:br>
              <a:rPr lang="en-US" dirty="0"/>
            </a:br>
            <a:r>
              <a:rPr lang="en-US" dirty="0"/>
              <a:t>       </a:t>
            </a:r>
            <a:r>
              <a:rPr lang="en-US" sz="1200" b="1" kern="1200" dirty="0">
                <a:solidFill>
                  <a:schemeClr val="tx1"/>
                </a:solidFill>
                <a:effectLst/>
                <a:latin typeface="+mn-lt"/>
                <a:ea typeface="+mn-ea"/>
                <a:cs typeface="+mn-cs"/>
              </a:rPr>
              <a:t>images</a:t>
            </a:r>
            <a:r>
              <a:rPr lang="en-US" dirty="0"/>
              <a:t>: {</a:t>
            </a:r>
            <a:br>
              <a:rPr lang="en-US" dirty="0"/>
            </a:br>
            <a:r>
              <a:rPr lang="en-US" dirty="0"/>
              <a:t>         </a:t>
            </a:r>
            <a:r>
              <a:rPr lang="en-US" sz="1200" b="1" kern="1200" dirty="0">
                <a:solidFill>
                  <a:schemeClr val="tx1"/>
                </a:solidFill>
                <a:effectLst/>
                <a:latin typeface="+mn-lt"/>
                <a:ea typeface="+mn-ea"/>
                <a:cs typeface="+mn-cs"/>
              </a:rPr>
              <a:t>downsized</a:t>
            </a:r>
            <a:r>
              <a:rPr lang="en-US" dirty="0"/>
              <a:t>: {</a:t>
            </a:r>
            <a:br>
              <a:rPr lang="en-US" dirty="0"/>
            </a:br>
            <a:r>
              <a:rPr lang="en-US" dirty="0"/>
              <a:t>           </a:t>
            </a:r>
            <a:r>
              <a:rPr lang="en-US" sz="1200" b="1" kern="1200" dirty="0" err="1">
                <a:solidFill>
                  <a:schemeClr val="tx1"/>
                </a:solidFill>
                <a:effectLst/>
                <a:latin typeface="+mn-lt"/>
                <a:ea typeface="+mn-ea"/>
                <a:cs typeface="+mn-cs"/>
              </a:rPr>
              <a:t>url</a:t>
            </a:r>
            <a:r>
              <a:rPr lang="en-US" dirty="0"/>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Url</a:t>
            </a:r>
            <a:r>
              <a:rPr lang="en-US" sz="1200" b="1" kern="1200" dirty="0">
                <a:solidFill>
                  <a:schemeClr val="tx1"/>
                </a:solidFill>
                <a:effectLst/>
                <a:latin typeface="+mn-lt"/>
                <a:ea typeface="+mn-ea"/>
                <a:cs typeface="+mn-cs"/>
              </a:rPr>
              <a:t>'</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a:t>
            </a:r>
            <a:r>
              <a:rPr lang="en-US" dirty="0"/>
              <a:t>}</a:t>
            </a:r>
            <a:br>
              <a:rPr lang="en-US" dirty="0"/>
            </a:br>
            <a:r>
              <a:rPr lang="en-US" dirty="0"/>
              <a:t>       }</a:t>
            </a:r>
            <a:br>
              <a:rPr lang="en-US" dirty="0"/>
            </a:br>
            <a:r>
              <a:rPr lang="en-US" dirty="0"/>
              <a:t>    }</a:t>
            </a:r>
            <a:br>
              <a:rPr lang="en-US" dirty="0"/>
            </a:br>
            <a:r>
              <a:rPr lang="en-US" dirty="0"/>
              <a:t>    </a:t>
            </a:r>
            <a:r>
              <a:rPr lang="en-US" sz="1200" b="1" kern="1200" dirty="0">
                <a:solidFill>
                  <a:schemeClr val="tx1"/>
                </a:solidFill>
                <a:effectLst/>
                <a:latin typeface="+mn-lt"/>
                <a:ea typeface="+mn-ea"/>
                <a:cs typeface="+mn-cs"/>
              </a:rPr>
              <a:t>const </a:t>
            </a:r>
            <a:r>
              <a:rPr lang="en-US" sz="1200" kern="1200" dirty="0">
                <a:solidFill>
                  <a:schemeClr val="tx1"/>
                </a:solidFill>
                <a:effectLst/>
                <a:latin typeface="+mn-lt"/>
                <a:ea typeface="+mn-ea"/>
                <a:cs typeface="+mn-cs"/>
              </a:rPr>
              <a:t>wrapper </a:t>
            </a:r>
            <a:r>
              <a:rPr lang="en-US" dirty="0"/>
              <a:t>= </a:t>
            </a:r>
            <a:r>
              <a:rPr lang="en-US" sz="1200" b="1" kern="1200" dirty="0">
                <a:solidFill>
                  <a:schemeClr val="tx1"/>
                </a:solidFill>
                <a:effectLst/>
                <a:latin typeface="+mn-lt"/>
                <a:ea typeface="+mn-ea"/>
                <a:cs typeface="+mn-cs"/>
              </a:rPr>
              <a:t>shallow</a:t>
            </a:r>
            <a:r>
              <a:rPr lang="en-US" dirty="0"/>
              <a:t>(</a:t>
            </a:r>
            <a:r>
              <a:rPr lang="en-US" dirty="0">
                <a:effectLst/>
              </a:rPr>
              <a:t>&lt;</a:t>
            </a:r>
            <a:r>
              <a:rPr lang="en-US" sz="1200" b="1" kern="1200" dirty="0">
                <a:solidFill>
                  <a:schemeClr val="tx1"/>
                </a:solidFill>
                <a:effectLst/>
                <a:latin typeface="+mn-lt"/>
                <a:ea typeface="+mn-ea"/>
                <a:cs typeface="+mn-cs"/>
              </a:rPr>
              <a:t>GifItem gif=</a:t>
            </a:r>
            <a:r>
              <a:rPr lang="en-US" dirty="0"/>
              <a:t>{</a:t>
            </a:r>
            <a:r>
              <a:rPr lang="en-US" sz="1200" kern="1200" dirty="0" err="1">
                <a:solidFill>
                  <a:schemeClr val="tx1"/>
                </a:solidFill>
                <a:effectLst/>
                <a:latin typeface="+mn-lt"/>
                <a:ea typeface="+mn-ea"/>
                <a:cs typeface="+mn-cs"/>
              </a:rPr>
              <a:t>gifMock</a:t>
            </a:r>
            <a:r>
              <a:rPr lang="en-US" dirty="0"/>
              <a:t>}</a:t>
            </a:r>
            <a:r>
              <a:rPr lang="en-US" dirty="0">
                <a:effectLst/>
              </a:rPr>
              <a:t>/&gt;</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mainDivElement</a:t>
            </a:r>
            <a:r>
              <a:rPr lang="en-US" sz="1200" kern="1200" dirty="0">
                <a:solidFill>
                  <a:schemeClr val="tx1"/>
                </a:solidFill>
                <a:effectLst/>
                <a:latin typeface="+mn-lt"/>
                <a:ea typeface="+mn-ea"/>
                <a:cs typeface="+mn-cs"/>
              </a:rPr>
              <a:t> </a:t>
            </a:r>
            <a:r>
              <a:rPr lang="en-US" dirty="0"/>
              <a:t>= </a:t>
            </a:r>
            <a:r>
              <a:rPr lang="en-US" sz="1200" kern="1200" dirty="0" err="1">
                <a:solidFill>
                  <a:schemeClr val="tx1"/>
                </a:solidFill>
                <a:effectLst/>
                <a:latin typeface="+mn-lt"/>
                <a:ea typeface="+mn-ea"/>
                <a:cs typeface="+mn-cs"/>
              </a:rPr>
              <a:t>wrapper</a:t>
            </a:r>
            <a:r>
              <a:rPr lang="en-US" dirty="0" err="1"/>
              <a:t>.</a:t>
            </a:r>
            <a:r>
              <a:rPr lang="en-US" sz="1200" kern="1200" dirty="0" err="1">
                <a:solidFill>
                  <a:schemeClr val="tx1"/>
                </a:solidFill>
                <a:effectLst/>
                <a:latin typeface="+mn-lt"/>
                <a:ea typeface="+mn-ea"/>
                <a:cs typeface="+mn-cs"/>
              </a:rPr>
              <a:t>find</a:t>
            </a:r>
            <a:r>
              <a:rPr lang="en-US" dirty="0"/>
              <a:t>(</a:t>
            </a:r>
            <a:r>
              <a:rPr lang="en-US" sz="1200" b="1" kern="1200" dirty="0">
                <a:solidFill>
                  <a:schemeClr val="tx1"/>
                </a:solidFill>
                <a:effectLst/>
                <a:latin typeface="+mn-lt"/>
                <a:ea typeface="+mn-ea"/>
                <a:cs typeface="+mn-cs"/>
              </a:rPr>
              <a:t>'.gif-item'</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sz="1200" kern="1200" dirty="0" err="1">
                <a:solidFill>
                  <a:schemeClr val="tx1"/>
                </a:solidFill>
                <a:effectLst/>
                <a:latin typeface="+mn-lt"/>
                <a:ea typeface="+mn-ea"/>
                <a:cs typeface="+mn-cs"/>
              </a:rPr>
              <a:t>mainDivElement</a:t>
            </a:r>
            <a:r>
              <a:rPr lang="en-US" dirty="0" err="1"/>
              <a:t>.</a:t>
            </a:r>
            <a:r>
              <a:rPr lang="en-US" sz="1200" b="1" kern="1200" dirty="0" err="1">
                <a:solidFill>
                  <a:schemeClr val="tx1"/>
                </a:solidFill>
                <a:effectLst/>
                <a:latin typeface="+mn-lt"/>
                <a:ea typeface="+mn-ea"/>
                <a:cs typeface="+mn-cs"/>
              </a:rPr>
              <a:t>length</a:t>
            </a:r>
            <a:r>
              <a:rPr lang="en-US" dirty="0"/>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'should render one GifItem component'</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gifImgElement</a:t>
            </a:r>
            <a:r>
              <a:rPr lang="en-US" sz="1200" kern="1200" dirty="0">
                <a:solidFill>
                  <a:schemeClr val="tx1"/>
                </a:solidFill>
                <a:effectLst/>
                <a:latin typeface="+mn-lt"/>
                <a:ea typeface="+mn-ea"/>
                <a:cs typeface="+mn-cs"/>
              </a:rPr>
              <a:t> </a:t>
            </a:r>
            <a:r>
              <a:rPr lang="en-US" dirty="0"/>
              <a:t>= </a:t>
            </a:r>
            <a:r>
              <a:rPr lang="en-US" sz="1200" kern="1200" dirty="0" err="1">
                <a:solidFill>
                  <a:schemeClr val="tx1"/>
                </a:solidFill>
                <a:effectLst/>
                <a:latin typeface="+mn-lt"/>
                <a:ea typeface="+mn-ea"/>
                <a:cs typeface="+mn-cs"/>
              </a:rPr>
              <a:t>wrapper</a:t>
            </a:r>
            <a:r>
              <a:rPr lang="en-US" dirty="0" err="1"/>
              <a:t>.</a:t>
            </a:r>
            <a:r>
              <a:rPr lang="en-US" sz="1200" kern="1200" dirty="0" err="1">
                <a:solidFill>
                  <a:schemeClr val="tx1"/>
                </a:solidFill>
                <a:effectLst/>
                <a:latin typeface="+mn-lt"/>
                <a:ea typeface="+mn-ea"/>
                <a:cs typeface="+mn-cs"/>
              </a:rPr>
              <a:t>find</a:t>
            </a:r>
            <a:r>
              <a:rPr lang="en-US" dirty="0"/>
              <a:t>(</a:t>
            </a:r>
            <a:r>
              <a:rPr lang="en-US" sz="1200" b="1" kern="1200" dirty="0">
                <a:solidFill>
                  <a:schemeClr val="tx1"/>
                </a:solidFill>
                <a:effectLst/>
                <a:latin typeface="+mn-lt"/>
                <a:ea typeface="+mn-ea"/>
                <a:cs typeface="+mn-cs"/>
              </a:rPr>
              <a:t>'.gif-</a:t>
            </a:r>
            <a:r>
              <a:rPr lang="en-US" sz="1200" b="1" kern="1200" dirty="0" err="1">
                <a:solidFill>
                  <a:schemeClr val="tx1"/>
                </a:solidFill>
                <a:effectLst/>
                <a:latin typeface="+mn-lt"/>
                <a:ea typeface="+mn-ea"/>
                <a:cs typeface="+mn-cs"/>
              </a:rPr>
              <a:t>img</a:t>
            </a:r>
            <a:r>
              <a:rPr lang="en-US" sz="1200" b="1" kern="1200" dirty="0">
                <a:solidFill>
                  <a:schemeClr val="tx1"/>
                </a:solidFill>
                <a:effectLst/>
                <a:latin typeface="+mn-lt"/>
                <a:ea typeface="+mn-ea"/>
                <a:cs typeface="+mn-cs"/>
              </a:rPr>
              <a: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sz="1200" kern="1200" dirty="0" err="1">
                <a:solidFill>
                  <a:schemeClr val="tx1"/>
                </a:solidFill>
                <a:effectLst/>
                <a:latin typeface="+mn-lt"/>
                <a:ea typeface="+mn-ea"/>
                <a:cs typeface="+mn-cs"/>
              </a:rPr>
              <a:t>gifImgElement</a:t>
            </a:r>
            <a:r>
              <a:rPr lang="en-US" dirty="0" err="1"/>
              <a:t>.</a:t>
            </a:r>
            <a:r>
              <a:rPr lang="en-US" sz="1200" b="1" kern="1200" dirty="0" err="1">
                <a:solidFill>
                  <a:schemeClr val="tx1"/>
                </a:solidFill>
                <a:effectLst/>
                <a:latin typeface="+mn-lt"/>
                <a:ea typeface="+mn-ea"/>
                <a:cs typeface="+mn-cs"/>
              </a:rPr>
              <a:t>length</a:t>
            </a:r>
            <a:r>
              <a:rPr lang="en-US" dirty="0"/>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'should render gif image, when gif prop is provided'</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a:t>
            </a:r>
            <a:r>
              <a:rPr lang="en-US" dirty="0" err="1"/>
              <a:t>t.</a:t>
            </a:r>
            <a:r>
              <a:rPr lang="en-US" sz="1200" b="1" kern="1200" dirty="0" err="1">
                <a:solidFill>
                  <a:schemeClr val="tx1"/>
                </a:solidFill>
                <a:effectLst/>
                <a:latin typeface="+mn-lt"/>
                <a:ea typeface="+mn-ea"/>
                <a:cs typeface="+mn-cs"/>
              </a:rPr>
              <a:t>fail</a:t>
            </a:r>
            <a:r>
              <a:rPr lang="en-US" dirty="0"/>
              <a:t>(</a:t>
            </a:r>
            <a:r>
              <a:rPr lang="en-US" dirty="0" err="1"/>
              <a:t>e.</a:t>
            </a:r>
            <a:r>
              <a:rPr lang="en-US" sz="1200" b="1" kern="1200" dirty="0" err="1">
                <a:solidFill>
                  <a:schemeClr val="tx1"/>
                </a:solidFill>
                <a:effectLst/>
                <a:latin typeface="+mn-lt"/>
                <a:ea typeface="+mn-ea"/>
                <a:cs typeface="+mn-cs"/>
              </a:rPr>
              <a:t>message</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end</a:t>
            </a:r>
            <a:r>
              <a:rPr lang="en-US" dirty="0"/>
              <a:t>()</a:t>
            </a:r>
            <a:br>
              <a:rPr lang="en-US" dirty="0"/>
            </a:br>
            <a:r>
              <a:rPr lang="en-US" dirty="0"/>
              <a:t>  }</a:t>
            </a:r>
            <a:br>
              <a:rPr lang="en-US" dirty="0"/>
            </a:br>
            <a:r>
              <a:rPr lang="en-US"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33</a:t>
            </a:fld>
            <a:endParaRPr lang="en-US"/>
          </a:p>
        </p:txBody>
      </p:sp>
    </p:spTree>
    <p:extLst>
      <p:ext uri="{BB962C8B-B14F-4D97-AF65-F5344CB8AC3E}">
        <p14:creationId xmlns:p14="http://schemas.microsoft.com/office/powerpoint/2010/main" val="469576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2</a:t>
            </a:fld>
            <a:endParaRPr lang="en-US" dirty="0"/>
          </a:p>
        </p:txBody>
      </p:sp>
    </p:spTree>
    <p:extLst>
      <p:ext uri="{BB962C8B-B14F-4D97-AF65-F5344CB8AC3E}">
        <p14:creationId xmlns:p14="http://schemas.microsoft.com/office/powerpoint/2010/main" val="90735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dirty="0"/>
              <a:t>React</a:t>
            </a:r>
            <a:r>
              <a:rPr lang="en-US" sz="1200" kern="1200" dirty="0">
                <a:solidFill>
                  <a:schemeClr val="tx1"/>
                </a:solidFill>
                <a:effectLst/>
                <a:latin typeface="+mn-lt"/>
                <a:ea typeface="+mn-ea"/>
                <a:cs typeface="+mn-cs"/>
              </a:rPr>
              <a:t>, </a:t>
            </a:r>
            <a:r>
              <a:rPr lang="en-US" dirty="0"/>
              <a:t>{Component}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PropTypes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'prop-types'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class </a:t>
            </a:r>
            <a:r>
              <a:rPr lang="en-US" dirty="0"/>
              <a:t>GifItem </a:t>
            </a:r>
            <a:r>
              <a:rPr lang="en-US" sz="1200" b="1" kern="1200" dirty="0">
                <a:solidFill>
                  <a:schemeClr val="tx1"/>
                </a:solidFill>
                <a:effectLst/>
                <a:latin typeface="+mn-lt"/>
                <a:ea typeface="+mn-ea"/>
                <a:cs typeface="+mn-cs"/>
              </a:rPr>
              <a:t>extends </a:t>
            </a:r>
            <a:r>
              <a:rPr lang="en-US" dirty="0"/>
              <a:t>Component {</a:t>
            </a:r>
            <a:br>
              <a:rPr lang="en-US" dirty="0"/>
            </a:br>
            <a:br>
              <a:rPr lang="en-US" dirty="0"/>
            </a:br>
            <a:r>
              <a:rPr lang="en-US" dirty="0"/>
              <a:t>  </a:t>
            </a:r>
            <a:r>
              <a:rPr lang="en-US" sz="1200" b="1" kern="1200" dirty="0">
                <a:solidFill>
                  <a:schemeClr val="tx1"/>
                </a:solidFill>
                <a:effectLst/>
                <a:latin typeface="+mn-lt"/>
                <a:ea typeface="+mn-ea"/>
                <a:cs typeface="+mn-cs"/>
              </a:rPr>
              <a:t>static </a:t>
            </a:r>
            <a:r>
              <a:rPr lang="en-US" sz="1200" i="1" kern="1200" dirty="0">
                <a:solidFill>
                  <a:schemeClr val="tx1"/>
                </a:solidFill>
                <a:effectLst/>
                <a:latin typeface="+mn-lt"/>
                <a:ea typeface="+mn-ea"/>
                <a:cs typeface="+mn-cs"/>
              </a:rPr>
              <a:t>propTypes </a:t>
            </a:r>
            <a:r>
              <a:rPr lang="en-US" dirty="0"/>
              <a:t>= {</a:t>
            </a:r>
            <a:br>
              <a:rPr lang="en-US" dirty="0"/>
            </a:br>
            <a:r>
              <a:rPr lang="en-US" dirty="0"/>
              <a:t>    </a:t>
            </a:r>
            <a:r>
              <a:rPr lang="en-US" sz="1200" kern="1200" dirty="0">
                <a:solidFill>
                  <a:schemeClr val="tx1"/>
                </a:solidFill>
                <a:effectLst/>
                <a:latin typeface="+mn-lt"/>
                <a:ea typeface="+mn-ea"/>
                <a:cs typeface="+mn-cs"/>
              </a:rPr>
              <a:t>gif</a:t>
            </a:r>
            <a:r>
              <a:rPr lang="en-US" dirty="0"/>
              <a:t>: </a:t>
            </a:r>
            <a:r>
              <a:rPr lang="en-US" dirty="0" err="1"/>
              <a:t>PropTypes.object.</a:t>
            </a:r>
            <a:r>
              <a:rPr lang="en-US" sz="1200" kern="1200" dirty="0" err="1">
                <a:solidFill>
                  <a:schemeClr val="tx1"/>
                </a:solidFill>
                <a:effectLst/>
                <a:latin typeface="+mn-lt"/>
                <a:ea typeface="+mn-ea"/>
                <a:cs typeface="+mn-cs"/>
              </a:rPr>
              <a:t>isRequired</a:t>
            </a:r>
            <a:r>
              <a:rPr lang="en-US" sz="1200" kern="1200" dirty="0">
                <a:solidFill>
                  <a:schemeClr val="tx1"/>
                </a:solidFill>
                <a:effectLst/>
                <a:latin typeface="+mn-lt"/>
                <a:ea typeface="+mn-ea"/>
                <a:cs typeface="+mn-cs"/>
              </a:rPr>
              <a:t>, // better to define shape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onGifSelect</a:t>
            </a:r>
            <a:r>
              <a:rPr lang="en-US" dirty="0"/>
              <a:t>: </a:t>
            </a:r>
            <a:r>
              <a:rPr lang="en-US" dirty="0" err="1"/>
              <a:t>PropTypes.func</a:t>
            </a:r>
            <a:br>
              <a:rPr lang="en-US" dirty="0"/>
            </a:br>
            <a:r>
              <a:rPr lang="en-US" dirty="0"/>
              <a:t>  }</a:t>
            </a:r>
            <a:br>
              <a:rPr lang="en-US" dirty="0"/>
            </a:br>
            <a:br>
              <a:rPr lang="en-US" dirty="0"/>
            </a:br>
            <a:r>
              <a:rPr lang="en-US" dirty="0"/>
              <a:t>  </a:t>
            </a:r>
            <a:r>
              <a:rPr lang="en-US" sz="1200" kern="1200" dirty="0" err="1">
                <a:solidFill>
                  <a:schemeClr val="tx1"/>
                </a:solidFill>
                <a:effectLst/>
                <a:latin typeface="+mn-lt"/>
                <a:ea typeface="+mn-ea"/>
                <a:cs typeface="+mn-cs"/>
              </a:rPr>
              <a:t>selectGif</a:t>
            </a:r>
            <a:r>
              <a:rPr lang="en-US" sz="1200" kern="1200" dirty="0">
                <a:solidFill>
                  <a:schemeClr val="tx1"/>
                </a:solidFill>
                <a:effectLst/>
                <a:latin typeface="+mn-lt"/>
                <a:ea typeface="+mn-ea"/>
                <a:cs typeface="+mn-cs"/>
              </a:rPr>
              <a:t> </a:t>
            </a:r>
            <a:r>
              <a:rPr lang="en-US" dirty="0"/>
              <a:t>= () =&gt; {</a:t>
            </a:r>
            <a:br>
              <a:rPr lang="en-US" dirty="0"/>
            </a:br>
            <a:r>
              <a:rPr lang="en-US" dirty="0"/>
              <a:t>    </a:t>
            </a:r>
            <a:r>
              <a:rPr lang="en-US" sz="1200" b="1" kern="1200" dirty="0">
                <a:solidFill>
                  <a:schemeClr val="tx1"/>
                </a:solidFill>
                <a:effectLst/>
                <a:latin typeface="+mn-lt"/>
                <a:ea typeface="+mn-ea"/>
                <a:cs typeface="+mn-cs"/>
              </a:rPr>
              <a:t>const </a:t>
            </a:r>
            <a:r>
              <a:rPr lang="en-US" dirty="0"/>
              <a:t>{</a:t>
            </a:r>
            <a:r>
              <a:rPr lang="en-US" sz="1200" kern="1200" dirty="0">
                <a:solidFill>
                  <a:schemeClr val="tx1"/>
                </a:solidFill>
                <a:effectLst/>
                <a:latin typeface="+mn-lt"/>
                <a:ea typeface="+mn-ea"/>
                <a:cs typeface="+mn-cs"/>
              </a:rPr>
              <a:t>onGifSelect, gif</a:t>
            </a:r>
            <a:r>
              <a:rPr lang="en-US" dirty="0"/>
              <a:t>} = </a:t>
            </a:r>
            <a:r>
              <a:rPr lang="en-US" sz="1200" b="1" kern="1200" dirty="0" err="1">
                <a:solidFill>
                  <a:schemeClr val="tx1"/>
                </a:solidFill>
                <a:effectLst/>
                <a:latin typeface="+mn-lt"/>
                <a:ea typeface="+mn-ea"/>
                <a:cs typeface="+mn-cs"/>
              </a:rPr>
              <a:t>this</a:t>
            </a:r>
            <a:r>
              <a:rPr lang="en-US" dirty="0" err="1"/>
              <a:t>.</a:t>
            </a:r>
            <a:r>
              <a:rPr lang="en-US" sz="1200" kern="1200" dirty="0" err="1">
                <a:solidFill>
                  <a:schemeClr val="tx1"/>
                </a:solidFill>
                <a:effectLst/>
                <a:latin typeface="+mn-lt"/>
                <a:ea typeface="+mn-ea"/>
                <a:cs typeface="+mn-cs"/>
              </a:rPr>
              <a:t>props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if </a:t>
            </a:r>
            <a:r>
              <a:rPr lang="en-US" dirty="0"/>
              <a:t>(</a:t>
            </a:r>
            <a:r>
              <a:rPr lang="en-US" sz="1200" kern="1200" dirty="0">
                <a:solidFill>
                  <a:schemeClr val="tx1"/>
                </a:solidFill>
                <a:effectLst/>
                <a:latin typeface="+mn-lt"/>
                <a:ea typeface="+mn-ea"/>
                <a:cs typeface="+mn-cs"/>
              </a:rPr>
              <a:t>onGifSelect</a:t>
            </a:r>
            <a:r>
              <a:rPr lang="en-US" dirty="0"/>
              <a:t>) {</a:t>
            </a:r>
            <a:br>
              <a:rPr lang="en-US" dirty="0"/>
            </a:br>
            <a:r>
              <a:rPr lang="en-US" dirty="0"/>
              <a:t>      </a:t>
            </a:r>
            <a:r>
              <a:rPr lang="en-US" sz="1200" kern="1200" dirty="0">
                <a:solidFill>
                  <a:schemeClr val="tx1"/>
                </a:solidFill>
                <a:effectLst/>
                <a:latin typeface="+mn-lt"/>
                <a:ea typeface="+mn-ea"/>
                <a:cs typeface="+mn-cs"/>
              </a:rPr>
              <a:t>onGifSelect</a:t>
            </a:r>
            <a:r>
              <a:rPr lang="en-US" dirty="0"/>
              <a:t>(</a:t>
            </a:r>
            <a:r>
              <a:rPr lang="en-US" sz="1200" kern="1200" dirty="0">
                <a:solidFill>
                  <a:schemeClr val="tx1"/>
                </a:solidFill>
                <a:effectLst/>
                <a:latin typeface="+mn-lt"/>
                <a:ea typeface="+mn-ea"/>
                <a:cs typeface="+mn-cs"/>
              </a:rPr>
              <a:t>gif</a:t>
            </a:r>
            <a:r>
              <a:rPr lang="en-US" dirty="0"/>
              <a:t>)</a:t>
            </a:r>
            <a:br>
              <a:rPr lang="en-US" dirty="0"/>
            </a:br>
            <a:r>
              <a:rPr lang="en-US" dirty="0"/>
              <a:t>    }</a:t>
            </a:r>
            <a:br>
              <a:rPr lang="en-US" dirty="0"/>
            </a:br>
            <a:r>
              <a:rPr lang="en-US" dirty="0"/>
              <a:t>  }</a:t>
            </a:r>
            <a:br>
              <a:rPr lang="en-US" dirty="0"/>
            </a:br>
            <a:br>
              <a:rPr lang="en-US" dirty="0"/>
            </a:br>
            <a:r>
              <a:rPr lang="en-US" dirty="0"/>
              <a:t>  </a:t>
            </a:r>
            <a:r>
              <a:rPr lang="en-US" sz="1200" kern="1200" dirty="0">
                <a:solidFill>
                  <a:schemeClr val="tx1"/>
                </a:solidFill>
                <a:effectLst/>
                <a:latin typeface="+mn-lt"/>
                <a:ea typeface="+mn-ea"/>
                <a:cs typeface="+mn-cs"/>
              </a:rPr>
              <a:t>render</a:t>
            </a:r>
            <a:r>
              <a:rPr lang="en-US" dirty="0"/>
              <a:t>() {</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a:t>
            </a:r>
            <a:r>
              <a:rPr lang="en-US" sz="1200" kern="1200" dirty="0">
                <a:solidFill>
                  <a:schemeClr val="tx1"/>
                </a:solidFill>
                <a:effectLst/>
                <a:latin typeface="+mn-lt"/>
                <a:ea typeface="+mn-ea"/>
                <a:cs typeface="+mn-cs"/>
              </a:rPr>
              <a:t>gif</a:t>
            </a:r>
            <a:r>
              <a:rPr lang="en-US" dirty="0"/>
              <a:t>} = </a:t>
            </a:r>
            <a:r>
              <a:rPr lang="en-US" sz="1200" b="1" kern="1200" dirty="0" err="1">
                <a:solidFill>
                  <a:schemeClr val="tx1"/>
                </a:solidFill>
                <a:effectLst/>
                <a:latin typeface="+mn-lt"/>
                <a:ea typeface="+mn-ea"/>
                <a:cs typeface="+mn-cs"/>
              </a:rPr>
              <a:t>this</a:t>
            </a:r>
            <a:r>
              <a:rPr lang="en-US" dirty="0" err="1"/>
              <a:t>.</a:t>
            </a:r>
            <a:r>
              <a:rPr lang="en-US" sz="1200" kern="1200" dirty="0" err="1">
                <a:solidFill>
                  <a:schemeClr val="tx1"/>
                </a:solidFill>
                <a:effectLst/>
                <a:latin typeface="+mn-lt"/>
                <a:ea typeface="+mn-ea"/>
                <a:cs typeface="+mn-cs"/>
              </a:rPr>
              <a:t>props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 note: this is a very naive validation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if </a:t>
            </a:r>
            <a:r>
              <a:rPr lang="en-US" dirty="0"/>
              <a:t>(!</a:t>
            </a:r>
            <a:r>
              <a:rPr lang="en-US" sz="1200" kern="1200" dirty="0">
                <a:solidFill>
                  <a:schemeClr val="tx1"/>
                </a:solidFill>
                <a:effectLst/>
                <a:latin typeface="+mn-lt"/>
                <a:ea typeface="+mn-ea"/>
                <a:cs typeface="+mn-cs"/>
              </a:rPr>
              <a:t>gif </a:t>
            </a:r>
            <a:r>
              <a:rPr lang="en-US" dirty="0"/>
              <a:t>|| </a:t>
            </a:r>
            <a:r>
              <a:rPr lang="en-US" sz="1200" b="1" kern="1200" dirty="0" err="1">
                <a:solidFill>
                  <a:schemeClr val="tx1"/>
                </a:solidFill>
                <a:effectLst/>
                <a:latin typeface="+mn-lt"/>
                <a:ea typeface="+mn-ea"/>
                <a:cs typeface="+mn-cs"/>
              </a:rPr>
              <a:t>typeof</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gif </a:t>
            </a:r>
            <a:r>
              <a:rPr lang="en-US" dirty="0"/>
              <a:t>!== </a:t>
            </a:r>
            <a:r>
              <a:rPr lang="en-US" sz="1200" kern="1200" dirty="0">
                <a:solidFill>
                  <a:schemeClr val="tx1"/>
                </a:solidFill>
                <a:effectLst/>
                <a:latin typeface="+mn-lt"/>
                <a:ea typeface="+mn-ea"/>
                <a:cs typeface="+mn-cs"/>
              </a:rPr>
              <a:t>'object'</a:t>
            </a:r>
            <a:r>
              <a:rPr lang="en-US" dirty="0"/>
              <a:t>) {</a:t>
            </a:r>
            <a:br>
              <a:rPr lang="en-US" dirty="0"/>
            </a:br>
            <a:r>
              <a:rPr lang="en-US" dirty="0"/>
              <a:t>      </a:t>
            </a:r>
            <a:r>
              <a:rPr lang="en-US" sz="1200" b="1" kern="1200" dirty="0">
                <a:solidFill>
                  <a:schemeClr val="tx1"/>
                </a:solidFill>
                <a:effectLst/>
                <a:latin typeface="+mn-lt"/>
                <a:ea typeface="+mn-ea"/>
                <a:cs typeface="+mn-cs"/>
              </a:rPr>
              <a:t>return </a:t>
            </a:r>
            <a:r>
              <a:rPr lang="en-US" dirty="0"/>
              <a:t>(</a:t>
            </a:r>
            <a:br>
              <a:rPr lang="en-US" dirty="0"/>
            </a:br>
            <a:r>
              <a:rPr lang="en-US" dirty="0"/>
              <a:t>        </a:t>
            </a:r>
            <a:r>
              <a:rPr lang="en-US" sz="1200" kern="1200" dirty="0">
                <a:solidFill>
                  <a:schemeClr val="tx1"/>
                </a:solidFill>
                <a:effectLst/>
                <a:latin typeface="+mn-lt"/>
                <a:ea typeface="+mn-ea"/>
                <a:cs typeface="+mn-cs"/>
              </a:rPr>
              <a:t>&lt;div className="gif-item"/&gt;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a:t>)</a:t>
            </a:r>
            <a:br>
              <a:rPr lang="en-US" dirty="0"/>
            </a:br>
            <a:r>
              <a:rPr lang="en-US" dirty="0"/>
              <a:t>    }</a:t>
            </a:r>
            <a:br>
              <a:rPr lang="en-US" dirty="0"/>
            </a:br>
            <a:br>
              <a:rPr lang="en-US" dirty="0"/>
            </a:br>
            <a:r>
              <a:rPr lang="en-US" dirty="0"/>
              <a:t>    </a:t>
            </a:r>
            <a:r>
              <a:rPr lang="en-US" sz="1200" b="1" kern="1200" dirty="0">
                <a:solidFill>
                  <a:schemeClr val="tx1"/>
                </a:solidFill>
                <a:effectLst/>
                <a:latin typeface="+mn-lt"/>
                <a:ea typeface="+mn-ea"/>
                <a:cs typeface="+mn-cs"/>
              </a:rPr>
              <a:t>return </a:t>
            </a:r>
            <a:r>
              <a:rPr lang="en-US" dirty="0"/>
              <a:t>(</a:t>
            </a:r>
            <a:br>
              <a:rPr lang="en-US" dirty="0"/>
            </a:br>
            <a:r>
              <a:rPr lang="en-US" dirty="0"/>
              <a:t>      </a:t>
            </a:r>
            <a:r>
              <a:rPr lang="en-US" sz="1200" kern="1200" dirty="0">
                <a:solidFill>
                  <a:schemeClr val="tx1"/>
                </a:solidFill>
                <a:effectLst/>
                <a:latin typeface="+mn-lt"/>
                <a:ea typeface="+mn-ea"/>
                <a:cs typeface="+mn-cs"/>
              </a:rPr>
              <a:t>&lt;div className="gif-item" onClick=</a:t>
            </a:r>
            <a:r>
              <a:rPr lang="en-US" dirty="0"/>
              <a:t>{</a:t>
            </a:r>
            <a:r>
              <a:rPr lang="en-US" sz="1200" b="1" kern="1200" dirty="0" err="1">
                <a:solidFill>
                  <a:schemeClr val="tx1"/>
                </a:solidFill>
                <a:effectLst/>
                <a:latin typeface="+mn-lt"/>
                <a:ea typeface="+mn-ea"/>
                <a:cs typeface="+mn-cs"/>
              </a:rPr>
              <a:t>this</a:t>
            </a:r>
            <a:r>
              <a:rPr lang="en-US" dirty="0" err="1"/>
              <a:t>.</a:t>
            </a:r>
            <a:r>
              <a:rPr lang="en-US" sz="1200" kern="1200" dirty="0" err="1">
                <a:solidFill>
                  <a:schemeClr val="tx1"/>
                </a:solidFill>
                <a:effectLst/>
                <a:latin typeface="+mn-lt"/>
                <a:ea typeface="+mn-ea"/>
                <a:cs typeface="+mn-cs"/>
              </a:rPr>
              <a:t>selectGif</a:t>
            </a:r>
            <a:r>
              <a:rPr lang="en-US" dirty="0"/>
              <a:t>}</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&lt;img className='gif-img'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alt=''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src=</a:t>
            </a:r>
            <a:r>
              <a:rPr lang="en-US" dirty="0"/>
              <a:t>{</a:t>
            </a:r>
            <a:r>
              <a:rPr lang="en-US" sz="1200" kern="1200" dirty="0">
                <a:solidFill>
                  <a:schemeClr val="tx1"/>
                </a:solidFill>
                <a:effectLst/>
                <a:latin typeface="+mn-lt"/>
                <a:ea typeface="+mn-ea"/>
                <a:cs typeface="+mn-cs"/>
              </a:rPr>
              <a:t>gif</a:t>
            </a:r>
            <a:r>
              <a:rPr lang="en-US" dirty="0"/>
              <a:t>.images.</a:t>
            </a:r>
            <a:r>
              <a:rPr lang="en-US" sz="1200" kern="1200" dirty="0">
                <a:solidFill>
                  <a:schemeClr val="tx1"/>
                </a:solidFill>
                <a:effectLst/>
                <a:latin typeface="+mn-lt"/>
                <a:ea typeface="+mn-ea"/>
                <a:cs typeface="+mn-cs"/>
              </a:rPr>
              <a:t>downsized</a:t>
            </a:r>
            <a:r>
              <a:rPr lang="en-US" dirty="0"/>
              <a:t>.</a:t>
            </a:r>
            <a:r>
              <a:rPr lang="en-US" sz="1200" kern="1200" dirty="0">
                <a:solidFill>
                  <a:schemeClr val="tx1"/>
                </a:solidFill>
                <a:effectLst/>
                <a:latin typeface="+mn-lt"/>
                <a:ea typeface="+mn-ea"/>
                <a:cs typeface="+mn-cs"/>
              </a:rPr>
              <a:t>url</a:t>
            </a:r>
            <a:r>
              <a:rPr lang="en-US" dirty="0"/>
              <a:t>}</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&lt;/div&gt;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a:t>)</a:t>
            </a:r>
            <a:br>
              <a:rPr lang="en-US" dirty="0"/>
            </a:br>
            <a:r>
              <a:rPr lang="en-US" dirty="0"/>
              <a:t>  }</a:t>
            </a:r>
            <a:br>
              <a:rPr lang="en-US" dirty="0"/>
            </a:br>
            <a:r>
              <a:rPr lang="en-US" dirty="0"/>
              <a:t>}</a:t>
            </a:r>
            <a:br>
              <a:rPr lang="en-US" dirty="0"/>
            </a:br>
            <a:br>
              <a:rPr lang="en-US" dirty="0"/>
            </a:br>
            <a:r>
              <a:rPr lang="en-US" sz="1200" b="1" kern="1200" dirty="0">
                <a:solidFill>
                  <a:schemeClr val="tx1"/>
                </a:solidFill>
                <a:effectLst/>
                <a:latin typeface="+mn-lt"/>
                <a:ea typeface="+mn-ea"/>
                <a:cs typeface="+mn-cs"/>
              </a:rPr>
              <a:t>export default </a:t>
            </a:r>
            <a:r>
              <a:rPr lang="en-US" dirty="0"/>
              <a:t>GifItem</a:t>
            </a:r>
            <a:br>
              <a:rPr lang="en-US" dirty="0"/>
            </a:br>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34</a:t>
            </a:fld>
            <a:endParaRPr lang="en-US"/>
          </a:p>
        </p:txBody>
      </p:sp>
    </p:spTree>
    <p:extLst>
      <p:ext uri="{BB962C8B-B14F-4D97-AF65-F5344CB8AC3E}">
        <p14:creationId xmlns:p14="http://schemas.microsoft.com/office/powerpoint/2010/main" val="188094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dirty="0"/>
              <a:t>{</a:t>
            </a:r>
            <a:r>
              <a:rPr lang="en-US" sz="1200" b="1" kern="1200" dirty="0">
                <a:solidFill>
                  <a:schemeClr val="tx1"/>
                </a:solidFill>
                <a:effectLst/>
                <a:latin typeface="+mn-lt"/>
                <a:ea typeface="+mn-ea"/>
                <a:cs typeface="+mn-cs"/>
              </a:rPr>
              <a:t>test</a:t>
            </a:r>
            <a:r>
              <a:rPr lang="en-US" dirty="0"/>
              <a:t>} </a:t>
            </a:r>
            <a:r>
              <a:rPr lang="en-US" sz="1200" b="1" kern="1200" dirty="0">
                <a:solidFill>
                  <a:schemeClr val="tx1"/>
                </a:solidFill>
                <a:effectLst/>
                <a:latin typeface="+mn-lt"/>
                <a:ea typeface="+mn-ea"/>
                <a:cs typeface="+mn-cs"/>
              </a:rPr>
              <a:t>from 'tape'</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b="1" kern="1200" dirty="0">
                <a:solidFill>
                  <a:schemeClr val="tx1"/>
                </a:solidFill>
                <a:effectLst/>
                <a:latin typeface="+mn-lt"/>
                <a:ea typeface="+mn-ea"/>
                <a:cs typeface="+mn-cs"/>
              </a:rPr>
              <a:t>shallow</a:t>
            </a:r>
            <a:r>
              <a:rPr lang="en-US" dirty="0"/>
              <a:t>} </a:t>
            </a:r>
            <a:r>
              <a:rPr lang="en-US" sz="1200" b="1" kern="1200" dirty="0">
                <a:solidFill>
                  <a:schemeClr val="tx1"/>
                </a:solidFill>
                <a:effectLst/>
                <a:latin typeface="+mn-lt"/>
                <a:ea typeface="+mn-ea"/>
                <a:cs typeface="+mn-cs"/>
              </a:rPr>
              <a:t>from 'enzyme'</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React from 'react'</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GifItem </a:t>
            </a:r>
            <a:r>
              <a:rPr lang="en-US" sz="1200" b="1" kern="1200" dirty="0">
                <a:solidFill>
                  <a:schemeClr val="tx1"/>
                </a:solidFill>
                <a:effectLst/>
                <a:latin typeface="+mn-lt"/>
                <a:ea typeface="+mn-ea"/>
                <a:cs typeface="+mn-cs"/>
              </a:rPr>
              <a:t>from './GifItem'</a:t>
            </a:r>
            <a:br>
              <a:rPr lang="en-US" sz="1200" b="1" kern="1200" dirty="0">
                <a:solidFill>
                  <a:schemeClr val="tx1"/>
                </a:solidFill>
                <a:effectLst/>
                <a:latin typeface="+mn-lt"/>
                <a:ea typeface="+mn-ea"/>
                <a:cs typeface="+mn-cs"/>
              </a:rPr>
            </a:br>
            <a:br>
              <a:rPr lang="en-US" sz="1200" b="1" kern="1200" dirty="0">
                <a:solidFill>
                  <a:schemeClr val="tx1"/>
                </a:solidFill>
                <a:effectLst/>
                <a:latin typeface="+mn-lt"/>
                <a:ea typeface="+mn-ea"/>
                <a:cs typeface="+mn-cs"/>
              </a:rPr>
            </a:b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test</a:t>
            </a:r>
            <a:r>
              <a:rPr lang="en-US" dirty="0"/>
              <a:t>(</a:t>
            </a:r>
            <a:r>
              <a:rPr lang="en-US" sz="1200" b="1" kern="1200" dirty="0">
                <a:solidFill>
                  <a:schemeClr val="tx1"/>
                </a:solidFill>
                <a:effectLst/>
                <a:latin typeface="+mn-lt"/>
                <a:ea typeface="+mn-ea"/>
                <a:cs typeface="+mn-cs"/>
              </a:rPr>
              <a:t>'GifItem: rendering without required props'</a:t>
            </a:r>
            <a:r>
              <a:rPr lang="en-US" dirty="0"/>
              <a:t>, t =&gt; {</a:t>
            </a:r>
            <a:br>
              <a:rPr lang="en-US" dirty="0"/>
            </a:br>
            <a:r>
              <a:rPr lang="en-US" dirty="0"/>
              <a:t>  t.</a:t>
            </a:r>
            <a:r>
              <a:rPr lang="en-US" sz="1200" kern="1200" dirty="0">
                <a:solidFill>
                  <a:schemeClr val="tx1"/>
                </a:solidFill>
                <a:effectLst/>
                <a:latin typeface="+mn-lt"/>
                <a:ea typeface="+mn-ea"/>
                <a:cs typeface="+mn-cs"/>
              </a:rPr>
              <a:t>plan</a:t>
            </a:r>
            <a:r>
              <a:rPr lang="en-US" dirty="0"/>
              <a:t>(</a:t>
            </a:r>
            <a:r>
              <a:rPr lang="en-US" sz="1200" kern="1200" dirty="0">
                <a:solidFill>
                  <a:schemeClr val="tx1"/>
                </a:solidFill>
                <a:effectLst/>
                <a:latin typeface="+mn-lt"/>
                <a:ea typeface="+mn-ea"/>
                <a:cs typeface="+mn-cs"/>
              </a:rPr>
              <a:t>2</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sz="1200" kern="1200" dirty="0">
                <a:solidFill>
                  <a:schemeClr val="tx1"/>
                </a:solidFill>
                <a:effectLst/>
                <a:latin typeface="+mn-lt"/>
                <a:ea typeface="+mn-ea"/>
                <a:cs typeface="+mn-cs"/>
              </a:rPr>
              <a:t>wrapper </a:t>
            </a:r>
            <a:r>
              <a:rPr lang="en-US" dirty="0"/>
              <a:t>= </a:t>
            </a:r>
            <a:r>
              <a:rPr lang="en-US" sz="1200" b="1" kern="1200" dirty="0">
                <a:solidFill>
                  <a:schemeClr val="tx1"/>
                </a:solidFill>
                <a:effectLst/>
                <a:latin typeface="+mn-lt"/>
                <a:ea typeface="+mn-ea"/>
                <a:cs typeface="+mn-cs"/>
              </a:rPr>
              <a:t>shallow</a:t>
            </a:r>
            <a:r>
              <a:rPr lang="en-US" dirty="0"/>
              <a:t>(</a:t>
            </a:r>
            <a:r>
              <a:rPr lang="en-US" dirty="0">
                <a:effectLst/>
              </a:rPr>
              <a:t>&lt;</a:t>
            </a:r>
            <a:r>
              <a:rPr lang="en-US" sz="1200" b="1" kern="1200" dirty="0">
                <a:solidFill>
                  <a:schemeClr val="tx1"/>
                </a:solidFill>
                <a:effectLst/>
                <a:latin typeface="+mn-lt"/>
                <a:ea typeface="+mn-ea"/>
                <a:cs typeface="+mn-cs"/>
              </a:rPr>
              <a:t>GifItem</a:t>
            </a:r>
            <a:r>
              <a:rPr lang="en-US" dirty="0">
                <a:effectLst/>
              </a:rPr>
              <a:t>/&gt;</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mainDivElement</a:t>
            </a:r>
            <a:r>
              <a:rPr lang="en-US" sz="1200" kern="1200" dirty="0">
                <a:solidFill>
                  <a:schemeClr val="tx1"/>
                </a:solidFill>
                <a:effectLst/>
                <a:latin typeface="+mn-lt"/>
                <a:ea typeface="+mn-ea"/>
                <a:cs typeface="+mn-cs"/>
              </a:rPr>
              <a:t> </a:t>
            </a:r>
            <a:r>
              <a:rPr lang="en-US" dirty="0"/>
              <a:t>= </a:t>
            </a:r>
            <a:r>
              <a:rPr lang="en-US" sz="1200" kern="1200" dirty="0" err="1">
                <a:solidFill>
                  <a:schemeClr val="tx1"/>
                </a:solidFill>
                <a:effectLst/>
                <a:latin typeface="+mn-lt"/>
                <a:ea typeface="+mn-ea"/>
                <a:cs typeface="+mn-cs"/>
              </a:rPr>
              <a:t>wrapper</a:t>
            </a:r>
            <a:r>
              <a:rPr lang="en-US" dirty="0" err="1"/>
              <a:t>.</a:t>
            </a:r>
            <a:r>
              <a:rPr lang="en-US" sz="1200" kern="1200" dirty="0" err="1">
                <a:solidFill>
                  <a:schemeClr val="tx1"/>
                </a:solidFill>
                <a:effectLst/>
                <a:latin typeface="+mn-lt"/>
                <a:ea typeface="+mn-ea"/>
                <a:cs typeface="+mn-cs"/>
              </a:rPr>
              <a:t>find</a:t>
            </a:r>
            <a:r>
              <a:rPr lang="en-US" dirty="0"/>
              <a:t>(</a:t>
            </a:r>
            <a:r>
              <a:rPr lang="en-US" sz="1200" b="1" kern="1200" dirty="0">
                <a:solidFill>
                  <a:schemeClr val="tx1"/>
                </a:solidFill>
                <a:effectLst/>
                <a:latin typeface="+mn-lt"/>
                <a:ea typeface="+mn-ea"/>
                <a:cs typeface="+mn-cs"/>
              </a:rPr>
              <a:t>'.gif-item'</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sz="1200" kern="1200" dirty="0" err="1">
                <a:solidFill>
                  <a:schemeClr val="tx1"/>
                </a:solidFill>
                <a:effectLst/>
                <a:latin typeface="+mn-lt"/>
                <a:ea typeface="+mn-ea"/>
                <a:cs typeface="+mn-cs"/>
              </a:rPr>
              <a:t>mainDivElement</a:t>
            </a:r>
            <a:r>
              <a:rPr lang="en-US" dirty="0" err="1"/>
              <a:t>.</a:t>
            </a:r>
            <a:r>
              <a:rPr lang="en-US" sz="1200" b="1" kern="1200" dirty="0" err="1">
                <a:solidFill>
                  <a:schemeClr val="tx1"/>
                </a:solidFill>
                <a:effectLst/>
                <a:latin typeface="+mn-lt"/>
                <a:ea typeface="+mn-ea"/>
                <a:cs typeface="+mn-cs"/>
              </a:rPr>
              <a:t>length</a:t>
            </a:r>
            <a:r>
              <a:rPr lang="en-US" dirty="0"/>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'should render one GifItem component'</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gifImgElement</a:t>
            </a:r>
            <a:r>
              <a:rPr lang="en-US" sz="1200" kern="1200" dirty="0">
                <a:solidFill>
                  <a:schemeClr val="tx1"/>
                </a:solidFill>
                <a:effectLst/>
                <a:latin typeface="+mn-lt"/>
                <a:ea typeface="+mn-ea"/>
                <a:cs typeface="+mn-cs"/>
              </a:rPr>
              <a:t> </a:t>
            </a:r>
            <a:r>
              <a:rPr lang="en-US" dirty="0"/>
              <a:t>= </a:t>
            </a:r>
            <a:r>
              <a:rPr lang="en-US" sz="1200" kern="1200" dirty="0" err="1">
                <a:solidFill>
                  <a:schemeClr val="tx1"/>
                </a:solidFill>
                <a:effectLst/>
                <a:latin typeface="+mn-lt"/>
                <a:ea typeface="+mn-ea"/>
                <a:cs typeface="+mn-cs"/>
              </a:rPr>
              <a:t>wrapper</a:t>
            </a:r>
            <a:r>
              <a:rPr lang="en-US" dirty="0" err="1"/>
              <a:t>.</a:t>
            </a:r>
            <a:r>
              <a:rPr lang="en-US" sz="1200" kern="1200" dirty="0" err="1">
                <a:solidFill>
                  <a:schemeClr val="tx1"/>
                </a:solidFill>
                <a:effectLst/>
                <a:latin typeface="+mn-lt"/>
                <a:ea typeface="+mn-ea"/>
                <a:cs typeface="+mn-cs"/>
              </a:rPr>
              <a:t>find</a:t>
            </a:r>
            <a:r>
              <a:rPr lang="en-US" dirty="0"/>
              <a:t>(</a:t>
            </a:r>
            <a:r>
              <a:rPr lang="en-US" sz="1200" b="1" kern="1200" dirty="0">
                <a:solidFill>
                  <a:schemeClr val="tx1"/>
                </a:solidFill>
                <a:effectLst/>
                <a:latin typeface="+mn-lt"/>
                <a:ea typeface="+mn-ea"/>
                <a:cs typeface="+mn-cs"/>
              </a:rPr>
              <a:t>'.gif-</a:t>
            </a:r>
            <a:r>
              <a:rPr lang="en-US" sz="1200" b="1" kern="1200" dirty="0" err="1">
                <a:solidFill>
                  <a:schemeClr val="tx1"/>
                </a:solidFill>
                <a:effectLst/>
                <a:latin typeface="+mn-lt"/>
                <a:ea typeface="+mn-ea"/>
                <a:cs typeface="+mn-cs"/>
              </a:rPr>
              <a:t>img</a:t>
            </a:r>
            <a:r>
              <a:rPr lang="en-US" sz="1200" b="1" kern="1200" dirty="0">
                <a:solidFill>
                  <a:schemeClr val="tx1"/>
                </a:solidFill>
                <a:effectLst/>
                <a:latin typeface="+mn-lt"/>
                <a:ea typeface="+mn-ea"/>
                <a:cs typeface="+mn-cs"/>
              </a:rPr>
              <a: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sz="1200" kern="1200" dirty="0" err="1">
                <a:solidFill>
                  <a:schemeClr val="tx1"/>
                </a:solidFill>
                <a:effectLst/>
                <a:latin typeface="+mn-lt"/>
                <a:ea typeface="+mn-ea"/>
                <a:cs typeface="+mn-cs"/>
              </a:rPr>
              <a:t>gifImgElement</a:t>
            </a:r>
            <a:r>
              <a:rPr lang="en-US" dirty="0" err="1"/>
              <a:t>.</a:t>
            </a:r>
            <a:r>
              <a:rPr lang="en-US" sz="1200" b="1" kern="1200" dirty="0" err="1">
                <a:solidFill>
                  <a:schemeClr val="tx1"/>
                </a:solidFill>
                <a:effectLst/>
                <a:latin typeface="+mn-lt"/>
                <a:ea typeface="+mn-ea"/>
                <a:cs typeface="+mn-cs"/>
              </a:rPr>
              <a:t>length</a:t>
            </a:r>
            <a:r>
              <a:rPr lang="en-US" dirty="0"/>
              <a:t>, </a:t>
            </a:r>
            <a:r>
              <a:rPr lang="en-US" sz="1200" kern="1200" dirty="0">
                <a:solidFill>
                  <a:schemeClr val="tx1"/>
                </a:solidFill>
                <a:effectLst/>
                <a:latin typeface="+mn-lt"/>
                <a:ea typeface="+mn-ea"/>
                <a:cs typeface="+mn-cs"/>
              </a:rPr>
              <a:t>0</a:t>
            </a:r>
            <a:r>
              <a:rPr lang="en-US" dirty="0"/>
              <a:t>, </a:t>
            </a:r>
            <a:r>
              <a:rPr lang="en-US" sz="1200" b="1" kern="1200" dirty="0">
                <a:solidFill>
                  <a:schemeClr val="tx1"/>
                </a:solidFill>
                <a:effectLst/>
                <a:latin typeface="+mn-lt"/>
                <a:ea typeface="+mn-ea"/>
                <a:cs typeface="+mn-cs"/>
              </a:rPr>
              <a:t>'should not render gif image, when no gif prop is provided'</a:t>
            </a:r>
            <a:r>
              <a:rPr lang="en-US" dirty="0"/>
              <a:t>)</a:t>
            </a:r>
            <a:br>
              <a:rPr lang="en-US" dirty="0"/>
            </a:b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a:t>
            </a:r>
            <a:r>
              <a:rPr lang="en-US" dirty="0" err="1"/>
              <a:t>t.</a:t>
            </a:r>
            <a:r>
              <a:rPr lang="en-US" sz="1200" b="1" kern="1200" dirty="0" err="1">
                <a:solidFill>
                  <a:schemeClr val="tx1"/>
                </a:solidFill>
                <a:effectLst/>
                <a:latin typeface="+mn-lt"/>
                <a:ea typeface="+mn-ea"/>
                <a:cs typeface="+mn-cs"/>
              </a:rPr>
              <a:t>fail</a:t>
            </a:r>
            <a:r>
              <a:rPr lang="en-US" dirty="0"/>
              <a:t>(</a:t>
            </a:r>
            <a:r>
              <a:rPr lang="en-US" dirty="0" err="1"/>
              <a:t>e.</a:t>
            </a:r>
            <a:r>
              <a:rPr lang="en-US" sz="1200" b="1" kern="1200" dirty="0" err="1">
                <a:solidFill>
                  <a:schemeClr val="tx1"/>
                </a:solidFill>
                <a:effectLst/>
                <a:latin typeface="+mn-lt"/>
                <a:ea typeface="+mn-ea"/>
                <a:cs typeface="+mn-cs"/>
              </a:rPr>
              <a:t>message</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end</a:t>
            </a:r>
            <a:r>
              <a:rPr lang="en-US" dirty="0"/>
              <a:t>()</a:t>
            </a:r>
            <a:br>
              <a:rPr lang="en-US" dirty="0"/>
            </a:br>
            <a:r>
              <a:rPr lang="en-US" dirty="0"/>
              <a:t>  }</a:t>
            </a:r>
            <a:br>
              <a:rPr lang="en-US" dirty="0"/>
            </a:br>
            <a:r>
              <a:rPr lang="en-US" dirty="0"/>
              <a:t>})</a:t>
            </a:r>
            <a:br>
              <a:rPr lang="en-US" dirty="0"/>
            </a:br>
            <a:br>
              <a:rPr lang="en-US" dirty="0"/>
            </a:br>
            <a:r>
              <a:rPr lang="en-US" sz="1200" b="1" kern="1200" dirty="0">
                <a:solidFill>
                  <a:schemeClr val="tx1"/>
                </a:solidFill>
                <a:effectLst/>
                <a:latin typeface="+mn-lt"/>
                <a:ea typeface="+mn-ea"/>
                <a:cs typeface="+mn-cs"/>
              </a:rPr>
              <a:t>test</a:t>
            </a:r>
            <a:r>
              <a:rPr lang="en-US" dirty="0"/>
              <a:t>(</a:t>
            </a:r>
            <a:r>
              <a:rPr lang="en-US" sz="1200" b="1" kern="1200" dirty="0">
                <a:solidFill>
                  <a:schemeClr val="tx1"/>
                </a:solidFill>
                <a:effectLst/>
                <a:latin typeface="+mn-lt"/>
                <a:ea typeface="+mn-ea"/>
                <a:cs typeface="+mn-cs"/>
              </a:rPr>
              <a:t>'GifItem: rendering with required props'</a:t>
            </a:r>
            <a:r>
              <a:rPr lang="en-US" dirty="0"/>
              <a:t>, t =&gt; {</a:t>
            </a:r>
            <a:br>
              <a:rPr lang="en-US" dirty="0"/>
            </a:br>
            <a:r>
              <a:rPr lang="en-US" dirty="0"/>
              <a:t>  </a:t>
            </a:r>
            <a:r>
              <a:rPr lang="en-US" dirty="0" err="1"/>
              <a:t>t.</a:t>
            </a:r>
            <a:r>
              <a:rPr lang="en-US" sz="1200" kern="1200" dirty="0" err="1">
                <a:solidFill>
                  <a:schemeClr val="tx1"/>
                </a:solidFill>
                <a:effectLst/>
                <a:latin typeface="+mn-lt"/>
                <a:ea typeface="+mn-ea"/>
                <a:cs typeface="+mn-cs"/>
              </a:rPr>
              <a:t>plan</a:t>
            </a:r>
            <a:r>
              <a:rPr lang="en-US" dirty="0"/>
              <a:t>(</a:t>
            </a:r>
            <a:r>
              <a:rPr lang="en-US" sz="1200" kern="1200" dirty="0">
                <a:solidFill>
                  <a:schemeClr val="tx1"/>
                </a:solidFill>
                <a:effectLst/>
                <a:latin typeface="+mn-lt"/>
                <a:ea typeface="+mn-ea"/>
                <a:cs typeface="+mn-cs"/>
              </a:rPr>
              <a:t>2</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gifMock</a:t>
            </a:r>
            <a:r>
              <a:rPr lang="en-US" sz="1200" kern="1200" dirty="0">
                <a:solidFill>
                  <a:schemeClr val="tx1"/>
                </a:solidFill>
                <a:effectLst/>
                <a:latin typeface="+mn-lt"/>
                <a:ea typeface="+mn-ea"/>
                <a:cs typeface="+mn-cs"/>
              </a:rPr>
              <a:t> </a:t>
            </a:r>
            <a:r>
              <a:rPr lang="en-US" dirty="0"/>
              <a:t>= {</a:t>
            </a:r>
            <a:br>
              <a:rPr lang="en-US" dirty="0"/>
            </a:br>
            <a:r>
              <a:rPr lang="en-US" dirty="0"/>
              <a:t>       </a:t>
            </a:r>
            <a:r>
              <a:rPr lang="en-US" sz="1200" b="1" kern="1200" dirty="0">
                <a:solidFill>
                  <a:schemeClr val="tx1"/>
                </a:solidFill>
                <a:effectLst/>
                <a:latin typeface="+mn-lt"/>
                <a:ea typeface="+mn-ea"/>
                <a:cs typeface="+mn-cs"/>
              </a:rPr>
              <a:t>images</a:t>
            </a:r>
            <a:r>
              <a:rPr lang="en-US" dirty="0"/>
              <a:t>: {</a:t>
            </a:r>
            <a:br>
              <a:rPr lang="en-US" dirty="0"/>
            </a:br>
            <a:r>
              <a:rPr lang="en-US" dirty="0"/>
              <a:t>         </a:t>
            </a:r>
            <a:r>
              <a:rPr lang="en-US" sz="1200" b="1" kern="1200" dirty="0">
                <a:solidFill>
                  <a:schemeClr val="tx1"/>
                </a:solidFill>
                <a:effectLst/>
                <a:latin typeface="+mn-lt"/>
                <a:ea typeface="+mn-ea"/>
                <a:cs typeface="+mn-cs"/>
              </a:rPr>
              <a:t>downsized</a:t>
            </a:r>
            <a:r>
              <a:rPr lang="en-US" dirty="0"/>
              <a:t>: {</a:t>
            </a:r>
            <a:br>
              <a:rPr lang="en-US" dirty="0"/>
            </a:br>
            <a:r>
              <a:rPr lang="en-US" dirty="0"/>
              <a:t>           </a:t>
            </a:r>
            <a:r>
              <a:rPr lang="en-US" sz="1200" b="1" kern="1200" dirty="0" err="1">
                <a:solidFill>
                  <a:schemeClr val="tx1"/>
                </a:solidFill>
                <a:effectLst/>
                <a:latin typeface="+mn-lt"/>
                <a:ea typeface="+mn-ea"/>
                <a:cs typeface="+mn-cs"/>
              </a:rPr>
              <a:t>url</a:t>
            </a:r>
            <a:r>
              <a:rPr lang="en-US" dirty="0"/>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Url</a:t>
            </a:r>
            <a:r>
              <a:rPr lang="en-US" sz="1200" b="1" kern="1200" dirty="0">
                <a:solidFill>
                  <a:schemeClr val="tx1"/>
                </a:solidFill>
                <a:effectLst/>
                <a:latin typeface="+mn-lt"/>
                <a:ea typeface="+mn-ea"/>
                <a:cs typeface="+mn-cs"/>
              </a:rPr>
              <a:t>'</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a:t>
            </a:r>
            <a:r>
              <a:rPr lang="en-US" dirty="0"/>
              <a:t>}</a:t>
            </a:r>
            <a:br>
              <a:rPr lang="en-US" dirty="0"/>
            </a:br>
            <a:r>
              <a:rPr lang="en-US" dirty="0"/>
              <a:t>       }</a:t>
            </a:r>
            <a:br>
              <a:rPr lang="en-US" dirty="0"/>
            </a:br>
            <a:r>
              <a:rPr lang="en-US" dirty="0"/>
              <a:t>    }</a:t>
            </a:r>
            <a:br>
              <a:rPr lang="en-US" dirty="0"/>
            </a:br>
            <a:r>
              <a:rPr lang="en-US" dirty="0"/>
              <a:t>    </a:t>
            </a:r>
            <a:r>
              <a:rPr lang="en-US" sz="1200" b="1" kern="1200" dirty="0">
                <a:solidFill>
                  <a:schemeClr val="tx1"/>
                </a:solidFill>
                <a:effectLst/>
                <a:latin typeface="+mn-lt"/>
                <a:ea typeface="+mn-ea"/>
                <a:cs typeface="+mn-cs"/>
              </a:rPr>
              <a:t>const </a:t>
            </a:r>
            <a:r>
              <a:rPr lang="en-US" sz="1200" kern="1200" dirty="0">
                <a:solidFill>
                  <a:schemeClr val="tx1"/>
                </a:solidFill>
                <a:effectLst/>
                <a:latin typeface="+mn-lt"/>
                <a:ea typeface="+mn-ea"/>
                <a:cs typeface="+mn-cs"/>
              </a:rPr>
              <a:t>wrapper </a:t>
            </a:r>
            <a:r>
              <a:rPr lang="en-US" dirty="0"/>
              <a:t>= </a:t>
            </a:r>
            <a:r>
              <a:rPr lang="en-US" sz="1200" b="1" kern="1200" dirty="0">
                <a:solidFill>
                  <a:schemeClr val="tx1"/>
                </a:solidFill>
                <a:effectLst/>
                <a:latin typeface="+mn-lt"/>
                <a:ea typeface="+mn-ea"/>
                <a:cs typeface="+mn-cs"/>
              </a:rPr>
              <a:t>shallow</a:t>
            </a:r>
            <a:r>
              <a:rPr lang="en-US" dirty="0"/>
              <a:t>(</a:t>
            </a:r>
            <a:r>
              <a:rPr lang="en-US" dirty="0">
                <a:effectLst/>
              </a:rPr>
              <a:t>&lt;</a:t>
            </a:r>
            <a:r>
              <a:rPr lang="en-US" sz="1200" b="1" kern="1200" dirty="0">
                <a:solidFill>
                  <a:schemeClr val="tx1"/>
                </a:solidFill>
                <a:effectLst/>
                <a:latin typeface="+mn-lt"/>
                <a:ea typeface="+mn-ea"/>
                <a:cs typeface="+mn-cs"/>
              </a:rPr>
              <a:t>GifItem gif=</a:t>
            </a:r>
            <a:r>
              <a:rPr lang="en-US" dirty="0"/>
              <a:t>{</a:t>
            </a:r>
            <a:r>
              <a:rPr lang="en-US" sz="1200" kern="1200" dirty="0" err="1">
                <a:solidFill>
                  <a:schemeClr val="tx1"/>
                </a:solidFill>
                <a:effectLst/>
                <a:latin typeface="+mn-lt"/>
                <a:ea typeface="+mn-ea"/>
                <a:cs typeface="+mn-cs"/>
              </a:rPr>
              <a:t>gifMock</a:t>
            </a:r>
            <a:r>
              <a:rPr lang="en-US" dirty="0"/>
              <a:t>}</a:t>
            </a:r>
            <a:r>
              <a:rPr lang="en-US" dirty="0">
                <a:effectLst/>
              </a:rPr>
              <a:t>/&gt;</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mainDivElement</a:t>
            </a:r>
            <a:r>
              <a:rPr lang="en-US" sz="1200" kern="1200" dirty="0">
                <a:solidFill>
                  <a:schemeClr val="tx1"/>
                </a:solidFill>
                <a:effectLst/>
                <a:latin typeface="+mn-lt"/>
                <a:ea typeface="+mn-ea"/>
                <a:cs typeface="+mn-cs"/>
              </a:rPr>
              <a:t> </a:t>
            </a:r>
            <a:r>
              <a:rPr lang="en-US" dirty="0"/>
              <a:t>= </a:t>
            </a:r>
            <a:r>
              <a:rPr lang="en-US" sz="1200" kern="1200" dirty="0" err="1">
                <a:solidFill>
                  <a:schemeClr val="tx1"/>
                </a:solidFill>
                <a:effectLst/>
                <a:latin typeface="+mn-lt"/>
                <a:ea typeface="+mn-ea"/>
                <a:cs typeface="+mn-cs"/>
              </a:rPr>
              <a:t>wrapper</a:t>
            </a:r>
            <a:r>
              <a:rPr lang="en-US" dirty="0" err="1"/>
              <a:t>.</a:t>
            </a:r>
            <a:r>
              <a:rPr lang="en-US" sz="1200" kern="1200" dirty="0" err="1">
                <a:solidFill>
                  <a:schemeClr val="tx1"/>
                </a:solidFill>
                <a:effectLst/>
                <a:latin typeface="+mn-lt"/>
                <a:ea typeface="+mn-ea"/>
                <a:cs typeface="+mn-cs"/>
              </a:rPr>
              <a:t>find</a:t>
            </a:r>
            <a:r>
              <a:rPr lang="en-US" dirty="0"/>
              <a:t>(</a:t>
            </a:r>
            <a:r>
              <a:rPr lang="en-US" sz="1200" b="1" kern="1200" dirty="0">
                <a:solidFill>
                  <a:schemeClr val="tx1"/>
                </a:solidFill>
                <a:effectLst/>
                <a:latin typeface="+mn-lt"/>
                <a:ea typeface="+mn-ea"/>
                <a:cs typeface="+mn-cs"/>
              </a:rPr>
              <a:t>'.gif-item'</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sz="1200" kern="1200" dirty="0" err="1">
                <a:solidFill>
                  <a:schemeClr val="tx1"/>
                </a:solidFill>
                <a:effectLst/>
                <a:latin typeface="+mn-lt"/>
                <a:ea typeface="+mn-ea"/>
                <a:cs typeface="+mn-cs"/>
              </a:rPr>
              <a:t>mainDivElement</a:t>
            </a:r>
            <a:r>
              <a:rPr lang="en-US" dirty="0" err="1"/>
              <a:t>.</a:t>
            </a:r>
            <a:r>
              <a:rPr lang="en-US" sz="1200" b="1" kern="1200" dirty="0" err="1">
                <a:solidFill>
                  <a:schemeClr val="tx1"/>
                </a:solidFill>
                <a:effectLst/>
                <a:latin typeface="+mn-lt"/>
                <a:ea typeface="+mn-ea"/>
                <a:cs typeface="+mn-cs"/>
              </a:rPr>
              <a:t>length</a:t>
            </a:r>
            <a:r>
              <a:rPr lang="en-US" dirty="0"/>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'should render one GifItem component'</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sz="1200" kern="1200" dirty="0" err="1">
                <a:solidFill>
                  <a:schemeClr val="tx1"/>
                </a:solidFill>
                <a:effectLst/>
                <a:latin typeface="+mn-lt"/>
                <a:ea typeface="+mn-ea"/>
                <a:cs typeface="+mn-cs"/>
              </a:rPr>
              <a:t>gifImgElement</a:t>
            </a:r>
            <a:r>
              <a:rPr lang="en-US" sz="1200" kern="1200" dirty="0">
                <a:solidFill>
                  <a:schemeClr val="tx1"/>
                </a:solidFill>
                <a:effectLst/>
                <a:latin typeface="+mn-lt"/>
                <a:ea typeface="+mn-ea"/>
                <a:cs typeface="+mn-cs"/>
              </a:rPr>
              <a:t> </a:t>
            </a:r>
            <a:r>
              <a:rPr lang="en-US" dirty="0"/>
              <a:t>= </a:t>
            </a:r>
            <a:r>
              <a:rPr lang="en-US" sz="1200" kern="1200" dirty="0" err="1">
                <a:solidFill>
                  <a:schemeClr val="tx1"/>
                </a:solidFill>
                <a:effectLst/>
                <a:latin typeface="+mn-lt"/>
                <a:ea typeface="+mn-ea"/>
                <a:cs typeface="+mn-cs"/>
              </a:rPr>
              <a:t>wrapper</a:t>
            </a:r>
            <a:r>
              <a:rPr lang="en-US" dirty="0" err="1"/>
              <a:t>.</a:t>
            </a:r>
            <a:r>
              <a:rPr lang="en-US" sz="1200" kern="1200" dirty="0" err="1">
                <a:solidFill>
                  <a:schemeClr val="tx1"/>
                </a:solidFill>
                <a:effectLst/>
                <a:latin typeface="+mn-lt"/>
                <a:ea typeface="+mn-ea"/>
                <a:cs typeface="+mn-cs"/>
              </a:rPr>
              <a:t>find</a:t>
            </a:r>
            <a:r>
              <a:rPr lang="en-US" dirty="0"/>
              <a:t>(</a:t>
            </a:r>
            <a:r>
              <a:rPr lang="en-US" sz="1200" b="1" kern="1200" dirty="0">
                <a:solidFill>
                  <a:schemeClr val="tx1"/>
                </a:solidFill>
                <a:effectLst/>
                <a:latin typeface="+mn-lt"/>
                <a:ea typeface="+mn-ea"/>
                <a:cs typeface="+mn-cs"/>
              </a:rPr>
              <a:t>'.gif-</a:t>
            </a:r>
            <a:r>
              <a:rPr lang="en-US" sz="1200" b="1" kern="1200" dirty="0" err="1">
                <a:solidFill>
                  <a:schemeClr val="tx1"/>
                </a:solidFill>
                <a:effectLst/>
                <a:latin typeface="+mn-lt"/>
                <a:ea typeface="+mn-ea"/>
                <a:cs typeface="+mn-cs"/>
              </a:rPr>
              <a:t>img</a:t>
            </a:r>
            <a:r>
              <a:rPr lang="en-US" sz="1200" b="1" kern="1200" dirty="0">
                <a:solidFill>
                  <a:schemeClr val="tx1"/>
                </a:solidFill>
                <a:effectLst/>
                <a:latin typeface="+mn-lt"/>
                <a:ea typeface="+mn-ea"/>
                <a:cs typeface="+mn-cs"/>
              </a:rPr>
              <a: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sz="1200" kern="1200" dirty="0" err="1">
                <a:solidFill>
                  <a:schemeClr val="tx1"/>
                </a:solidFill>
                <a:effectLst/>
                <a:latin typeface="+mn-lt"/>
                <a:ea typeface="+mn-ea"/>
                <a:cs typeface="+mn-cs"/>
              </a:rPr>
              <a:t>gifImgElement</a:t>
            </a:r>
            <a:r>
              <a:rPr lang="en-US" dirty="0" err="1"/>
              <a:t>.</a:t>
            </a:r>
            <a:r>
              <a:rPr lang="en-US" sz="1200" b="1" kern="1200" dirty="0" err="1">
                <a:solidFill>
                  <a:schemeClr val="tx1"/>
                </a:solidFill>
                <a:effectLst/>
                <a:latin typeface="+mn-lt"/>
                <a:ea typeface="+mn-ea"/>
                <a:cs typeface="+mn-cs"/>
              </a:rPr>
              <a:t>length</a:t>
            </a:r>
            <a:r>
              <a:rPr lang="en-US" dirty="0"/>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'should render gif image, when gif prop is provided'</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a:t>
            </a:r>
            <a:r>
              <a:rPr lang="en-US" dirty="0" err="1"/>
              <a:t>t.</a:t>
            </a:r>
            <a:r>
              <a:rPr lang="en-US" sz="1200" b="1" kern="1200" dirty="0" err="1">
                <a:solidFill>
                  <a:schemeClr val="tx1"/>
                </a:solidFill>
                <a:effectLst/>
                <a:latin typeface="+mn-lt"/>
                <a:ea typeface="+mn-ea"/>
                <a:cs typeface="+mn-cs"/>
              </a:rPr>
              <a:t>fail</a:t>
            </a:r>
            <a:r>
              <a:rPr lang="en-US" dirty="0"/>
              <a:t>(</a:t>
            </a:r>
            <a:r>
              <a:rPr lang="en-US" dirty="0" err="1"/>
              <a:t>e.</a:t>
            </a:r>
            <a:r>
              <a:rPr lang="en-US" sz="1200" b="1" kern="1200" dirty="0" err="1">
                <a:solidFill>
                  <a:schemeClr val="tx1"/>
                </a:solidFill>
                <a:effectLst/>
                <a:latin typeface="+mn-lt"/>
                <a:ea typeface="+mn-ea"/>
                <a:cs typeface="+mn-cs"/>
              </a:rPr>
              <a:t>message</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end</a:t>
            </a:r>
            <a:r>
              <a:rPr lang="en-US" dirty="0"/>
              <a:t>()</a:t>
            </a:r>
            <a:br>
              <a:rPr lang="en-US" dirty="0"/>
            </a:br>
            <a:r>
              <a:rPr lang="en-US" dirty="0"/>
              <a:t>  }</a:t>
            </a:r>
            <a:br>
              <a:rPr lang="en-US" dirty="0"/>
            </a:br>
            <a:r>
              <a:rPr lang="en-US"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35</a:t>
            </a:fld>
            <a:endParaRPr lang="en-US"/>
          </a:p>
        </p:txBody>
      </p:sp>
    </p:spTree>
    <p:extLst>
      <p:ext uri="{BB962C8B-B14F-4D97-AF65-F5344CB8AC3E}">
        <p14:creationId xmlns:p14="http://schemas.microsoft.com/office/powerpoint/2010/main" val="131016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sz="1200" kern="1200" dirty="0">
                <a:solidFill>
                  <a:schemeClr val="tx1"/>
                </a:solidFill>
                <a:effectLst/>
                <a:latin typeface="+mn-lt"/>
                <a:ea typeface="+mn-ea"/>
                <a:cs typeface="+mn-cs"/>
              </a:rPr>
              <a:t>'GifItem: onGifSelect invocation', </a:t>
            </a:r>
            <a:r>
              <a:rPr lang="en-US" dirty="0"/>
              <a:t>t =&gt; {</a:t>
            </a:r>
            <a:br>
              <a:rPr lang="en-US" dirty="0"/>
            </a:br>
            <a:r>
              <a:rPr lang="en-US" dirty="0"/>
              <a:t>  t.plan(</a:t>
            </a:r>
            <a:r>
              <a:rPr lang="en-US" sz="1200" kern="1200" dirty="0">
                <a:solidFill>
                  <a:schemeClr val="tx1"/>
                </a:solidFill>
                <a:effectLst/>
                <a:latin typeface="+mn-lt"/>
                <a:ea typeface="+mn-ea"/>
                <a:cs typeface="+mn-cs"/>
              </a:rPr>
              <a:t>2</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err="1"/>
              <a:t>onGifSelectSpy</a:t>
            </a:r>
            <a:r>
              <a:rPr lang="en-US" dirty="0"/>
              <a:t> = </a:t>
            </a:r>
            <a:r>
              <a:rPr lang="en-US" dirty="0" err="1"/>
              <a:t>sinon.spy</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&lt;GifItem onGifSelect=</a:t>
            </a:r>
            <a:r>
              <a:rPr lang="en-US" dirty="0"/>
              <a:t>{</a:t>
            </a:r>
            <a:r>
              <a:rPr lang="en-US" dirty="0" err="1"/>
              <a:t>onGifSelectSpy</a:t>
            </a:r>
            <a:r>
              <a:rPr lang="en-US" dirty="0"/>
              <a:t>} </a:t>
            </a:r>
            <a:r>
              <a:rPr lang="en-US" sz="1200" kern="1200" dirty="0">
                <a:solidFill>
                  <a:schemeClr val="tx1"/>
                </a:solidFill>
                <a:effectLst/>
                <a:latin typeface="+mn-lt"/>
                <a:ea typeface="+mn-ea"/>
                <a:cs typeface="+mn-cs"/>
              </a:rPr>
              <a:t>gif=</a:t>
            </a:r>
            <a:r>
              <a:rPr lang="en-US" dirty="0"/>
              <a:t>{gif1}</a:t>
            </a:r>
            <a:r>
              <a:rPr lang="en-US" sz="1200" kern="1200" dirty="0">
                <a:solidFill>
                  <a:schemeClr val="tx1"/>
                </a:solidFill>
                <a:effectLst/>
                <a:latin typeface="+mn-lt"/>
                <a:ea typeface="+mn-ea"/>
                <a:cs typeface="+mn-cs"/>
              </a:rPr>
              <a:t>/&gt;</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gifItemDiv</a:t>
            </a:r>
            <a:r>
              <a:rPr lang="en-US" dirty="0"/>
              <a:t> = </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'.gif-item'</a:t>
            </a:r>
            <a:r>
              <a:rPr lang="en-US" dirty="0"/>
              <a:t>)</a:t>
            </a:r>
            <a:br>
              <a:rPr lang="en-US" dirty="0"/>
            </a:br>
            <a:r>
              <a:rPr lang="en-US" dirty="0"/>
              <a:t>    </a:t>
            </a:r>
            <a:r>
              <a:rPr lang="en-US" dirty="0" err="1"/>
              <a:t>gifItemDiv.simulate</a:t>
            </a:r>
            <a:r>
              <a:rPr lang="en-US" dirty="0"/>
              <a:t>(</a:t>
            </a:r>
            <a:r>
              <a:rPr lang="en-US" sz="1200" kern="1200" dirty="0">
                <a:solidFill>
                  <a:schemeClr val="tx1"/>
                </a:solidFill>
                <a:effectLst/>
                <a:latin typeface="+mn-lt"/>
                <a:ea typeface="+mn-ea"/>
                <a:cs typeface="+mn-cs"/>
              </a:rPr>
              <a:t>'click'</a:t>
            </a:r>
            <a:r>
              <a:rPr lang="en-US" dirty="0"/>
              <a:t>)</a:t>
            </a:r>
            <a:br>
              <a:rPr lang="en-US" dirty="0"/>
            </a:br>
            <a:r>
              <a:rPr lang="en-US" dirty="0"/>
              <a:t>    t.ok(</a:t>
            </a:r>
            <a:r>
              <a:rPr lang="en-US" dirty="0" err="1"/>
              <a:t>onGifSelectSpy.calledOnce</a:t>
            </a:r>
            <a:r>
              <a:rPr lang="en-US" sz="1200" kern="1200" dirty="0">
                <a:solidFill>
                  <a:schemeClr val="tx1"/>
                </a:solidFill>
                <a:effectLst/>
                <a:latin typeface="+mn-lt"/>
                <a:ea typeface="+mn-ea"/>
                <a:cs typeface="+mn-cs"/>
              </a:rPr>
              <a:t>,  'onGifSelect was invoked on gif click'</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deepEqual</a:t>
            </a:r>
            <a:r>
              <a:rPr lang="en-US" dirty="0"/>
              <a:t>(</a:t>
            </a:r>
            <a:r>
              <a:rPr lang="en-US" dirty="0" err="1"/>
              <a:t>onGifSelectSpy.</a:t>
            </a:r>
            <a:r>
              <a:rPr lang="en-US" sz="1200" kern="1200" dirty="0" err="1">
                <a:solidFill>
                  <a:schemeClr val="tx1"/>
                </a:solidFill>
                <a:effectLst/>
                <a:latin typeface="+mn-lt"/>
                <a:ea typeface="+mn-ea"/>
                <a:cs typeface="+mn-cs"/>
              </a:rPr>
              <a:t>args</a:t>
            </a:r>
            <a:r>
              <a:rPr lang="en-US" dirty="0"/>
              <a:t>[</a:t>
            </a:r>
            <a:r>
              <a:rPr lang="en-US" sz="1200" kern="1200" dirty="0">
                <a:solidFill>
                  <a:schemeClr val="tx1"/>
                </a:solidFill>
                <a:effectLst/>
                <a:latin typeface="+mn-lt"/>
                <a:ea typeface="+mn-ea"/>
                <a:cs typeface="+mn-cs"/>
              </a:rPr>
              <a:t>0</a:t>
            </a:r>
            <a:r>
              <a:rPr lang="en-US" dirty="0"/>
              <a:t>][</a:t>
            </a:r>
            <a:r>
              <a:rPr lang="en-US" sz="1200" kern="1200" dirty="0">
                <a:solidFill>
                  <a:schemeClr val="tx1"/>
                </a:solidFill>
                <a:effectLst/>
                <a:latin typeface="+mn-lt"/>
                <a:ea typeface="+mn-ea"/>
                <a:cs typeface="+mn-cs"/>
              </a:rPr>
              <a:t>0</a:t>
            </a:r>
            <a:r>
              <a:rPr lang="en-US" dirty="0"/>
              <a:t>]</a:t>
            </a:r>
            <a:r>
              <a:rPr lang="en-US" sz="1200" kern="1200" dirty="0">
                <a:solidFill>
                  <a:schemeClr val="tx1"/>
                </a:solidFill>
                <a:effectLst/>
                <a:latin typeface="+mn-lt"/>
                <a:ea typeface="+mn-ea"/>
                <a:cs typeface="+mn-cs"/>
              </a:rPr>
              <a:t>, </a:t>
            </a:r>
            <a:r>
              <a:rPr lang="en-US" dirty="0"/>
              <a:t>gif1</a:t>
            </a:r>
            <a:r>
              <a:rPr lang="en-US" sz="1200" kern="1200" dirty="0">
                <a:solidFill>
                  <a:schemeClr val="tx1"/>
                </a:solidFill>
                <a:effectLst/>
                <a:latin typeface="+mn-lt"/>
                <a:ea typeface="+mn-ea"/>
                <a:cs typeface="+mn-cs"/>
              </a:rPr>
              <a:t>, 'was called with expected arguments'</a:t>
            </a:r>
            <a:r>
              <a:rPr lang="en-US" dirty="0"/>
              <a:t>)</a:t>
            </a:r>
            <a:br>
              <a:rPr lang="en-US" dirty="0"/>
            </a:br>
            <a:br>
              <a:rPr lang="en-US" dirty="0"/>
            </a:br>
            <a:br>
              <a:rPr lang="en-US" dirty="0"/>
            </a:br>
            <a:r>
              <a:rPr lang="en-US" dirty="0"/>
              <a:t>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36</a:t>
            </a:fld>
            <a:endParaRPr lang="en-US"/>
          </a:p>
        </p:txBody>
      </p:sp>
    </p:spTree>
    <p:extLst>
      <p:ext uri="{BB962C8B-B14F-4D97-AF65-F5344CB8AC3E}">
        <p14:creationId xmlns:p14="http://schemas.microsoft.com/office/powerpoint/2010/main" val="440934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 Accurate stack traces using source-maps</a:t>
            </a:r>
          </a:p>
          <a:p>
            <a:pPr lvl="1"/>
            <a:r>
              <a:rPr lang="en-US" sz="1200" b="0" i="0" kern="1200" dirty="0">
                <a:solidFill>
                  <a:schemeClr val="tx1"/>
                </a:solidFill>
                <a:effectLst/>
                <a:latin typeface="+mn-lt"/>
                <a:ea typeface="+mn-ea"/>
                <a:cs typeface="+mn-cs"/>
              </a:rPr>
              <a:t>When produce-source-map is set to true, then the instrumented source files will include inline source maps for the </a:t>
            </a:r>
            <a:r>
              <a:rPr lang="en-US" sz="1200" b="0" i="0" kern="1200" dirty="0" err="1">
                <a:solidFill>
                  <a:schemeClr val="tx1"/>
                </a:solidFill>
                <a:effectLst/>
                <a:latin typeface="+mn-lt"/>
                <a:ea typeface="+mn-ea"/>
                <a:cs typeface="+mn-cs"/>
              </a:rPr>
              <a:t>instrumenter</a:t>
            </a:r>
            <a:r>
              <a:rPr lang="en-US" sz="1200" b="0" i="0" kern="1200" dirty="0">
                <a:solidFill>
                  <a:schemeClr val="tx1"/>
                </a:solidFill>
                <a:effectLst/>
                <a:latin typeface="+mn-lt"/>
                <a:ea typeface="+mn-ea"/>
                <a:cs typeface="+mn-cs"/>
              </a:rPr>
              <a:t> transform. When combined with </a:t>
            </a:r>
            <a:r>
              <a:rPr lang="en-US" sz="1200" b="0" i="0" u="none" strike="noStrike" kern="1200" dirty="0">
                <a:solidFill>
                  <a:schemeClr val="tx1"/>
                </a:solidFill>
                <a:effectLst/>
                <a:latin typeface="+mn-lt"/>
                <a:ea typeface="+mn-ea"/>
                <a:cs typeface="+mn-cs"/>
                <a:hlinkClick r:id="rId3"/>
              </a:rPr>
              <a:t>source-map-support</a:t>
            </a:r>
            <a:r>
              <a:rPr lang="en-US" sz="1200" b="0" i="0" kern="1200" dirty="0">
                <a:solidFill>
                  <a:schemeClr val="tx1"/>
                </a:solidFill>
                <a:effectLst/>
                <a:latin typeface="+mn-lt"/>
                <a:ea typeface="+mn-ea"/>
                <a:cs typeface="+mn-cs"/>
              </a:rPr>
              <a:t>, stack traces for instrumented code will reflect their original lines.</a:t>
            </a:r>
          </a:p>
          <a:p>
            <a:r>
              <a:rPr lang="en-US" sz="1200" b="1" i="0" kern="1200" dirty="0">
                <a:solidFill>
                  <a:schemeClr val="tx1"/>
                </a:solidFill>
                <a:effectLst/>
                <a:latin typeface="+mn-lt"/>
                <a:ea typeface="+mn-ea"/>
                <a:cs typeface="+mn-cs"/>
              </a:rPr>
              <a:t>2. Support for custom require hooks (babel, typescript, etc.)</a:t>
            </a:r>
          </a:p>
          <a:p>
            <a:pPr lvl="1"/>
            <a:r>
              <a:rPr lang="en-US" sz="1200" b="0" i="0" kern="1200" dirty="0">
                <a:solidFill>
                  <a:schemeClr val="tx1"/>
                </a:solidFill>
                <a:effectLst/>
                <a:latin typeface="+mn-lt"/>
                <a:ea typeface="+mn-ea"/>
                <a:cs typeface="+mn-cs"/>
              </a:rPr>
              <a:t>nyc supports custom require hooks like </a:t>
            </a:r>
            <a:r>
              <a:rPr lang="en-US" sz="1200" b="0" i="0" u="none" strike="noStrike" kern="1200" dirty="0">
                <a:solidFill>
                  <a:schemeClr val="tx1"/>
                </a:solidFill>
                <a:effectLst/>
                <a:latin typeface="+mn-lt"/>
                <a:ea typeface="+mn-ea"/>
                <a:cs typeface="+mn-cs"/>
                <a:hlinkClick r:id="rId4"/>
              </a:rPr>
              <a:t>babel-register</a:t>
            </a:r>
            <a:r>
              <a:rPr lang="en-US" sz="1200" b="0" i="0" kern="1200" dirty="0">
                <a:solidFill>
                  <a:schemeClr val="tx1"/>
                </a:solidFill>
                <a:effectLst/>
                <a:latin typeface="+mn-lt"/>
                <a:ea typeface="+mn-ea"/>
                <a:cs typeface="+mn-cs"/>
              </a:rPr>
              <a:t>. nyc can load the hooks for you, </a:t>
            </a:r>
            <a:r>
              <a:rPr lang="en-US" sz="1200" b="0" i="0" u="none" strike="noStrike" kern="1200" dirty="0">
                <a:solidFill>
                  <a:schemeClr val="tx1"/>
                </a:solidFill>
                <a:effectLst/>
                <a:latin typeface="+mn-lt"/>
                <a:ea typeface="+mn-ea"/>
                <a:cs typeface="+mn-cs"/>
                <a:hlinkClick r:id="rId5"/>
              </a:rPr>
              <a:t>using the --require flag</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Source maps are used to map coverage information back to the appropriate lines of the pre-transpiled code. You'll have to configure your custom require hook to inline the source-map in the transpiled code. For Babel that means setting the </a:t>
            </a:r>
            <a:r>
              <a:rPr lang="en-US" sz="1200" b="0" i="0" kern="1200" dirty="0" err="1">
                <a:solidFill>
                  <a:schemeClr val="tx1"/>
                </a:solidFill>
                <a:effectLst/>
                <a:latin typeface="+mn-lt"/>
                <a:ea typeface="+mn-ea"/>
                <a:cs typeface="+mn-cs"/>
              </a:rPr>
              <a:t>sourceMaps</a:t>
            </a:r>
            <a:r>
              <a:rPr lang="en-US" sz="1200" b="0" i="0" kern="1200" dirty="0">
                <a:solidFill>
                  <a:schemeClr val="tx1"/>
                </a:solidFill>
                <a:effectLst/>
                <a:latin typeface="+mn-lt"/>
                <a:ea typeface="+mn-ea"/>
                <a:cs typeface="+mn-cs"/>
              </a:rPr>
              <a:t> option to inline.</a:t>
            </a:r>
          </a:p>
          <a:p>
            <a:r>
              <a:rPr lang="en-US" sz="1200" b="1" i="0" kern="1200" dirty="0">
                <a:solidFill>
                  <a:schemeClr val="tx1"/>
                </a:solidFill>
                <a:effectLst/>
                <a:latin typeface="+mn-lt"/>
                <a:ea typeface="+mn-ea"/>
                <a:cs typeface="+mn-cs"/>
              </a:rPr>
              <a:t>3. Source-Map support for pre-instrumented codebases</a:t>
            </a:r>
          </a:p>
          <a:p>
            <a:pPr lvl="1"/>
            <a:r>
              <a:rPr lang="en-US" sz="1200" b="0" i="0" kern="1200" dirty="0">
                <a:solidFill>
                  <a:schemeClr val="tx1"/>
                </a:solidFill>
                <a:effectLst/>
                <a:latin typeface="+mn-lt"/>
                <a:ea typeface="+mn-ea"/>
                <a:cs typeface="+mn-cs"/>
              </a:rPr>
              <a:t>If you opt to pre-instrument your source-code (rather than using a just-in-time </a:t>
            </a:r>
            <a:r>
              <a:rPr lang="en-US" sz="1200" b="0" i="0" kern="1200" dirty="0" err="1">
                <a:solidFill>
                  <a:schemeClr val="tx1"/>
                </a:solidFill>
                <a:effectLst/>
                <a:latin typeface="+mn-lt"/>
                <a:ea typeface="+mn-ea"/>
                <a:cs typeface="+mn-cs"/>
              </a:rPr>
              <a:t>transpiler</a:t>
            </a:r>
            <a:r>
              <a:rPr lang="en-US" sz="1200" b="0" i="0" kern="1200" dirty="0">
                <a:solidFill>
                  <a:schemeClr val="tx1"/>
                </a:solidFill>
                <a:effectLst/>
                <a:latin typeface="+mn-lt"/>
                <a:ea typeface="+mn-ea"/>
                <a:cs typeface="+mn-cs"/>
              </a:rPr>
              <a:t> like </a:t>
            </a:r>
            <a:r>
              <a:rPr lang="en-US" sz="1200" b="0" i="0" u="none" strike="noStrike" kern="1200" dirty="0">
                <a:solidFill>
                  <a:schemeClr val="tx1"/>
                </a:solidFill>
                <a:effectLst/>
                <a:latin typeface="+mn-lt"/>
                <a:ea typeface="+mn-ea"/>
                <a:cs typeface="+mn-cs"/>
                <a:hlinkClick r:id="rId4"/>
              </a:rPr>
              <a:t>babel-register</a:t>
            </a:r>
            <a:r>
              <a:rPr lang="en-US" sz="1200" b="0" i="0" kern="1200" dirty="0">
                <a:solidFill>
                  <a:schemeClr val="tx1"/>
                </a:solidFill>
                <a:effectLst/>
                <a:latin typeface="+mn-lt"/>
                <a:ea typeface="+mn-ea"/>
                <a:cs typeface="+mn-cs"/>
              </a:rPr>
              <a:t>) nyc supports both inline source-maps and .map files.</a:t>
            </a:r>
          </a:p>
          <a:p>
            <a:pPr lvl="1"/>
            <a:r>
              <a:rPr lang="en-US" sz="1200" b="0" i="1" kern="1200" dirty="0">
                <a:solidFill>
                  <a:schemeClr val="tx1"/>
                </a:solidFill>
                <a:effectLst/>
                <a:latin typeface="+mn-lt"/>
                <a:ea typeface="+mn-ea"/>
                <a:cs typeface="+mn-cs"/>
              </a:rPr>
              <a:t>Important: If you are using nyc with a project that pre-instruments its code, run nyc with the configuration option --exclude-after-remap set to false. Otherwise </a:t>
            </a:r>
            <a:r>
              <a:rPr lang="en-US" sz="1200" b="0" i="1" kern="1200" dirty="0" err="1">
                <a:solidFill>
                  <a:schemeClr val="tx1"/>
                </a:solidFill>
                <a:effectLst/>
                <a:latin typeface="+mn-lt"/>
                <a:ea typeface="+mn-ea"/>
                <a:cs typeface="+mn-cs"/>
              </a:rPr>
              <a:t>nyc's</a:t>
            </a:r>
            <a:r>
              <a:rPr lang="en-US" sz="1200" b="0" i="1" kern="1200" dirty="0">
                <a:solidFill>
                  <a:schemeClr val="tx1"/>
                </a:solidFill>
                <a:effectLst/>
                <a:latin typeface="+mn-lt"/>
                <a:ea typeface="+mn-ea"/>
                <a:cs typeface="+mn-cs"/>
              </a:rPr>
              <a:t> reports will exclude any files that source-maps remap to folders covered under exclude rules.</a:t>
            </a:r>
          </a:p>
          <a:p>
            <a:endParaRPr lang="en-US" sz="1200" b="0"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Use with babel-plugin-istanbul for Babel Support</a:t>
            </a:r>
          </a:p>
          <a:p>
            <a:r>
              <a:rPr lang="en-US" sz="1200" b="0" i="0" kern="1200" dirty="0">
                <a:solidFill>
                  <a:schemeClr val="tx1"/>
                </a:solidFill>
                <a:effectLst/>
                <a:latin typeface="+mn-lt"/>
                <a:ea typeface="+mn-ea"/>
                <a:cs typeface="+mn-cs"/>
              </a:rPr>
              <a:t>We recommend using </a:t>
            </a:r>
            <a:r>
              <a:rPr lang="en-US" sz="1200" b="0" i="0" u="none" strike="noStrike" kern="1200" dirty="0">
                <a:solidFill>
                  <a:schemeClr val="tx1"/>
                </a:solidFill>
                <a:effectLst/>
                <a:latin typeface="+mn-lt"/>
                <a:ea typeface="+mn-ea"/>
                <a:cs typeface="+mn-cs"/>
                <a:hlinkClick r:id="rId6"/>
              </a:rPr>
              <a:t>babel-plugin-istanbul</a:t>
            </a:r>
            <a:r>
              <a:rPr lang="en-US" sz="1200" b="0" i="0" kern="1200" dirty="0">
                <a:solidFill>
                  <a:schemeClr val="tx1"/>
                </a:solidFill>
                <a:effectLst/>
                <a:latin typeface="+mn-lt"/>
                <a:ea typeface="+mn-ea"/>
                <a:cs typeface="+mn-cs"/>
              </a:rPr>
              <a:t> if your project uses the babel tool chain:</a:t>
            </a:r>
          </a:p>
          <a:p>
            <a:r>
              <a:rPr lang="en-US" sz="1200" b="0" i="0" kern="1200" dirty="0">
                <a:solidFill>
                  <a:schemeClr val="tx1"/>
                </a:solidFill>
                <a:effectLst/>
                <a:latin typeface="+mn-lt"/>
                <a:ea typeface="+mn-ea"/>
                <a:cs typeface="+mn-cs"/>
              </a:rPr>
              <a:t>enable the babel-plugin-istanbul plugin:</a:t>
            </a:r>
          </a:p>
          <a:p>
            <a:r>
              <a:rPr lang="en-US" sz="1200" b="0" i="0" kern="1200" dirty="0">
                <a:solidFill>
                  <a:schemeClr val="tx1"/>
                </a:solidFill>
                <a:effectLst/>
                <a:latin typeface="+mn-lt"/>
                <a:ea typeface="+mn-ea"/>
                <a:cs typeface="+mn-cs"/>
              </a:rPr>
              <a:t>{"babel": {"presets": ["env"],"env": {"test": {"plugins": ["istanbul"]}}}}</a:t>
            </a:r>
          </a:p>
          <a:p>
            <a:r>
              <a:rPr lang="en-US" sz="1200" b="0" i="0" kern="1200" dirty="0">
                <a:solidFill>
                  <a:schemeClr val="tx1"/>
                </a:solidFill>
                <a:effectLst/>
                <a:latin typeface="+mn-lt"/>
                <a:ea typeface="+mn-ea"/>
                <a:cs typeface="+mn-cs"/>
              </a:rPr>
              <a:t>Note: With this configuration, the Istanbul instrumentation will only be active when NODE_ENV or BABEL_ENV is test.</a:t>
            </a:r>
          </a:p>
          <a:p>
            <a:r>
              <a:rPr lang="en-US" sz="1200" b="0" i="0" kern="1200" dirty="0">
                <a:solidFill>
                  <a:schemeClr val="tx1"/>
                </a:solidFill>
                <a:effectLst/>
                <a:latin typeface="+mn-lt"/>
                <a:ea typeface="+mn-ea"/>
                <a:cs typeface="+mn-cs"/>
              </a:rPr>
              <a:t>We recommend using the </a:t>
            </a:r>
            <a:r>
              <a:rPr lang="en-US" sz="1200" b="0" i="0" u="none" strike="noStrike" kern="1200" dirty="0">
                <a:solidFill>
                  <a:schemeClr val="tx1"/>
                </a:solidFill>
                <a:effectLst/>
                <a:latin typeface="+mn-lt"/>
                <a:ea typeface="+mn-ea"/>
                <a:cs typeface="+mn-cs"/>
                <a:hlinkClick r:id="rId7"/>
              </a:rPr>
              <a:t>cross-env</a:t>
            </a:r>
            <a:r>
              <a:rPr lang="en-US" sz="1200" b="0" i="0" kern="1200" dirty="0">
                <a:solidFill>
                  <a:schemeClr val="tx1"/>
                </a:solidFill>
                <a:effectLst/>
                <a:latin typeface="+mn-lt"/>
                <a:ea typeface="+mn-ea"/>
                <a:cs typeface="+mn-cs"/>
              </a:rPr>
              <a:t> package to set these environment variables in your package.json scripts in a way that works cross-platform.</a:t>
            </a:r>
          </a:p>
          <a:p>
            <a:r>
              <a:rPr lang="en-US" sz="1200" b="0" i="0" kern="1200" dirty="0">
                <a:solidFill>
                  <a:schemeClr val="tx1"/>
                </a:solidFill>
                <a:effectLst/>
                <a:latin typeface="+mn-lt"/>
                <a:ea typeface="+mn-ea"/>
                <a:cs typeface="+mn-cs"/>
              </a:rPr>
              <a:t>disable </a:t>
            </a:r>
            <a:r>
              <a:rPr lang="en-US" sz="1200" b="0" i="0" kern="1200" dirty="0" err="1">
                <a:solidFill>
                  <a:schemeClr val="tx1"/>
                </a:solidFill>
                <a:effectLst/>
                <a:latin typeface="+mn-lt"/>
                <a:ea typeface="+mn-ea"/>
                <a:cs typeface="+mn-cs"/>
              </a:rPr>
              <a:t>nyc's</a:t>
            </a:r>
            <a:r>
              <a:rPr lang="en-US" sz="1200" b="0" i="0" kern="1200" dirty="0">
                <a:solidFill>
                  <a:schemeClr val="tx1"/>
                </a:solidFill>
                <a:effectLst/>
                <a:latin typeface="+mn-lt"/>
                <a:ea typeface="+mn-ea"/>
                <a:cs typeface="+mn-cs"/>
              </a:rPr>
              <a:t> instrumentation and source-maps, e.g. in package.json:</a:t>
            </a:r>
          </a:p>
          <a:p>
            <a:r>
              <a:rPr lang="en-US" sz="1200" b="0" i="0" kern="1200" dirty="0">
                <a:solidFill>
                  <a:schemeClr val="tx1"/>
                </a:solidFill>
                <a:effectLst/>
                <a:latin typeface="+mn-lt"/>
                <a:ea typeface="+mn-ea"/>
                <a:cs typeface="+mn-cs"/>
              </a:rPr>
              <a:t>{"nyc": {"require": ["babel-register"],"</a:t>
            </a:r>
            <a:r>
              <a:rPr lang="en-US" sz="1200" b="0" i="0" kern="1200" dirty="0" err="1">
                <a:solidFill>
                  <a:schemeClr val="tx1"/>
                </a:solidFill>
                <a:effectLst/>
                <a:latin typeface="+mn-lt"/>
                <a:ea typeface="+mn-ea"/>
                <a:cs typeface="+mn-cs"/>
              </a:rPr>
              <a:t>sourceMap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false,"instrument":false</a:t>
            </a:r>
            <a:r>
              <a:rPr lang="en-US" sz="1200" b="0" i="0" kern="1200" dirty="0">
                <a:solidFill>
                  <a:schemeClr val="tx1"/>
                </a:solidFill>
                <a:effectLst/>
                <a:latin typeface="+mn-lt"/>
                <a:ea typeface="+mn-ea"/>
                <a:cs typeface="+mn-cs"/>
              </a:rPr>
              <a:t>},"scripts": {"</a:t>
            </a:r>
            <a:r>
              <a:rPr lang="en-US" sz="1200" b="0" i="0" kern="1200" dirty="0" err="1">
                <a:solidFill>
                  <a:schemeClr val="tx1"/>
                </a:solidFill>
                <a:effectLst/>
                <a:latin typeface="+mn-lt"/>
                <a:ea typeface="+mn-ea"/>
                <a:cs typeface="+mn-cs"/>
              </a:rPr>
              <a:t>test":"cross-env</a:t>
            </a:r>
            <a:r>
              <a:rPr lang="en-US" sz="1200" b="0" i="0" kern="1200" dirty="0">
                <a:solidFill>
                  <a:schemeClr val="tx1"/>
                </a:solidFill>
                <a:effectLst/>
                <a:latin typeface="+mn-lt"/>
                <a:ea typeface="+mn-ea"/>
                <a:cs typeface="+mn-cs"/>
              </a:rPr>
              <a:t> NODE_ENV=test nyc mocha"}}</a:t>
            </a:r>
          </a:p>
          <a:p>
            <a:r>
              <a:rPr lang="en-US" sz="1200" b="0" i="0" kern="1200" dirty="0">
                <a:solidFill>
                  <a:schemeClr val="tx1"/>
                </a:solidFill>
                <a:effectLst/>
                <a:latin typeface="+mn-lt"/>
                <a:ea typeface="+mn-ea"/>
                <a:cs typeface="+mn-cs"/>
              </a:rPr>
              <a:t>That's all there is to it, better ES2015+ syntax highlighting awaits:</a:t>
            </a:r>
          </a:p>
          <a:p>
            <a:r>
              <a:rPr lang="en-US" sz="1200" b="1" i="0" kern="1200" dirty="0">
                <a:solidFill>
                  <a:schemeClr val="tx1"/>
                </a:solidFill>
                <a:effectLst/>
                <a:latin typeface="+mn-lt"/>
                <a:ea typeface="+mn-ea"/>
                <a:cs typeface="+mn-cs"/>
              </a:rPr>
              <a:t>Support for alternate file extensions (.</a:t>
            </a:r>
            <a:r>
              <a:rPr lang="en-US" sz="1200" b="1" i="0" kern="1200" dirty="0" err="1">
                <a:solidFill>
                  <a:schemeClr val="tx1"/>
                </a:solidFill>
                <a:effectLst/>
                <a:latin typeface="+mn-lt"/>
                <a:ea typeface="+mn-ea"/>
                <a:cs typeface="+mn-cs"/>
              </a:rPr>
              <a:t>jsx</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mjs</a:t>
            </a:r>
            <a:r>
              <a:rPr lang="en-US" sz="1200" b="1"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Supporting file extensions can be configured through either the configuration arguments or with the nyc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section in package.json.</a:t>
            </a:r>
          </a:p>
          <a:p>
            <a:r>
              <a:rPr lang="en-US" sz="1200" b="0" i="0" kern="1200" dirty="0">
                <a:solidFill>
                  <a:schemeClr val="tx1"/>
                </a:solidFill>
                <a:effectLst/>
                <a:latin typeface="+mn-lt"/>
                <a:ea typeface="+mn-ea"/>
                <a:cs typeface="+mn-cs"/>
              </a:rPr>
              <a:t>nyc --extension .</a:t>
            </a:r>
            <a:r>
              <a:rPr lang="en-US" sz="1200" b="0" i="0" kern="1200" dirty="0" err="1">
                <a:solidFill>
                  <a:schemeClr val="tx1"/>
                </a:solidFill>
                <a:effectLst/>
                <a:latin typeface="+mn-lt"/>
                <a:ea typeface="+mn-ea"/>
                <a:cs typeface="+mn-cs"/>
              </a:rPr>
              <a:t>jsx</a:t>
            </a:r>
            <a:r>
              <a:rPr lang="en-US" sz="1200" b="0" i="0" kern="1200" dirty="0">
                <a:solidFill>
                  <a:schemeClr val="tx1"/>
                </a:solidFill>
                <a:effectLst/>
                <a:latin typeface="+mn-lt"/>
                <a:ea typeface="+mn-ea"/>
                <a:cs typeface="+mn-cs"/>
              </a:rPr>
              <a:t> --extension .</a:t>
            </a:r>
            <a:r>
              <a:rPr lang="en-US" sz="1200" b="0" i="0" kern="1200" dirty="0" err="1">
                <a:solidFill>
                  <a:schemeClr val="tx1"/>
                </a:solidFill>
                <a:effectLst/>
                <a:latin typeface="+mn-lt"/>
                <a:ea typeface="+mn-ea"/>
                <a:cs typeface="+mn-cs"/>
              </a:rPr>
              <a:t>mjs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npmtest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{"nyc": {"extension": [".</a:t>
            </a:r>
            <a:r>
              <a:rPr lang="en-US" sz="1200" b="0" i="0" kern="1200" dirty="0" err="1">
                <a:solidFill>
                  <a:schemeClr val="tx1"/>
                </a:solidFill>
                <a:effectLst/>
                <a:latin typeface="+mn-lt"/>
                <a:ea typeface="+mn-ea"/>
                <a:cs typeface="+mn-cs"/>
              </a:rPr>
              <a:t>jsx</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mjs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Checking coverage</a:t>
            </a:r>
          </a:p>
          <a:p>
            <a:r>
              <a:rPr lang="en-US" sz="1200" b="0" i="0" kern="1200" dirty="0">
                <a:solidFill>
                  <a:schemeClr val="tx1"/>
                </a:solidFill>
                <a:effectLst/>
                <a:latin typeface="+mn-lt"/>
                <a:ea typeface="+mn-ea"/>
                <a:cs typeface="+mn-cs"/>
              </a:rPr>
              <a:t>nyc can fail tests if coverage falls below a threshold. After running your tests with nyc, simply run:</a:t>
            </a:r>
          </a:p>
          <a:p>
            <a:r>
              <a:rPr lang="en-US" sz="1200" b="0" i="0" kern="1200" dirty="0">
                <a:solidFill>
                  <a:schemeClr val="tx1"/>
                </a:solidFill>
                <a:effectLst/>
                <a:latin typeface="+mn-lt"/>
                <a:ea typeface="+mn-ea"/>
                <a:cs typeface="+mn-cs"/>
              </a:rPr>
              <a:t>nyc check-coverage --lines 95 --functions 95 --branches 95</a:t>
            </a:r>
          </a:p>
          <a:p>
            <a:r>
              <a:rPr lang="en-US" sz="1200" b="0" i="0" kern="1200" dirty="0">
                <a:solidFill>
                  <a:schemeClr val="tx1"/>
                </a:solidFill>
                <a:effectLst/>
                <a:latin typeface="+mn-lt"/>
                <a:ea typeface="+mn-ea"/>
                <a:cs typeface="+mn-cs"/>
              </a:rPr>
              <a:t>nyc also accepts a --check-coverage shorthand, which can be used to both run tests and check that coverage falls within the threshold provided:</a:t>
            </a:r>
          </a:p>
          <a:p>
            <a:r>
              <a:rPr lang="en-US" sz="1200" b="0" i="0" kern="1200" dirty="0">
                <a:solidFill>
                  <a:schemeClr val="tx1"/>
                </a:solidFill>
                <a:effectLst/>
                <a:latin typeface="+mn-lt"/>
                <a:ea typeface="+mn-ea"/>
                <a:cs typeface="+mn-cs"/>
              </a:rPr>
              <a:t>nyc --check-coverage --lines 100 </a:t>
            </a:r>
            <a:r>
              <a:rPr lang="en-US" sz="1200" b="0" i="0" kern="1200" dirty="0" err="1">
                <a:solidFill>
                  <a:schemeClr val="tx1"/>
                </a:solidFill>
                <a:effectLst/>
                <a:latin typeface="+mn-lt"/>
                <a:ea typeface="+mn-ea"/>
                <a:cs typeface="+mn-cs"/>
              </a:rPr>
              <a:t>npmtest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above check fails if coverage falls below 100%.</a:t>
            </a:r>
          </a:p>
          <a:p>
            <a:r>
              <a:rPr lang="en-US" sz="1200" b="0" i="0" kern="1200" dirty="0">
                <a:solidFill>
                  <a:schemeClr val="tx1"/>
                </a:solidFill>
                <a:effectLst/>
                <a:latin typeface="+mn-lt"/>
                <a:ea typeface="+mn-ea"/>
                <a:cs typeface="+mn-cs"/>
              </a:rPr>
              <a:t>To check thresholds on a per-file basis run:</a:t>
            </a:r>
          </a:p>
          <a:p>
            <a:r>
              <a:rPr lang="en-US" sz="1200" b="0" i="0" kern="1200" dirty="0">
                <a:solidFill>
                  <a:schemeClr val="tx1"/>
                </a:solidFill>
                <a:effectLst/>
                <a:latin typeface="+mn-lt"/>
                <a:ea typeface="+mn-ea"/>
                <a:cs typeface="+mn-cs"/>
              </a:rPr>
              <a:t>nyc check-coverage --lines 95 --per-file</a:t>
            </a:r>
          </a:p>
          <a:p>
            <a:r>
              <a:rPr lang="en-US" sz="1200" b="1" i="0" kern="1200" dirty="0">
                <a:solidFill>
                  <a:schemeClr val="tx1"/>
                </a:solidFill>
                <a:effectLst/>
                <a:latin typeface="+mn-lt"/>
                <a:ea typeface="+mn-ea"/>
                <a:cs typeface="+mn-cs"/>
              </a:rPr>
              <a:t>Running reports</a:t>
            </a:r>
          </a:p>
          <a:p>
            <a:r>
              <a:rPr lang="en-US" sz="1200" b="0" i="0" kern="1200" dirty="0">
                <a:solidFill>
                  <a:schemeClr val="tx1"/>
                </a:solidFill>
                <a:effectLst/>
                <a:latin typeface="+mn-lt"/>
                <a:ea typeface="+mn-ea"/>
                <a:cs typeface="+mn-cs"/>
              </a:rPr>
              <a:t>Once you've run your tests with nyc, simply run:</a:t>
            </a:r>
          </a:p>
          <a:p>
            <a:r>
              <a:rPr lang="en-US" sz="1200" b="0" i="0" kern="1200" dirty="0">
                <a:solidFill>
                  <a:schemeClr val="tx1"/>
                </a:solidFill>
                <a:effectLst/>
                <a:latin typeface="+mn-lt"/>
                <a:ea typeface="+mn-ea"/>
                <a:cs typeface="+mn-cs"/>
              </a:rPr>
              <a:t>nyc report</a:t>
            </a:r>
          </a:p>
          <a:p>
            <a:r>
              <a:rPr lang="en-US" sz="1200" b="0" i="0" kern="1200" dirty="0">
                <a:solidFill>
                  <a:schemeClr val="tx1"/>
                </a:solidFill>
                <a:effectLst/>
                <a:latin typeface="+mn-lt"/>
                <a:ea typeface="+mn-ea"/>
                <a:cs typeface="+mn-cs"/>
              </a:rPr>
              <a:t>To view your coverage report:</a:t>
            </a:r>
          </a:p>
          <a:p>
            <a:r>
              <a:rPr lang="en-US" sz="1200" b="0" i="0" kern="1200" dirty="0">
                <a:solidFill>
                  <a:schemeClr val="tx1"/>
                </a:solidFill>
                <a:effectLst/>
                <a:latin typeface="+mn-lt"/>
                <a:ea typeface="+mn-ea"/>
                <a:cs typeface="+mn-cs"/>
              </a:rPr>
              <a:t>You can use </a:t>
            </a:r>
            <a:r>
              <a:rPr lang="en-US" sz="1200" b="0" i="0" u="none" strike="noStrike" kern="1200" dirty="0">
                <a:solidFill>
                  <a:schemeClr val="tx1"/>
                </a:solidFill>
                <a:effectLst/>
                <a:latin typeface="+mn-lt"/>
                <a:ea typeface="+mn-ea"/>
                <a:cs typeface="+mn-cs"/>
                <a:hlinkClick r:id="rId8"/>
              </a:rPr>
              <a:t>any reporters that are supported by istanbul</a:t>
            </a:r>
            <a:r>
              <a:rPr lang="en-US" sz="1200" b="0" i="0" kern="1200" dirty="0">
                <a:solidFill>
                  <a:schemeClr val="tx1"/>
                </a:solidFill>
                <a:effectLst/>
                <a:latin typeface="+mn-lt"/>
                <a:ea typeface="+mn-ea"/>
                <a:cs typeface="+mn-cs"/>
              </a:rPr>
              <a:t>: clover, </a:t>
            </a:r>
            <a:r>
              <a:rPr lang="en-US" sz="1200" b="0" i="0" kern="1200" dirty="0" err="1">
                <a:solidFill>
                  <a:schemeClr val="tx1"/>
                </a:solidFill>
                <a:effectLst/>
                <a:latin typeface="+mn-lt"/>
                <a:ea typeface="+mn-ea"/>
                <a:cs typeface="+mn-cs"/>
              </a:rPr>
              <a:t>cobertura</a:t>
            </a:r>
            <a:r>
              <a:rPr lang="en-US" sz="1200" b="0" i="0" kern="1200" dirty="0">
                <a:solidFill>
                  <a:schemeClr val="tx1"/>
                </a:solidFill>
                <a:effectLst/>
                <a:latin typeface="+mn-lt"/>
                <a:ea typeface="+mn-ea"/>
                <a:cs typeface="+mn-cs"/>
              </a:rPr>
              <a:t>, html, </a:t>
            </a:r>
            <a:r>
              <a:rPr lang="en-US" sz="1200" b="0" i="0" kern="1200" dirty="0" err="1">
                <a:solidFill>
                  <a:schemeClr val="tx1"/>
                </a:solidFill>
                <a:effectLst/>
                <a:latin typeface="+mn-lt"/>
                <a:ea typeface="+mn-ea"/>
                <a:cs typeface="+mn-cs"/>
              </a:rPr>
              <a:t>json</a:t>
            </a:r>
            <a:r>
              <a:rPr lang="en-US" sz="1200" b="0" i="0" kern="1200" dirty="0">
                <a:solidFill>
                  <a:schemeClr val="tx1"/>
                </a:solidFill>
                <a:effectLst/>
                <a:latin typeface="+mn-lt"/>
                <a:ea typeface="+mn-ea"/>
                <a:cs typeface="+mn-cs"/>
              </a:rPr>
              <a:t>-summary, </a:t>
            </a:r>
            <a:r>
              <a:rPr lang="en-US" sz="1200" b="0" i="0" kern="1200" dirty="0" err="1">
                <a:solidFill>
                  <a:schemeClr val="tx1"/>
                </a:solidFill>
                <a:effectLst/>
                <a:latin typeface="+mn-lt"/>
                <a:ea typeface="+mn-ea"/>
                <a:cs typeface="+mn-cs"/>
              </a:rPr>
              <a:t>json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lcov</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lcovonly</a:t>
            </a:r>
            <a:r>
              <a:rPr lang="en-US" sz="1200" b="0" i="0" kern="1200" dirty="0">
                <a:solidFill>
                  <a:schemeClr val="tx1"/>
                </a:solidFill>
                <a:effectLst/>
                <a:latin typeface="+mn-lt"/>
                <a:ea typeface="+mn-ea"/>
                <a:cs typeface="+mn-cs"/>
              </a:rPr>
              <a:t>, none, </a:t>
            </a:r>
            <a:r>
              <a:rPr lang="en-US" sz="1200" b="0" i="0" kern="1200" dirty="0" err="1">
                <a:solidFill>
                  <a:schemeClr val="tx1"/>
                </a:solidFill>
                <a:effectLst/>
                <a:latin typeface="+mn-lt"/>
                <a:ea typeface="+mn-ea"/>
                <a:cs typeface="+mn-cs"/>
              </a:rPr>
              <a:t>teamcity</a:t>
            </a:r>
            <a:r>
              <a:rPr lang="en-US" sz="1200" b="0" i="0" kern="1200" dirty="0">
                <a:solidFill>
                  <a:schemeClr val="tx1"/>
                </a:solidFill>
                <a:effectLst/>
                <a:latin typeface="+mn-lt"/>
                <a:ea typeface="+mn-ea"/>
                <a:cs typeface="+mn-cs"/>
              </a:rPr>
              <a:t>, text-</a:t>
            </a:r>
            <a:r>
              <a:rPr lang="en-US" sz="1200" b="0" i="0" kern="1200" dirty="0" err="1">
                <a:solidFill>
                  <a:schemeClr val="tx1"/>
                </a:solidFill>
                <a:effectLst/>
                <a:latin typeface="+mn-lt"/>
                <a:ea typeface="+mn-ea"/>
                <a:cs typeface="+mn-cs"/>
              </a:rPr>
              <a:t>lcov</a:t>
            </a:r>
            <a:r>
              <a:rPr lang="en-US" sz="1200" b="0" i="0" kern="1200" dirty="0">
                <a:solidFill>
                  <a:schemeClr val="tx1"/>
                </a:solidFill>
                <a:effectLst/>
                <a:latin typeface="+mn-lt"/>
                <a:ea typeface="+mn-ea"/>
                <a:cs typeface="+mn-cs"/>
              </a:rPr>
              <a:t>, text-summary, text.</a:t>
            </a:r>
          </a:p>
          <a:p>
            <a:r>
              <a:rPr lang="en-US" sz="1200" b="0" i="0" kern="1200" dirty="0">
                <a:solidFill>
                  <a:schemeClr val="tx1"/>
                </a:solidFill>
                <a:effectLst/>
                <a:latin typeface="+mn-lt"/>
                <a:ea typeface="+mn-ea"/>
                <a:cs typeface="+mn-cs"/>
              </a:rPr>
              <a:t>nyc report --reporter=</a:t>
            </a:r>
            <a:r>
              <a:rPr lang="en-US" sz="1200" b="0" i="0" kern="1200" dirty="0" err="1">
                <a:solidFill>
                  <a:schemeClr val="tx1"/>
                </a:solidFill>
                <a:effectLst/>
                <a:latin typeface="+mn-lt"/>
                <a:ea typeface="+mn-ea"/>
                <a:cs typeface="+mn-cs"/>
              </a:rPr>
              <a:t>lcov</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find examples of the output for various reporters </a:t>
            </a:r>
            <a:r>
              <a:rPr lang="en-US" sz="1200" b="0" i="0" u="none" strike="noStrike" kern="1200" dirty="0">
                <a:solidFill>
                  <a:schemeClr val="tx1"/>
                </a:solidFill>
                <a:effectLst/>
                <a:latin typeface="+mn-lt"/>
                <a:ea typeface="+mn-ea"/>
                <a:cs typeface="+mn-cs"/>
                <a:hlinkClick r:id="rId9"/>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37</a:t>
            </a:fld>
            <a:endParaRPr lang="en-US"/>
          </a:p>
        </p:txBody>
      </p:sp>
    </p:spTree>
    <p:extLst>
      <p:ext uri="{BB962C8B-B14F-4D97-AF65-F5344CB8AC3E}">
        <p14:creationId xmlns:p14="http://schemas.microsoft.com/office/powerpoint/2010/main" val="2564576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 Accurate stack traces using source-maps</a:t>
            </a:r>
          </a:p>
          <a:p>
            <a:pPr lvl="1"/>
            <a:r>
              <a:rPr lang="en-US" sz="1200" b="0" i="0" kern="1200" dirty="0">
                <a:solidFill>
                  <a:schemeClr val="tx1"/>
                </a:solidFill>
                <a:effectLst/>
                <a:latin typeface="+mn-lt"/>
                <a:ea typeface="+mn-ea"/>
                <a:cs typeface="+mn-cs"/>
              </a:rPr>
              <a:t>When produce-source-map is set to true, then the instrumented source files will include inline source maps for the </a:t>
            </a:r>
            <a:r>
              <a:rPr lang="en-US" sz="1200" b="0" i="0" kern="1200" dirty="0" err="1">
                <a:solidFill>
                  <a:schemeClr val="tx1"/>
                </a:solidFill>
                <a:effectLst/>
                <a:latin typeface="+mn-lt"/>
                <a:ea typeface="+mn-ea"/>
                <a:cs typeface="+mn-cs"/>
              </a:rPr>
              <a:t>instrumenter</a:t>
            </a:r>
            <a:r>
              <a:rPr lang="en-US" sz="1200" b="0" i="0" kern="1200" dirty="0">
                <a:solidFill>
                  <a:schemeClr val="tx1"/>
                </a:solidFill>
                <a:effectLst/>
                <a:latin typeface="+mn-lt"/>
                <a:ea typeface="+mn-ea"/>
                <a:cs typeface="+mn-cs"/>
              </a:rPr>
              <a:t> transform. When combined with </a:t>
            </a:r>
            <a:r>
              <a:rPr lang="en-US" sz="1200" b="0" i="0" u="none" strike="noStrike" kern="1200" dirty="0">
                <a:solidFill>
                  <a:schemeClr val="tx1"/>
                </a:solidFill>
                <a:effectLst/>
                <a:latin typeface="+mn-lt"/>
                <a:ea typeface="+mn-ea"/>
                <a:cs typeface="+mn-cs"/>
                <a:hlinkClick r:id="rId3"/>
              </a:rPr>
              <a:t>source-map-support</a:t>
            </a:r>
            <a:r>
              <a:rPr lang="en-US" sz="1200" b="0" i="0" kern="1200" dirty="0">
                <a:solidFill>
                  <a:schemeClr val="tx1"/>
                </a:solidFill>
                <a:effectLst/>
                <a:latin typeface="+mn-lt"/>
                <a:ea typeface="+mn-ea"/>
                <a:cs typeface="+mn-cs"/>
              </a:rPr>
              <a:t>, stack traces for instrumented code will reflect their original lines.</a:t>
            </a:r>
          </a:p>
          <a:p>
            <a:r>
              <a:rPr lang="en-US" sz="1200" b="1" i="0" kern="1200" dirty="0">
                <a:solidFill>
                  <a:schemeClr val="tx1"/>
                </a:solidFill>
                <a:effectLst/>
                <a:latin typeface="+mn-lt"/>
                <a:ea typeface="+mn-ea"/>
                <a:cs typeface="+mn-cs"/>
              </a:rPr>
              <a:t>2. Support for custom require hooks (babel, typescript, etc.)</a:t>
            </a:r>
          </a:p>
          <a:p>
            <a:pPr lvl="1"/>
            <a:r>
              <a:rPr lang="en-US" sz="1200" b="0" i="0" kern="1200" dirty="0">
                <a:solidFill>
                  <a:schemeClr val="tx1"/>
                </a:solidFill>
                <a:effectLst/>
                <a:latin typeface="+mn-lt"/>
                <a:ea typeface="+mn-ea"/>
                <a:cs typeface="+mn-cs"/>
              </a:rPr>
              <a:t>nyc supports custom require hooks like </a:t>
            </a:r>
            <a:r>
              <a:rPr lang="en-US" sz="1200" b="0" i="0" u="none" strike="noStrike" kern="1200" dirty="0">
                <a:solidFill>
                  <a:schemeClr val="tx1"/>
                </a:solidFill>
                <a:effectLst/>
                <a:latin typeface="+mn-lt"/>
                <a:ea typeface="+mn-ea"/>
                <a:cs typeface="+mn-cs"/>
                <a:hlinkClick r:id="rId4"/>
              </a:rPr>
              <a:t>babel-register</a:t>
            </a:r>
            <a:r>
              <a:rPr lang="en-US" sz="1200" b="0" i="0" kern="1200" dirty="0">
                <a:solidFill>
                  <a:schemeClr val="tx1"/>
                </a:solidFill>
                <a:effectLst/>
                <a:latin typeface="+mn-lt"/>
                <a:ea typeface="+mn-ea"/>
                <a:cs typeface="+mn-cs"/>
              </a:rPr>
              <a:t>. nyc can load the hooks for you, </a:t>
            </a:r>
            <a:r>
              <a:rPr lang="en-US" sz="1200" b="0" i="0" u="none" strike="noStrike" kern="1200" dirty="0">
                <a:solidFill>
                  <a:schemeClr val="tx1"/>
                </a:solidFill>
                <a:effectLst/>
                <a:latin typeface="+mn-lt"/>
                <a:ea typeface="+mn-ea"/>
                <a:cs typeface="+mn-cs"/>
                <a:hlinkClick r:id="rId5"/>
              </a:rPr>
              <a:t>using the --require flag</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Source maps are used to map coverage information back to the appropriate lines of the pre-transpiled code. You'll have to configure your custom require hook to inline the source-map in the transpiled code. For Babel that means setting the </a:t>
            </a:r>
            <a:r>
              <a:rPr lang="en-US" sz="1200" b="0" i="0" kern="1200" dirty="0" err="1">
                <a:solidFill>
                  <a:schemeClr val="tx1"/>
                </a:solidFill>
                <a:effectLst/>
                <a:latin typeface="+mn-lt"/>
                <a:ea typeface="+mn-ea"/>
                <a:cs typeface="+mn-cs"/>
              </a:rPr>
              <a:t>sourceMaps</a:t>
            </a:r>
            <a:r>
              <a:rPr lang="en-US" sz="1200" b="0" i="0" kern="1200" dirty="0">
                <a:solidFill>
                  <a:schemeClr val="tx1"/>
                </a:solidFill>
                <a:effectLst/>
                <a:latin typeface="+mn-lt"/>
                <a:ea typeface="+mn-ea"/>
                <a:cs typeface="+mn-cs"/>
              </a:rPr>
              <a:t> option to inline.</a:t>
            </a:r>
          </a:p>
          <a:p>
            <a:r>
              <a:rPr lang="en-US" sz="1200" b="1" i="0" kern="1200" dirty="0">
                <a:solidFill>
                  <a:schemeClr val="tx1"/>
                </a:solidFill>
                <a:effectLst/>
                <a:latin typeface="+mn-lt"/>
                <a:ea typeface="+mn-ea"/>
                <a:cs typeface="+mn-cs"/>
              </a:rPr>
              <a:t>3. Source-Map support for pre-instrumented codebases</a:t>
            </a:r>
          </a:p>
          <a:p>
            <a:pPr lvl="1"/>
            <a:r>
              <a:rPr lang="en-US" sz="1200" b="0" i="0" kern="1200" dirty="0">
                <a:solidFill>
                  <a:schemeClr val="tx1"/>
                </a:solidFill>
                <a:effectLst/>
                <a:latin typeface="+mn-lt"/>
                <a:ea typeface="+mn-ea"/>
                <a:cs typeface="+mn-cs"/>
              </a:rPr>
              <a:t>If you opt to pre-instrument your source-code (rather than using a just-in-time </a:t>
            </a:r>
            <a:r>
              <a:rPr lang="en-US" sz="1200" b="0" i="0" kern="1200" dirty="0" err="1">
                <a:solidFill>
                  <a:schemeClr val="tx1"/>
                </a:solidFill>
                <a:effectLst/>
                <a:latin typeface="+mn-lt"/>
                <a:ea typeface="+mn-ea"/>
                <a:cs typeface="+mn-cs"/>
              </a:rPr>
              <a:t>transpiler</a:t>
            </a:r>
            <a:r>
              <a:rPr lang="en-US" sz="1200" b="0" i="0" kern="1200" dirty="0">
                <a:solidFill>
                  <a:schemeClr val="tx1"/>
                </a:solidFill>
                <a:effectLst/>
                <a:latin typeface="+mn-lt"/>
                <a:ea typeface="+mn-ea"/>
                <a:cs typeface="+mn-cs"/>
              </a:rPr>
              <a:t> like </a:t>
            </a:r>
            <a:r>
              <a:rPr lang="en-US" sz="1200" b="0" i="0" u="none" strike="noStrike" kern="1200" dirty="0">
                <a:solidFill>
                  <a:schemeClr val="tx1"/>
                </a:solidFill>
                <a:effectLst/>
                <a:latin typeface="+mn-lt"/>
                <a:ea typeface="+mn-ea"/>
                <a:cs typeface="+mn-cs"/>
                <a:hlinkClick r:id="rId4"/>
              </a:rPr>
              <a:t>babel-register</a:t>
            </a:r>
            <a:r>
              <a:rPr lang="en-US" sz="1200" b="0" i="0" kern="1200" dirty="0">
                <a:solidFill>
                  <a:schemeClr val="tx1"/>
                </a:solidFill>
                <a:effectLst/>
                <a:latin typeface="+mn-lt"/>
                <a:ea typeface="+mn-ea"/>
                <a:cs typeface="+mn-cs"/>
              </a:rPr>
              <a:t>) nyc supports both inline source-maps and .map files.</a:t>
            </a:r>
          </a:p>
          <a:p>
            <a:pPr lvl="1"/>
            <a:r>
              <a:rPr lang="en-US" sz="1200" b="0" i="1" kern="1200" dirty="0">
                <a:solidFill>
                  <a:schemeClr val="tx1"/>
                </a:solidFill>
                <a:effectLst/>
                <a:latin typeface="+mn-lt"/>
                <a:ea typeface="+mn-ea"/>
                <a:cs typeface="+mn-cs"/>
              </a:rPr>
              <a:t>Important: If you are using nyc with a project that pre-instruments its code, run nyc with the configuration option --exclude-after-remap set to false. Otherwise </a:t>
            </a:r>
            <a:r>
              <a:rPr lang="en-US" sz="1200" b="0" i="1" kern="1200" dirty="0" err="1">
                <a:solidFill>
                  <a:schemeClr val="tx1"/>
                </a:solidFill>
                <a:effectLst/>
                <a:latin typeface="+mn-lt"/>
                <a:ea typeface="+mn-ea"/>
                <a:cs typeface="+mn-cs"/>
              </a:rPr>
              <a:t>nyc's</a:t>
            </a:r>
            <a:r>
              <a:rPr lang="en-US" sz="1200" b="0" i="1" kern="1200" dirty="0">
                <a:solidFill>
                  <a:schemeClr val="tx1"/>
                </a:solidFill>
                <a:effectLst/>
                <a:latin typeface="+mn-lt"/>
                <a:ea typeface="+mn-ea"/>
                <a:cs typeface="+mn-cs"/>
              </a:rPr>
              <a:t> reports will exclude any files that source-maps remap to folders covered under exclude rules.</a:t>
            </a:r>
          </a:p>
          <a:p>
            <a:endParaRPr lang="en-US" sz="1200" b="0" i="1"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Use with babel-plugin-istanbul for Babel Support</a:t>
            </a:r>
          </a:p>
          <a:p>
            <a:r>
              <a:rPr lang="en-US" sz="1200" b="0" i="0" kern="1200" dirty="0">
                <a:solidFill>
                  <a:schemeClr val="tx1"/>
                </a:solidFill>
                <a:effectLst/>
                <a:latin typeface="+mn-lt"/>
                <a:ea typeface="+mn-ea"/>
                <a:cs typeface="+mn-cs"/>
              </a:rPr>
              <a:t>We recommend using </a:t>
            </a:r>
            <a:r>
              <a:rPr lang="en-US" sz="1200" b="0" i="0" u="none" strike="noStrike" kern="1200" dirty="0">
                <a:solidFill>
                  <a:schemeClr val="tx1"/>
                </a:solidFill>
                <a:effectLst/>
                <a:latin typeface="+mn-lt"/>
                <a:ea typeface="+mn-ea"/>
                <a:cs typeface="+mn-cs"/>
                <a:hlinkClick r:id="rId6"/>
              </a:rPr>
              <a:t>babel-plugin-istanbul</a:t>
            </a:r>
            <a:r>
              <a:rPr lang="en-US" sz="1200" b="0" i="0" kern="1200" dirty="0">
                <a:solidFill>
                  <a:schemeClr val="tx1"/>
                </a:solidFill>
                <a:effectLst/>
                <a:latin typeface="+mn-lt"/>
                <a:ea typeface="+mn-ea"/>
                <a:cs typeface="+mn-cs"/>
              </a:rPr>
              <a:t> if your project uses the babel tool chain:</a:t>
            </a:r>
          </a:p>
          <a:p>
            <a:r>
              <a:rPr lang="en-US" sz="1200" b="0" i="0" kern="1200" dirty="0">
                <a:solidFill>
                  <a:schemeClr val="tx1"/>
                </a:solidFill>
                <a:effectLst/>
                <a:latin typeface="+mn-lt"/>
                <a:ea typeface="+mn-ea"/>
                <a:cs typeface="+mn-cs"/>
              </a:rPr>
              <a:t>enable the babel-plugin-istanbul plugin:</a:t>
            </a:r>
          </a:p>
          <a:p>
            <a:r>
              <a:rPr lang="en-US" sz="1200" b="0" i="0" kern="1200" dirty="0">
                <a:solidFill>
                  <a:schemeClr val="tx1"/>
                </a:solidFill>
                <a:effectLst/>
                <a:latin typeface="+mn-lt"/>
                <a:ea typeface="+mn-ea"/>
                <a:cs typeface="+mn-cs"/>
              </a:rPr>
              <a:t>{"babel": {"presets": ["env"],"env": {"test": {"plugins": ["istanbul"]}}}}</a:t>
            </a:r>
          </a:p>
          <a:p>
            <a:r>
              <a:rPr lang="en-US" sz="1200" b="0" i="0" kern="1200" dirty="0">
                <a:solidFill>
                  <a:schemeClr val="tx1"/>
                </a:solidFill>
                <a:effectLst/>
                <a:latin typeface="+mn-lt"/>
                <a:ea typeface="+mn-ea"/>
                <a:cs typeface="+mn-cs"/>
              </a:rPr>
              <a:t>Note: With this configuration, the Istanbul instrumentation will only be active when NODE_ENV or BABEL_ENV is test.</a:t>
            </a:r>
          </a:p>
          <a:p>
            <a:r>
              <a:rPr lang="en-US" sz="1200" b="0" i="0" kern="1200" dirty="0">
                <a:solidFill>
                  <a:schemeClr val="tx1"/>
                </a:solidFill>
                <a:effectLst/>
                <a:latin typeface="+mn-lt"/>
                <a:ea typeface="+mn-ea"/>
                <a:cs typeface="+mn-cs"/>
              </a:rPr>
              <a:t>We recommend using the </a:t>
            </a:r>
            <a:r>
              <a:rPr lang="en-US" sz="1200" b="0" i="0" u="none" strike="noStrike" kern="1200" dirty="0">
                <a:solidFill>
                  <a:schemeClr val="tx1"/>
                </a:solidFill>
                <a:effectLst/>
                <a:latin typeface="+mn-lt"/>
                <a:ea typeface="+mn-ea"/>
                <a:cs typeface="+mn-cs"/>
                <a:hlinkClick r:id="rId7"/>
              </a:rPr>
              <a:t>cross-env</a:t>
            </a:r>
            <a:r>
              <a:rPr lang="en-US" sz="1200" b="0" i="0" kern="1200" dirty="0">
                <a:solidFill>
                  <a:schemeClr val="tx1"/>
                </a:solidFill>
                <a:effectLst/>
                <a:latin typeface="+mn-lt"/>
                <a:ea typeface="+mn-ea"/>
                <a:cs typeface="+mn-cs"/>
              </a:rPr>
              <a:t> package to set these environment variables in your package.json scripts in a way that works cross-platform.</a:t>
            </a:r>
          </a:p>
          <a:p>
            <a:r>
              <a:rPr lang="en-US" sz="1200" b="0" i="0" kern="1200" dirty="0">
                <a:solidFill>
                  <a:schemeClr val="tx1"/>
                </a:solidFill>
                <a:effectLst/>
                <a:latin typeface="+mn-lt"/>
                <a:ea typeface="+mn-ea"/>
                <a:cs typeface="+mn-cs"/>
              </a:rPr>
              <a:t>disable </a:t>
            </a:r>
            <a:r>
              <a:rPr lang="en-US" sz="1200" b="0" i="0" kern="1200" dirty="0" err="1">
                <a:solidFill>
                  <a:schemeClr val="tx1"/>
                </a:solidFill>
                <a:effectLst/>
                <a:latin typeface="+mn-lt"/>
                <a:ea typeface="+mn-ea"/>
                <a:cs typeface="+mn-cs"/>
              </a:rPr>
              <a:t>nyc's</a:t>
            </a:r>
            <a:r>
              <a:rPr lang="en-US" sz="1200" b="0" i="0" kern="1200" dirty="0">
                <a:solidFill>
                  <a:schemeClr val="tx1"/>
                </a:solidFill>
                <a:effectLst/>
                <a:latin typeface="+mn-lt"/>
                <a:ea typeface="+mn-ea"/>
                <a:cs typeface="+mn-cs"/>
              </a:rPr>
              <a:t> instrumentation and source-maps, e.g. in package.json:</a:t>
            </a:r>
          </a:p>
          <a:p>
            <a:r>
              <a:rPr lang="en-US" sz="1200" b="0" i="0" kern="1200" dirty="0">
                <a:solidFill>
                  <a:schemeClr val="tx1"/>
                </a:solidFill>
                <a:effectLst/>
                <a:latin typeface="+mn-lt"/>
                <a:ea typeface="+mn-ea"/>
                <a:cs typeface="+mn-cs"/>
              </a:rPr>
              <a:t>{"nyc": {"require": ["babel-register"],"</a:t>
            </a:r>
            <a:r>
              <a:rPr lang="en-US" sz="1200" b="0" i="0" kern="1200" dirty="0" err="1">
                <a:solidFill>
                  <a:schemeClr val="tx1"/>
                </a:solidFill>
                <a:effectLst/>
                <a:latin typeface="+mn-lt"/>
                <a:ea typeface="+mn-ea"/>
                <a:cs typeface="+mn-cs"/>
              </a:rPr>
              <a:t>sourceMap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false,"instrument":false</a:t>
            </a:r>
            <a:r>
              <a:rPr lang="en-US" sz="1200" b="0" i="0" kern="1200" dirty="0">
                <a:solidFill>
                  <a:schemeClr val="tx1"/>
                </a:solidFill>
                <a:effectLst/>
                <a:latin typeface="+mn-lt"/>
                <a:ea typeface="+mn-ea"/>
                <a:cs typeface="+mn-cs"/>
              </a:rPr>
              <a:t>},"scripts": {"</a:t>
            </a:r>
            <a:r>
              <a:rPr lang="en-US" sz="1200" b="0" i="0" kern="1200" dirty="0" err="1">
                <a:solidFill>
                  <a:schemeClr val="tx1"/>
                </a:solidFill>
                <a:effectLst/>
                <a:latin typeface="+mn-lt"/>
                <a:ea typeface="+mn-ea"/>
                <a:cs typeface="+mn-cs"/>
              </a:rPr>
              <a:t>test":"cross-env</a:t>
            </a:r>
            <a:r>
              <a:rPr lang="en-US" sz="1200" b="0" i="0" kern="1200" dirty="0">
                <a:solidFill>
                  <a:schemeClr val="tx1"/>
                </a:solidFill>
                <a:effectLst/>
                <a:latin typeface="+mn-lt"/>
                <a:ea typeface="+mn-ea"/>
                <a:cs typeface="+mn-cs"/>
              </a:rPr>
              <a:t> NODE_ENV=test nyc mocha"}}</a:t>
            </a:r>
          </a:p>
          <a:p>
            <a:r>
              <a:rPr lang="en-US" sz="1200" b="0" i="0" kern="1200" dirty="0">
                <a:solidFill>
                  <a:schemeClr val="tx1"/>
                </a:solidFill>
                <a:effectLst/>
                <a:latin typeface="+mn-lt"/>
                <a:ea typeface="+mn-ea"/>
                <a:cs typeface="+mn-cs"/>
              </a:rPr>
              <a:t>That's all there is to it, better ES2015+ syntax highlighting awaits:</a:t>
            </a:r>
          </a:p>
          <a:p>
            <a:r>
              <a:rPr lang="en-US" sz="1200" b="1" i="0" kern="1200" dirty="0">
                <a:solidFill>
                  <a:schemeClr val="tx1"/>
                </a:solidFill>
                <a:effectLst/>
                <a:latin typeface="+mn-lt"/>
                <a:ea typeface="+mn-ea"/>
                <a:cs typeface="+mn-cs"/>
              </a:rPr>
              <a:t>Support for alternate file extensions (.</a:t>
            </a:r>
            <a:r>
              <a:rPr lang="en-US" sz="1200" b="1" i="0" kern="1200" dirty="0" err="1">
                <a:solidFill>
                  <a:schemeClr val="tx1"/>
                </a:solidFill>
                <a:effectLst/>
                <a:latin typeface="+mn-lt"/>
                <a:ea typeface="+mn-ea"/>
                <a:cs typeface="+mn-cs"/>
              </a:rPr>
              <a:t>jsx</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mjs</a:t>
            </a:r>
            <a:r>
              <a:rPr lang="en-US" sz="1200" b="1"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Supporting file extensions can be configured through either the configuration arguments or with the nyc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section in package.json.</a:t>
            </a:r>
          </a:p>
          <a:p>
            <a:r>
              <a:rPr lang="en-US" sz="1200" b="0" i="0" kern="1200" dirty="0">
                <a:solidFill>
                  <a:schemeClr val="tx1"/>
                </a:solidFill>
                <a:effectLst/>
                <a:latin typeface="+mn-lt"/>
                <a:ea typeface="+mn-ea"/>
                <a:cs typeface="+mn-cs"/>
              </a:rPr>
              <a:t>nyc --extension .</a:t>
            </a:r>
            <a:r>
              <a:rPr lang="en-US" sz="1200" b="0" i="0" kern="1200" dirty="0" err="1">
                <a:solidFill>
                  <a:schemeClr val="tx1"/>
                </a:solidFill>
                <a:effectLst/>
                <a:latin typeface="+mn-lt"/>
                <a:ea typeface="+mn-ea"/>
                <a:cs typeface="+mn-cs"/>
              </a:rPr>
              <a:t>jsx</a:t>
            </a:r>
            <a:r>
              <a:rPr lang="en-US" sz="1200" b="0" i="0" kern="1200" dirty="0">
                <a:solidFill>
                  <a:schemeClr val="tx1"/>
                </a:solidFill>
                <a:effectLst/>
                <a:latin typeface="+mn-lt"/>
                <a:ea typeface="+mn-ea"/>
                <a:cs typeface="+mn-cs"/>
              </a:rPr>
              <a:t> --extension .</a:t>
            </a:r>
            <a:r>
              <a:rPr lang="en-US" sz="1200" b="0" i="0" kern="1200" dirty="0" err="1">
                <a:solidFill>
                  <a:schemeClr val="tx1"/>
                </a:solidFill>
                <a:effectLst/>
                <a:latin typeface="+mn-lt"/>
                <a:ea typeface="+mn-ea"/>
                <a:cs typeface="+mn-cs"/>
              </a:rPr>
              <a:t>mjs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npmtest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{"nyc": {"extension": [".</a:t>
            </a:r>
            <a:r>
              <a:rPr lang="en-US" sz="1200" b="0" i="0" kern="1200" dirty="0" err="1">
                <a:solidFill>
                  <a:schemeClr val="tx1"/>
                </a:solidFill>
                <a:effectLst/>
                <a:latin typeface="+mn-lt"/>
                <a:ea typeface="+mn-ea"/>
                <a:cs typeface="+mn-cs"/>
              </a:rPr>
              <a:t>jsx</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mjs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Checking coverage</a:t>
            </a:r>
          </a:p>
          <a:p>
            <a:r>
              <a:rPr lang="en-US" sz="1200" b="0" i="0" kern="1200" dirty="0">
                <a:solidFill>
                  <a:schemeClr val="tx1"/>
                </a:solidFill>
                <a:effectLst/>
                <a:latin typeface="+mn-lt"/>
                <a:ea typeface="+mn-ea"/>
                <a:cs typeface="+mn-cs"/>
              </a:rPr>
              <a:t>nyc can fail tests if coverage falls below a threshold. After running your tests with nyc, simply run:</a:t>
            </a:r>
          </a:p>
          <a:p>
            <a:r>
              <a:rPr lang="en-US" sz="1200" b="0" i="0" kern="1200" dirty="0">
                <a:solidFill>
                  <a:schemeClr val="tx1"/>
                </a:solidFill>
                <a:effectLst/>
                <a:latin typeface="+mn-lt"/>
                <a:ea typeface="+mn-ea"/>
                <a:cs typeface="+mn-cs"/>
              </a:rPr>
              <a:t>nyc check-coverage --lines 95 --functions 95 --branches 95</a:t>
            </a:r>
          </a:p>
          <a:p>
            <a:r>
              <a:rPr lang="en-US" sz="1200" b="0" i="0" kern="1200" dirty="0">
                <a:solidFill>
                  <a:schemeClr val="tx1"/>
                </a:solidFill>
                <a:effectLst/>
                <a:latin typeface="+mn-lt"/>
                <a:ea typeface="+mn-ea"/>
                <a:cs typeface="+mn-cs"/>
              </a:rPr>
              <a:t>nyc also accepts a --check-coverage shorthand, which can be used to both run tests and check that coverage falls within the threshold provided:</a:t>
            </a:r>
          </a:p>
          <a:p>
            <a:r>
              <a:rPr lang="en-US" sz="1200" b="0" i="0" kern="1200" dirty="0">
                <a:solidFill>
                  <a:schemeClr val="tx1"/>
                </a:solidFill>
                <a:effectLst/>
                <a:latin typeface="+mn-lt"/>
                <a:ea typeface="+mn-ea"/>
                <a:cs typeface="+mn-cs"/>
              </a:rPr>
              <a:t>nyc --check-coverage --lines 100 </a:t>
            </a:r>
            <a:r>
              <a:rPr lang="en-US" sz="1200" b="0" i="0" kern="1200" dirty="0" err="1">
                <a:solidFill>
                  <a:schemeClr val="tx1"/>
                </a:solidFill>
                <a:effectLst/>
                <a:latin typeface="+mn-lt"/>
                <a:ea typeface="+mn-ea"/>
                <a:cs typeface="+mn-cs"/>
              </a:rPr>
              <a:t>npmtest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above check fails if coverage falls below 100%.</a:t>
            </a:r>
          </a:p>
          <a:p>
            <a:r>
              <a:rPr lang="en-US" sz="1200" b="0" i="0" kern="1200" dirty="0">
                <a:solidFill>
                  <a:schemeClr val="tx1"/>
                </a:solidFill>
                <a:effectLst/>
                <a:latin typeface="+mn-lt"/>
                <a:ea typeface="+mn-ea"/>
                <a:cs typeface="+mn-cs"/>
              </a:rPr>
              <a:t>To check thresholds on a per-file basis run:</a:t>
            </a:r>
          </a:p>
          <a:p>
            <a:r>
              <a:rPr lang="en-US" sz="1200" b="0" i="0" kern="1200" dirty="0">
                <a:solidFill>
                  <a:schemeClr val="tx1"/>
                </a:solidFill>
                <a:effectLst/>
                <a:latin typeface="+mn-lt"/>
                <a:ea typeface="+mn-ea"/>
                <a:cs typeface="+mn-cs"/>
              </a:rPr>
              <a:t>nyc check-coverage --lines 95 --per-file</a:t>
            </a:r>
          </a:p>
          <a:p>
            <a:r>
              <a:rPr lang="en-US" sz="1200" b="1" i="0" kern="1200" dirty="0">
                <a:solidFill>
                  <a:schemeClr val="tx1"/>
                </a:solidFill>
                <a:effectLst/>
                <a:latin typeface="+mn-lt"/>
                <a:ea typeface="+mn-ea"/>
                <a:cs typeface="+mn-cs"/>
              </a:rPr>
              <a:t>Running reports</a:t>
            </a:r>
          </a:p>
          <a:p>
            <a:r>
              <a:rPr lang="en-US" sz="1200" b="0" i="0" kern="1200" dirty="0">
                <a:solidFill>
                  <a:schemeClr val="tx1"/>
                </a:solidFill>
                <a:effectLst/>
                <a:latin typeface="+mn-lt"/>
                <a:ea typeface="+mn-ea"/>
                <a:cs typeface="+mn-cs"/>
              </a:rPr>
              <a:t>Once you've run your tests with nyc, simply run:</a:t>
            </a:r>
          </a:p>
          <a:p>
            <a:r>
              <a:rPr lang="en-US" sz="1200" b="0" i="0" kern="1200" dirty="0">
                <a:solidFill>
                  <a:schemeClr val="tx1"/>
                </a:solidFill>
                <a:effectLst/>
                <a:latin typeface="+mn-lt"/>
                <a:ea typeface="+mn-ea"/>
                <a:cs typeface="+mn-cs"/>
              </a:rPr>
              <a:t>nyc report</a:t>
            </a:r>
          </a:p>
          <a:p>
            <a:r>
              <a:rPr lang="en-US" sz="1200" b="0" i="0" kern="1200" dirty="0">
                <a:solidFill>
                  <a:schemeClr val="tx1"/>
                </a:solidFill>
                <a:effectLst/>
                <a:latin typeface="+mn-lt"/>
                <a:ea typeface="+mn-ea"/>
                <a:cs typeface="+mn-cs"/>
              </a:rPr>
              <a:t>To view your coverage report:</a:t>
            </a:r>
          </a:p>
          <a:p>
            <a:r>
              <a:rPr lang="en-US" sz="1200" b="0" i="0" kern="1200" dirty="0">
                <a:solidFill>
                  <a:schemeClr val="tx1"/>
                </a:solidFill>
                <a:effectLst/>
                <a:latin typeface="+mn-lt"/>
                <a:ea typeface="+mn-ea"/>
                <a:cs typeface="+mn-cs"/>
              </a:rPr>
              <a:t>You can use </a:t>
            </a:r>
            <a:r>
              <a:rPr lang="en-US" sz="1200" b="0" i="0" u="none" strike="noStrike" kern="1200" dirty="0">
                <a:solidFill>
                  <a:schemeClr val="tx1"/>
                </a:solidFill>
                <a:effectLst/>
                <a:latin typeface="+mn-lt"/>
                <a:ea typeface="+mn-ea"/>
                <a:cs typeface="+mn-cs"/>
                <a:hlinkClick r:id="rId8"/>
              </a:rPr>
              <a:t>any reporters that are supported by istanbul</a:t>
            </a:r>
            <a:r>
              <a:rPr lang="en-US" sz="1200" b="0" i="0" kern="1200" dirty="0">
                <a:solidFill>
                  <a:schemeClr val="tx1"/>
                </a:solidFill>
                <a:effectLst/>
                <a:latin typeface="+mn-lt"/>
                <a:ea typeface="+mn-ea"/>
                <a:cs typeface="+mn-cs"/>
              </a:rPr>
              <a:t>: clover, </a:t>
            </a:r>
            <a:r>
              <a:rPr lang="en-US" sz="1200" b="0" i="0" kern="1200" dirty="0" err="1">
                <a:solidFill>
                  <a:schemeClr val="tx1"/>
                </a:solidFill>
                <a:effectLst/>
                <a:latin typeface="+mn-lt"/>
                <a:ea typeface="+mn-ea"/>
                <a:cs typeface="+mn-cs"/>
              </a:rPr>
              <a:t>cobertura</a:t>
            </a:r>
            <a:r>
              <a:rPr lang="en-US" sz="1200" b="0" i="0" kern="1200" dirty="0">
                <a:solidFill>
                  <a:schemeClr val="tx1"/>
                </a:solidFill>
                <a:effectLst/>
                <a:latin typeface="+mn-lt"/>
                <a:ea typeface="+mn-ea"/>
                <a:cs typeface="+mn-cs"/>
              </a:rPr>
              <a:t>, html, </a:t>
            </a:r>
            <a:r>
              <a:rPr lang="en-US" sz="1200" b="0" i="0" kern="1200" dirty="0" err="1">
                <a:solidFill>
                  <a:schemeClr val="tx1"/>
                </a:solidFill>
                <a:effectLst/>
                <a:latin typeface="+mn-lt"/>
                <a:ea typeface="+mn-ea"/>
                <a:cs typeface="+mn-cs"/>
              </a:rPr>
              <a:t>json</a:t>
            </a:r>
            <a:r>
              <a:rPr lang="en-US" sz="1200" b="0" i="0" kern="1200" dirty="0">
                <a:solidFill>
                  <a:schemeClr val="tx1"/>
                </a:solidFill>
                <a:effectLst/>
                <a:latin typeface="+mn-lt"/>
                <a:ea typeface="+mn-ea"/>
                <a:cs typeface="+mn-cs"/>
              </a:rPr>
              <a:t>-summary, </a:t>
            </a:r>
            <a:r>
              <a:rPr lang="en-US" sz="1200" b="0" i="0" kern="1200" dirty="0" err="1">
                <a:solidFill>
                  <a:schemeClr val="tx1"/>
                </a:solidFill>
                <a:effectLst/>
                <a:latin typeface="+mn-lt"/>
                <a:ea typeface="+mn-ea"/>
                <a:cs typeface="+mn-cs"/>
              </a:rPr>
              <a:t>json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lcov</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lcovonly</a:t>
            </a:r>
            <a:r>
              <a:rPr lang="en-US" sz="1200" b="0" i="0" kern="1200" dirty="0">
                <a:solidFill>
                  <a:schemeClr val="tx1"/>
                </a:solidFill>
                <a:effectLst/>
                <a:latin typeface="+mn-lt"/>
                <a:ea typeface="+mn-ea"/>
                <a:cs typeface="+mn-cs"/>
              </a:rPr>
              <a:t>, none, </a:t>
            </a:r>
            <a:r>
              <a:rPr lang="en-US" sz="1200" b="0" i="0" kern="1200" dirty="0" err="1">
                <a:solidFill>
                  <a:schemeClr val="tx1"/>
                </a:solidFill>
                <a:effectLst/>
                <a:latin typeface="+mn-lt"/>
                <a:ea typeface="+mn-ea"/>
                <a:cs typeface="+mn-cs"/>
              </a:rPr>
              <a:t>teamcity</a:t>
            </a:r>
            <a:r>
              <a:rPr lang="en-US" sz="1200" b="0" i="0" kern="1200" dirty="0">
                <a:solidFill>
                  <a:schemeClr val="tx1"/>
                </a:solidFill>
                <a:effectLst/>
                <a:latin typeface="+mn-lt"/>
                <a:ea typeface="+mn-ea"/>
                <a:cs typeface="+mn-cs"/>
              </a:rPr>
              <a:t>, text-</a:t>
            </a:r>
            <a:r>
              <a:rPr lang="en-US" sz="1200" b="0" i="0" kern="1200" dirty="0" err="1">
                <a:solidFill>
                  <a:schemeClr val="tx1"/>
                </a:solidFill>
                <a:effectLst/>
                <a:latin typeface="+mn-lt"/>
                <a:ea typeface="+mn-ea"/>
                <a:cs typeface="+mn-cs"/>
              </a:rPr>
              <a:t>lcov</a:t>
            </a:r>
            <a:r>
              <a:rPr lang="en-US" sz="1200" b="0" i="0" kern="1200" dirty="0">
                <a:solidFill>
                  <a:schemeClr val="tx1"/>
                </a:solidFill>
                <a:effectLst/>
                <a:latin typeface="+mn-lt"/>
                <a:ea typeface="+mn-ea"/>
                <a:cs typeface="+mn-cs"/>
              </a:rPr>
              <a:t>, text-summary, text.</a:t>
            </a:r>
          </a:p>
          <a:p>
            <a:r>
              <a:rPr lang="en-US" sz="1200" b="0" i="0" kern="1200" dirty="0">
                <a:solidFill>
                  <a:schemeClr val="tx1"/>
                </a:solidFill>
                <a:effectLst/>
                <a:latin typeface="+mn-lt"/>
                <a:ea typeface="+mn-ea"/>
                <a:cs typeface="+mn-cs"/>
              </a:rPr>
              <a:t>nyc report --reporter=</a:t>
            </a:r>
            <a:r>
              <a:rPr lang="en-US" sz="1200" b="0" i="0" kern="1200" dirty="0" err="1">
                <a:solidFill>
                  <a:schemeClr val="tx1"/>
                </a:solidFill>
                <a:effectLst/>
                <a:latin typeface="+mn-lt"/>
                <a:ea typeface="+mn-ea"/>
                <a:cs typeface="+mn-cs"/>
              </a:rPr>
              <a:t>lcov</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find examples of the output for various reporters </a:t>
            </a:r>
            <a:r>
              <a:rPr lang="en-US" sz="1200" b="0" i="0" u="none" strike="noStrike" kern="1200" dirty="0">
                <a:solidFill>
                  <a:schemeClr val="tx1"/>
                </a:solidFill>
                <a:effectLst/>
                <a:latin typeface="+mn-lt"/>
                <a:ea typeface="+mn-ea"/>
                <a:cs typeface="+mn-cs"/>
                <a:hlinkClick r:id="rId9"/>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38</a:t>
            </a:fld>
            <a:endParaRPr lang="en-US"/>
          </a:p>
        </p:txBody>
      </p:sp>
    </p:spTree>
    <p:extLst>
      <p:ext uri="{BB962C8B-B14F-4D97-AF65-F5344CB8AC3E}">
        <p14:creationId xmlns:p14="http://schemas.microsoft.com/office/powerpoint/2010/main" val="2255280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{shallow}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'enzyme'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FavoriteStar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'./FavoriteStar'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React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sinon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'sinon'</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a:t>
            </a:r>
            <a:r>
              <a:rPr lang="en-US" sz="1200" kern="1200" dirty="0">
                <a:solidFill>
                  <a:schemeClr val="tx1"/>
                </a:solidFill>
                <a:effectLst/>
                <a:latin typeface="+mn-lt"/>
                <a:ea typeface="+mn-ea"/>
                <a:cs typeface="+mn-cs"/>
              </a:rPr>
              <a:t>'FavoriteStar: rendering regular start',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&lt;FavoriteStar/&gt;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'.star'</a:t>
            </a:r>
            <a:r>
              <a:rPr lang="en-US" dirty="0"/>
              <a:t>).</a:t>
            </a:r>
            <a:r>
              <a:rPr lang="en-US" sz="1200" kern="1200" dirty="0">
                <a:solidFill>
                  <a:schemeClr val="tx1"/>
                </a:solidFill>
                <a:effectLst/>
                <a:latin typeface="+mn-lt"/>
                <a:ea typeface="+mn-ea"/>
                <a:cs typeface="+mn-cs"/>
              </a:rPr>
              <a:t>length, 1, 'should render regular star'</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(error) {</a:t>
            </a:r>
            <a:br>
              <a:rPr lang="en-US" dirty="0"/>
            </a:br>
            <a:r>
              <a:rPr lang="en-US" dirty="0"/>
              <a:t>    t.</a:t>
            </a:r>
            <a:r>
              <a:rPr lang="en-US" sz="1200" kern="1200" dirty="0">
                <a:solidFill>
                  <a:schemeClr val="tx1"/>
                </a:solidFill>
                <a:effectLst/>
                <a:latin typeface="+mn-lt"/>
                <a:ea typeface="+mn-ea"/>
                <a:cs typeface="+mn-cs"/>
              </a:rPr>
              <a:t>fail</a:t>
            </a:r>
            <a:r>
              <a:rPr lang="en-US" dirty="0"/>
              <a:t>(</a:t>
            </a:r>
            <a:r>
              <a:rPr lang="en-US" dirty="0" err="1"/>
              <a:t>error.</a:t>
            </a:r>
            <a:r>
              <a:rPr lang="en-US" sz="1200" kern="1200" dirty="0" err="1">
                <a:solidFill>
                  <a:schemeClr val="tx1"/>
                </a:solidFill>
                <a:effectLst/>
                <a:latin typeface="+mn-lt"/>
                <a:ea typeface="+mn-ea"/>
                <a:cs typeface="+mn-cs"/>
              </a:rPr>
              <a:t>message</a:t>
            </a:r>
            <a:r>
              <a:rPr lang="en-US" dirty="0"/>
              <a:t>)</a:t>
            </a:r>
            <a:br>
              <a:rPr lang="en-US" dirty="0"/>
            </a:br>
            <a:br>
              <a:rPr lang="en-US" dirty="0"/>
            </a:br>
            <a:r>
              <a:rPr lang="en-US" dirty="0"/>
              <a:t>  }</a:t>
            </a:r>
            <a:br>
              <a:rPr lang="en-US" dirty="0"/>
            </a:br>
            <a:r>
              <a:rPr lang="en-US" dirty="0"/>
              <a:t>})</a:t>
            </a:r>
            <a:br>
              <a:rPr lang="en-US" dirty="0"/>
            </a:br>
            <a:br>
              <a:rPr lang="en-US" dirty="0"/>
            </a:br>
            <a:r>
              <a:rPr lang="en-US" dirty="0"/>
              <a:t>test(</a:t>
            </a:r>
            <a:r>
              <a:rPr lang="en-US" sz="1200" kern="1200" dirty="0">
                <a:solidFill>
                  <a:schemeClr val="tx1"/>
                </a:solidFill>
                <a:effectLst/>
                <a:latin typeface="+mn-lt"/>
                <a:ea typeface="+mn-ea"/>
                <a:cs typeface="+mn-cs"/>
              </a:rPr>
              <a:t>'FavoriteStar: rendering favorite star',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&lt;FavoriteStar isFavorite/&gt;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'.star-favorite'</a:t>
            </a:r>
            <a:r>
              <a:rPr lang="en-US" dirty="0"/>
              <a:t>).</a:t>
            </a:r>
            <a:r>
              <a:rPr lang="en-US" sz="1200" kern="1200" dirty="0">
                <a:solidFill>
                  <a:schemeClr val="tx1"/>
                </a:solidFill>
                <a:effectLst/>
                <a:latin typeface="+mn-lt"/>
                <a:ea typeface="+mn-ea"/>
                <a:cs typeface="+mn-cs"/>
              </a:rPr>
              <a:t>length, 1, 'should render favorite star'</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(error) {</a:t>
            </a:r>
            <a:br>
              <a:rPr lang="en-US" dirty="0"/>
            </a:br>
            <a:r>
              <a:rPr lang="en-US" dirty="0"/>
              <a:t>    t.</a:t>
            </a:r>
            <a:r>
              <a:rPr lang="en-US" sz="1200" kern="1200" dirty="0">
                <a:solidFill>
                  <a:schemeClr val="tx1"/>
                </a:solidFill>
                <a:effectLst/>
                <a:latin typeface="+mn-lt"/>
                <a:ea typeface="+mn-ea"/>
                <a:cs typeface="+mn-cs"/>
              </a:rPr>
              <a:t>fail</a:t>
            </a:r>
            <a:r>
              <a:rPr lang="en-US" dirty="0"/>
              <a:t>(</a:t>
            </a:r>
            <a:r>
              <a:rPr lang="en-US" dirty="0" err="1"/>
              <a:t>error.</a:t>
            </a:r>
            <a:r>
              <a:rPr lang="en-US" sz="1200" kern="1200" dirty="0" err="1">
                <a:solidFill>
                  <a:schemeClr val="tx1"/>
                </a:solidFill>
                <a:effectLst/>
                <a:latin typeface="+mn-lt"/>
                <a:ea typeface="+mn-ea"/>
                <a:cs typeface="+mn-cs"/>
              </a:rPr>
              <a:t>message</a:t>
            </a:r>
            <a:r>
              <a:rPr lang="en-US" dirty="0"/>
              <a:t>)</a:t>
            </a:r>
            <a:br>
              <a:rPr lang="en-US" dirty="0"/>
            </a:br>
            <a:br>
              <a:rPr lang="en-US" dirty="0"/>
            </a:br>
            <a:r>
              <a:rPr lang="en-US" dirty="0"/>
              <a:t>  }</a:t>
            </a:r>
            <a:br>
              <a:rPr lang="en-US" dirty="0"/>
            </a:br>
            <a:r>
              <a:rPr lang="en-US" dirty="0"/>
              <a:t>})</a:t>
            </a:r>
            <a:br>
              <a:rPr lang="en-US" dirty="0"/>
            </a:br>
            <a:br>
              <a:rPr lang="en-US" dirty="0"/>
            </a:br>
            <a:r>
              <a:rPr lang="en-US" dirty="0"/>
              <a:t>test(</a:t>
            </a:r>
            <a:r>
              <a:rPr lang="en-US" sz="1200" kern="1200" dirty="0">
                <a:solidFill>
                  <a:schemeClr val="tx1"/>
                </a:solidFill>
                <a:effectLst/>
                <a:latin typeface="+mn-lt"/>
                <a:ea typeface="+mn-ea"/>
                <a:cs typeface="+mn-cs"/>
              </a:rPr>
              <a:t>'FavoriteStar: check onFavoriteChange CB invocation',  </a:t>
            </a:r>
            <a:r>
              <a:rPr lang="en-US" dirty="0"/>
              <a:t>t =&gt; {</a:t>
            </a:r>
            <a:br>
              <a:rPr lang="en-US" dirty="0"/>
            </a:br>
            <a:r>
              <a:rPr lang="en-US" dirty="0"/>
              <a:t>  t.plan(</a:t>
            </a:r>
            <a:r>
              <a:rPr lang="en-US" sz="1200" kern="1200" dirty="0">
                <a:solidFill>
                  <a:schemeClr val="tx1"/>
                </a:solidFill>
                <a:effectLst/>
                <a:latin typeface="+mn-lt"/>
                <a:ea typeface="+mn-ea"/>
                <a:cs typeface="+mn-cs"/>
              </a:rPr>
              <a:t>2</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onFavoriteChangeSpy</a:t>
            </a:r>
            <a:r>
              <a:rPr lang="en-US" dirty="0"/>
              <a:t> = </a:t>
            </a:r>
            <a:r>
              <a:rPr lang="en-US" dirty="0" err="1"/>
              <a:t>sinon.spy</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&lt;FavoriteStar onFavoriteChange=</a:t>
            </a:r>
            <a:r>
              <a:rPr lang="en-US" dirty="0"/>
              <a:t>{</a:t>
            </a:r>
            <a:r>
              <a:rPr lang="en-US" dirty="0" err="1"/>
              <a:t>onFavoriteChangeSpy</a:t>
            </a:r>
            <a:r>
              <a:rPr lang="en-US" dirty="0"/>
              <a:t>}</a:t>
            </a:r>
            <a:r>
              <a:rPr lang="en-US" sz="1200" kern="1200" dirty="0">
                <a:solidFill>
                  <a:schemeClr val="tx1"/>
                </a:solidFill>
                <a:effectLst/>
                <a:latin typeface="+mn-lt"/>
                <a:ea typeface="+mn-ea"/>
                <a:cs typeface="+mn-cs"/>
              </a:rPr>
              <a:t>/&gt;</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mainDivElement</a:t>
            </a:r>
            <a:r>
              <a:rPr lang="en-US" dirty="0"/>
              <a:t> = </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'.star'</a:t>
            </a:r>
            <a:r>
              <a:rPr lang="en-US" dirty="0"/>
              <a:t>)</a:t>
            </a:r>
            <a:br>
              <a:rPr lang="en-US" dirty="0"/>
            </a:br>
            <a:r>
              <a:rPr lang="en-US" dirty="0"/>
              <a:t>    </a:t>
            </a:r>
            <a:r>
              <a:rPr lang="en-US" dirty="0" err="1"/>
              <a:t>mainDivElement.simulate</a:t>
            </a:r>
            <a:r>
              <a:rPr lang="en-US" dirty="0"/>
              <a:t>(</a:t>
            </a:r>
            <a:r>
              <a:rPr lang="en-US" sz="1200" kern="1200" dirty="0">
                <a:solidFill>
                  <a:schemeClr val="tx1"/>
                </a:solidFill>
                <a:effectLst/>
                <a:latin typeface="+mn-lt"/>
                <a:ea typeface="+mn-ea"/>
                <a:cs typeface="+mn-cs"/>
              </a:rPr>
              <a:t>'click'</a:t>
            </a:r>
            <a:r>
              <a:rPr lang="en-US" dirty="0"/>
              <a:t>)</a:t>
            </a:r>
            <a:br>
              <a:rPr lang="en-US" dirty="0"/>
            </a:br>
            <a:r>
              <a:rPr lang="en-US" dirty="0"/>
              <a:t>    t.ok(</a:t>
            </a:r>
            <a:r>
              <a:rPr lang="en-US" dirty="0" err="1"/>
              <a:t>onFavoriteChangeSpy.calledOnce</a:t>
            </a:r>
            <a:r>
              <a:rPr lang="en-US" sz="1200" kern="1200" dirty="0">
                <a:solidFill>
                  <a:schemeClr val="tx1"/>
                </a:solidFill>
                <a:effectLst/>
                <a:latin typeface="+mn-lt"/>
                <a:ea typeface="+mn-ea"/>
                <a:cs typeface="+mn-cs"/>
              </a:rPr>
              <a:t>, 'onFavoriteChange was called once'</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dirty="0" err="1"/>
              <a:t>onFavoriteChangeSpy.</a:t>
            </a:r>
            <a:r>
              <a:rPr lang="en-US" sz="1200" kern="1200" dirty="0" err="1">
                <a:solidFill>
                  <a:schemeClr val="tx1"/>
                </a:solidFill>
                <a:effectLst/>
                <a:latin typeface="+mn-lt"/>
                <a:ea typeface="+mn-ea"/>
                <a:cs typeface="+mn-cs"/>
              </a:rPr>
              <a:t>args</a:t>
            </a:r>
            <a:r>
              <a:rPr lang="en-US" dirty="0"/>
              <a:t>[</a:t>
            </a:r>
            <a:r>
              <a:rPr lang="en-US" sz="1200" kern="1200" dirty="0">
                <a:solidFill>
                  <a:schemeClr val="tx1"/>
                </a:solidFill>
                <a:effectLst/>
                <a:latin typeface="+mn-lt"/>
                <a:ea typeface="+mn-ea"/>
                <a:cs typeface="+mn-cs"/>
              </a:rPr>
              <a:t>0</a:t>
            </a:r>
            <a:r>
              <a:rPr lang="en-US" dirty="0"/>
              <a:t>][</a:t>
            </a:r>
            <a:r>
              <a:rPr lang="en-US" sz="1200" kern="1200" dirty="0">
                <a:solidFill>
                  <a:schemeClr val="tx1"/>
                </a:solidFill>
                <a:effectLst/>
                <a:latin typeface="+mn-lt"/>
                <a:ea typeface="+mn-ea"/>
                <a:cs typeface="+mn-cs"/>
              </a:rPr>
              <a:t>0</a:t>
            </a:r>
            <a:r>
              <a:rPr lang="en-US" dirty="0"/>
              <a:t>]</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true</a:t>
            </a:r>
            <a:r>
              <a:rPr lang="en-US" sz="1200" kern="1200" dirty="0">
                <a:solidFill>
                  <a:schemeClr val="tx1"/>
                </a:solidFill>
                <a:effectLst/>
                <a:latin typeface="+mn-lt"/>
                <a:ea typeface="+mn-ea"/>
                <a:cs typeface="+mn-cs"/>
              </a:rPr>
              <a:t>, 'onFavoriteChange was called with correct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(error) {</a:t>
            </a:r>
            <a:br>
              <a:rPr lang="en-US" dirty="0"/>
            </a:br>
            <a:r>
              <a:rPr lang="en-US" dirty="0"/>
              <a:t>    t.</a:t>
            </a:r>
            <a:r>
              <a:rPr lang="en-US" sz="1200" kern="1200" dirty="0">
                <a:solidFill>
                  <a:schemeClr val="tx1"/>
                </a:solidFill>
                <a:effectLst/>
                <a:latin typeface="+mn-lt"/>
                <a:ea typeface="+mn-ea"/>
                <a:cs typeface="+mn-cs"/>
              </a:rPr>
              <a:t>fail</a:t>
            </a:r>
            <a:r>
              <a:rPr lang="en-US" dirty="0"/>
              <a:t>(</a:t>
            </a:r>
            <a:r>
              <a:rPr lang="en-US" dirty="0" err="1"/>
              <a:t>error.</a:t>
            </a:r>
            <a:r>
              <a:rPr lang="en-US" sz="1200" kern="1200" dirty="0" err="1">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br>
              <a:rPr lang="en-US" dirty="0"/>
            </a:b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91C556-E82F-5B46-A329-DE2861955BCD}" type="slidenum">
              <a:rPr lang="en-US" smtClean="0"/>
              <a:t>39</a:t>
            </a:fld>
            <a:endParaRPr lang="en-US"/>
          </a:p>
        </p:txBody>
      </p:sp>
    </p:spTree>
    <p:extLst>
      <p:ext uri="{BB962C8B-B14F-4D97-AF65-F5344CB8AC3E}">
        <p14:creationId xmlns:p14="http://schemas.microsoft.com/office/powerpoint/2010/main" val="1471099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{shallow}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'enzyme'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FavoriteStar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'./FavoriteStar'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React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sinon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'sinon’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dirty="0"/>
              <a:t>test(</a:t>
            </a:r>
            <a:r>
              <a:rPr lang="en-US" sz="1200" kern="1200" dirty="0">
                <a:solidFill>
                  <a:schemeClr val="tx1"/>
                </a:solidFill>
                <a:effectLst/>
                <a:latin typeface="+mn-lt"/>
                <a:ea typeface="+mn-ea"/>
                <a:cs typeface="+mn-cs"/>
              </a:rPr>
              <a:t>'FavoriteStar: </a:t>
            </a:r>
            <a:r>
              <a:rPr lang="en-US" sz="1200" kern="1200" dirty="0" err="1">
                <a:solidFill>
                  <a:schemeClr val="tx1"/>
                </a:solidFill>
                <a:effectLst/>
                <a:latin typeface="+mn-lt"/>
                <a:ea typeface="+mn-ea"/>
                <a:cs typeface="+mn-cs"/>
              </a:rPr>
              <a:t>handleClick</a:t>
            </a:r>
            <a:r>
              <a:rPr lang="en-US" sz="1200" kern="1200" dirty="0">
                <a:solidFill>
                  <a:schemeClr val="tx1"/>
                </a:solidFill>
                <a:effectLst/>
                <a:latin typeface="+mn-lt"/>
                <a:ea typeface="+mn-ea"/>
                <a:cs typeface="+mn-cs"/>
              </a:rPr>
              <a:t> method',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&lt;FavoriteStar /&gt;</a:t>
            </a:r>
            <a:r>
              <a:rPr lang="en-US" dirty="0"/>
              <a:t>)</a:t>
            </a:r>
            <a:br>
              <a:rPr lang="en-US" dirty="0"/>
            </a:br>
            <a:r>
              <a:rPr lang="en-US" dirty="0"/>
              <a:t>    </a:t>
            </a:r>
            <a:r>
              <a:rPr lang="en-US" dirty="0" err="1"/>
              <a:t>wrapper.instance</a:t>
            </a:r>
            <a:r>
              <a:rPr lang="en-US" dirty="0"/>
              <a:t>().</a:t>
            </a:r>
            <a:r>
              <a:rPr lang="en-US" sz="1200" kern="1200" dirty="0" err="1">
                <a:solidFill>
                  <a:schemeClr val="tx1"/>
                </a:solidFill>
                <a:effectLst/>
                <a:latin typeface="+mn-lt"/>
                <a:ea typeface="+mn-ea"/>
                <a:cs typeface="+mn-cs"/>
              </a:rPr>
              <a:t>handleClick</a:t>
            </a:r>
            <a:r>
              <a:rPr lang="en-US" dirty="0"/>
              <a:t>()</a:t>
            </a: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handleClick</a:t>
            </a:r>
            <a:r>
              <a:rPr lang="en-US" sz="1200" kern="1200" dirty="0">
                <a:solidFill>
                  <a:schemeClr val="tx1"/>
                </a:solidFill>
                <a:effectLst/>
                <a:latin typeface="+mn-lt"/>
                <a:ea typeface="+mn-ea"/>
                <a:cs typeface="+mn-cs"/>
              </a:rPr>
              <a:t> method works properly when no onFavoriteChange CB is provided'</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(error) {</a:t>
            </a:r>
            <a:br>
              <a:rPr lang="en-US" dirty="0"/>
            </a:br>
            <a:r>
              <a:rPr lang="en-US" dirty="0"/>
              <a:t>    t.</a:t>
            </a:r>
            <a:r>
              <a:rPr lang="en-US" sz="1200" kern="1200" dirty="0">
                <a:solidFill>
                  <a:schemeClr val="tx1"/>
                </a:solidFill>
                <a:effectLst/>
                <a:latin typeface="+mn-lt"/>
                <a:ea typeface="+mn-ea"/>
                <a:cs typeface="+mn-cs"/>
              </a:rPr>
              <a:t>fail</a:t>
            </a:r>
            <a:r>
              <a:rPr lang="en-US" dirty="0"/>
              <a:t>(</a:t>
            </a:r>
            <a:r>
              <a:rPr lang="en-US" dirty="0" err="1"/>
              <a:t>error.</a:t>
            </a:r>
            <a:r>
              <a:rPr lang="en-US" sz="1200" kern="1200" dirty="0" err="1">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br>
              <a:rPr lang="en-US" dirty="0"/>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a:t>
            </a:r>
            <a:r>
              <a:rPr lang="en-US" sz="1200" kern="1200" dirty="0">
                <a:solidFill>
                  <a:schemeClr val="tx1"/>
                </a:solidFill>
                <a:effectLst/>
                <a:latin typeface="+mn-lt"/>
                <a:ea typeface="+mn-ea"/>
                <a:cs typeface="+mn-cs"/>
              </a:rPr>
              <a:t>'FavoriteStar: rendering regular start',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&lt;FavoriteStar/&gt;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'.star'</a:t>
            </a:r>
            <a:r>
              <a:rPr lang="en-US" dirty="0"/>
              <a:t>).</a:t>
            </a:r>
            <a:r>
              <a:rPr lang="en-US" sz="1200" kern="1200" dirty="0">
                <a:solidFill>
                  <a:schemeClr val="tx1"/>
                </a:solidFill>
                <a:effectLst/>
                <a:latin typeface="+mn-lt"/>
                <a:ea typeface="+mn-ea"/>
                <a:cs typeface="+mn-cs"/>
              </a:rPr>
              <a:t>length, 1, 'should render regular star'</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(error) {</a:t>
            </a:r>
            <a:br>
              <a:rPr lang="en-US" dirty="0"/>
            </a:br>
            <a:r>
              <a:rPr lang="en-US" dirty="0"/>
              <a:t>    t.</a:t>
            </a:r>
            <a:r>
              <a:rPr lang="en-US" sz="1200" kern="1200" dirty="0">
                <a:solidFill>
                  <a:schemeClr val="tx1"/>
                </a:solidFill>
                <a:effectLst/>
                <a:latin typeface="+mn-lt"/>
                <a:ea typeface="+mn-ea"/>
                <a:cs typeface="+mn-cs"/>
              </a:rPr>
              <a:t>fail</a:t>
            </a:r>
            <a:r>
              <a:rPr lang="en-US" dirty="0"/>
              <a:t>(</a:t>
            </a:r>
            <a:r>
              <a:rPr lang="en-US" dirty="0" err="1"/>
              <a:t>error.</a:t>
            </a:r>
            <a:r>
              <a:rPr lang="en-US" sz="1200" kern="1200" dirty="0" err="1">
                <a:solidFill>
                  <a:schemeClr val="tx1"/>
                </a:solidFill>
                <a:effectLst/>
                <a:latin typeface="+mn-lt"/>
                <a:ea typeface="+mn-ea"/>
                <a:cs typeface="+mn-cs"/>
              </a:rPr>
              <a:t>message</a:t>
            </a:r>
            <a:r>
              <a:rPr lang="en-US" dirty="0"/>
              <a:t>)</a:t>
            </a:r>
            <a:br>
              <a:rPr lang="en-US" dirty="0"/>
            </a:br>
            <a:br>
              <a:rPr lang="en-US" dirty="0"/>
            </a:br>
            <a:r>
              <a:rPr lang="en-US" dirty="0"/>
              <a:t>  }</a:t>
            </a:r>
            <a:br>
              <a:rPr lang="en-US" dirty="0"/>
            </a:br>
            <a:r>
              <a:rPr lang="en-US" dirty="0"/>
              <a:t>})</a:t>
            </a:r>
            <a:br>
              <a:rPr lang="en-US" dirty="0"/>
            </a:br>
            <a:br>
              <a:rPr lang="en-US" dirty="0"/>
            </a:br>
            <a:r>
              <a:rPr lang="en-US" dirty="0"/>
              <a:t>test(</a:t>
            </a:r>
            <a:r>
              <a:rPr lang="en-US" sz="1200" kern="1200" dirty="0">
                <a:solidFill>
                  <a:schemeClr val="tx1"/>
                </a:solidFill>
                <a:effectLst/>
                <a:latin typeface="+mn-lt"/>
                <a:ea typeface="+mn-ea"/>
                <a:cs typeface="+mn-cs"/>
              </a:rPr>
              <a:t>'FavoriteStar: rendering favorite star',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&lt;FavoriteStar isFavorite/&gt;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'.star-favorite'</a:t>
            </a:r>
            <a:r>
              <a:rPr lang="en-US" dirty="0"/>
              <a:t>).</a:t>
            </a:r>
            <a:r>
              <a:rPr lang="en-US" sz="1200" kern="1200" dirty="0">
                <a:solidFill>
                  <a:schemeClr val="tx1"/>
                </a:solidFill>
                <a:effectLst/>
                <a:latin typeface="+mn-lt"/>
                <a:ea typeface="+mn-ea"/>
                <a:cs typeface="+mn-cs"/>
              </a:rPr>
              <a:t>length, 1, 'should render favorite star'</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(error) {</a:t>
            </a:r>
            <a:br>
              <a:rPr lang="en-US" dirty="0"/>
            </a:br>
            <a:r>
              <a:rPr lang="en-US" dirty="0"/>
              <a:t>    t.</a:t>
            </a:r>
            <a:r>
              <a:rPr lang="en-US" sz="1200" kern="1200" dirty="0">
                <a:solidFill>
                  <a:schemeClr val="tx1"/>
                </a:solidFill>
                <a:effectLst/>
                <a:latin typeface="+mn-lt"/>
                <a:ea typeface="+mn-ea"/>
                <a:cs typeface="+mn-cs"/>
              </a:rPr>
              <a:t>fail</a:t>
            </a:r>
            <a:r>
              <a:rPr lang="en-US" dirty="0"/>
              <a:t>(</a:t>
            </a:r>
            <a:r>
              <a:rPr lang="en-US" dirty="0" err="1"/>
              <a:t>error.</a:t>
            </a:r>
            <a:r>
              <a:rPr lang="en-US" sz="1200" kern="1200" dirty="0" err="1">
                <a:solidFill>
                  <a:schemeClr val="tx1"/>
                </a:solidFill>
                <a:effectLst/>
                <a:latin typeface="+mn-lt"/>
                <a:ea typeface="+mn-ea"/>
                <a:cs typeface="+mn-cs"/>
              </a:rPr>
              <a:t>message</a:t>
            </a:r>
            <a:r>
              <a:rPr lang="en-US" dirty="0"/>
              <a:t>)</a:t>
            </a:r>
            <a:br>
              <a:rPr lang="en-US" dirty="0"/>
            </a:br>
            <a:br>
              <a:rPr lang="en-US" dirty="0"/>
            </a:br>
            <a:r>
              <a:rPr lang="en-US" dirty="0"/>
              <a:t>  }</a:t>
            </a:r>
            <a:br>
              <a:rPr lang="en-US" dirty="0"/>
            </a:br>
            <a:r>
              <a:rPr lang="en-US" dirty="0"/>
              <a:t>})</a:t>
            </a:r>
            <a:br>
              <a:rPr lang="en-US" dirty="0"/>
            </a:br>
            <a:br>
              <a:rPr lang="en-US" dirty="0"/>
            </a:br>
            <a:r>
              <a:rPr lang="en-US" dirty="0"/>
              <a:t>test(</a:t>
            </a:r>
            <a:r>
              <a:rPr lang="en-US" sz="1200" kern="1200" dirty="0">
                <a:solidFill>
                  <a:schemeClr val="tx1"/>
                </a:solidFill>
                <a:effectLst/>
                <a:latin typeface="+mn-lt"/>
                <a:ea typeface="+mn-ea"/>
                <a:cs typeface="+mn-cs"/>
              </a:rPr>
              <a:t>'FavoriteStar: check onFavoriteChange CB invocation',  </a:t>
            </a:r>
            <a:r>
              <a:rPr lang="en-US" dirty="0"/>
              <a:t>t =&gt; {</a:t>
            </a:r>
            <a:br>
              <a:rPr lang="en-US" dirty="0"/>
            </a:br>
            <a:r>
              <a:rPr lang="en-US" dirty="0"/>
              <a:t>  t.plan(</a:t>
            </a:r>
            <a:r>
              <a:rPr lang="en-US" sz="1200" kern="1200" dirty="0">
                <a:solidFill>
                  <a:schemeClr val="tx1"/>
                </a:solidFill>
                <a:effectLst/>
                <a:latin typeface="+mn-lt"/>
                <a:ea typeface="+mn-ea"/>
                <a:cs typeface="+mn-cs"/>
              </a:rPr>
              <a:t>2</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onFavoriteChangeSpy</a:t>
            </a:r>
            <a:r>
              <a:rPr lang="en-US" dirty="0"/>
              <a:t> = </a:t>
            </a:r>
            <a:r>
              <a:rPr lang="en-US" dirty="0" err="1"/>
              <a:t>sinon.spy</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&lt;FavoriteStar onFavoriteChange=</a:t>
            </a:r>
            <a:r>
              <a:rPr lang="en-US" dirty="0"/>
              <a:t>{</a:t>
            </a:r>
            <a:r>
              <a:rPr lang="en-US" dirty="0" err="1"/>
              <a:t>onFavoriteChangeSpy</a:t>
            </a:r>
            <a:r>
              <a:rPr lang="en-US" dirty="0"/>
              <a:t>}</a:t>
            </a:r>
            <a:r>
              <a:rPr lang="en-US" sz="1200" kern="1200" dirty="0">
                <a:solidFill>
                  <a:schemeClr val="tx1"/>
                </a:solidFill>
                <a:effectLst/>
                <a:latin typeface="+mn-lt"/>
                <a:ea typeface="+mn-ea"/>
                <a:cs typeface="+mn-cs"/>
              </a:rPr>
              <a:t>/&gt;</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mainDivElement</a:t>
            </a:r>
            <a:r>
              <a:rPr lang="en-US" dirty="0"/>
              <a:t> = </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'.star'</a:t>
            </a:r>
            <a:r>
              <a:rPr lang="en-US" dirty="0"/>
              <a:t>)</a:t>
            </a:r>
            <a:br>
              <a:rPr lang="en-US" dirty="0"/>
            </a:br>
            <a:r>
              <a:rPr lang="en-US" dirty="0"/>
              <a:t>    </a:t>
            </a:r>
            <a:r>
              <a:rPr lang="en-US" dirty="0" err="1"/>
              <a:t>mainDivElement.simulate</a:t>
            </a:r>
            <a:r>
              <a:rPr lang="en-US" dirty="0"/>
              <a:t>(</a:t>
            </a:r>
            <a:r>
              <a:rPr lang="en-US" sz="1200" kern="1200" dirty="0">
                <a:solidFill>
                  <a:schemeClr val="tx1"/>
                </a:solidFill>
                <a:effectLst/>
                <a:latin typeface="+mn-lt"/>
                <a:ea typeface="+mn-ea"/>
                <a:cs typeface="+mn-cs"/>
              </a:rPr>
              <a:t>'click'</a:t>
            </a:r>
            <a:r>
              <a:rPr lang="en-US" dirty="0"/>
              <a:t>)</a:t>
            </a:r>
            <a:br>
              <a:rPr lang="en-US" dirty="0"/>
            </a:br>
            <a:r>
              <a:rPr lang="en-US" dirty="0"/>
              <a:t>    t.ok(</a:t>
            </a:r>
            <a:r>
              <a:rPr lang="en-US" dirty="0" err="1"/>
              <a:t>onFavoriteChangeSpy.calledOnce</a:t>
            </a:r>
            <a:r>
              <a:rPr lang="en-US" sz="1200" kern="1200" dirty="0">
                <a:solidFill>
                  <a:schemeClr val="tx1"/>
                </a:solidFill>
                <a:effectLst/>
                <a:latin typeface="+mn-lt"/>
                <a:ea typeface="+mn-ea"/>
                <a:cs typeface="+mn-cs"/>
              </a:rPr>
              <a:t>, 'onFavoriteChange was called once'</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equals</a:t>
            </a:r>
            <a:r>
              <a:rPr lang="en-US" dirty="0"/>
              <a:t>(</a:t>
            </a:r>
            <a:r>
              <a:rPr lang="en-US" dirty="0" err="1"/>
              <a:t>onFavoriteChangeSpy.</a:t>
            </a:r>
            <a:r>
              <a:rPr lang="en-US" sz="1200" kern="1200" dirty="0" err="1">
                <a:solidFill>
                  <a:schemeClr val="tx1"/>
                </a:solidFill>
                <a:effectLst/>
                <a:latin typeface="+mn-lt"/>
                <a:ea typeface="+mn-ea"/>
                <a:cs typeface="+mn-cs"/>
              </a:rPr>
              <a:t>args</a:t>
            </a:r>
            <a:r>
              <a:rPr lang="en-US" dirty="0"/>
              <a:t>[</a:t>
            </a:r>
            <a:r>
              <a:rPr lang="en-US" sz="1200" kern="1200" dirty="0">
                <a:solidFill>
                  <a:schemeClr val="tx1"/>
                </a:solidFill>
                <a:effectLst/>
                <a:latin typeface="+mn-lt"/>
                <a:ea typeface="+mn-ea"/>
                <a:cs typeface="+mn-cs"/>
              </a:rPr>
              <a:t>0</a:t>
            </a:r>
            <a:r>
              <a:rPr lang="en-US" dirty="0"/>
              <a:t>][</a:t>
            </a:r>
            <a:r>
              <a:rPr lang="en-US" sz="1200" kern="1200" dirty="0">
                <a:solidFill>
                  <a:schemeClr val="tx1"/>
                </a:solidFill>
                <a:effectLst/>
                <a:latin typeface="+mn-lt"/>
                <a:ea typeface="+mn-ea"/>
                <a:cs typeface="+mn-cs"/>
              </a:rPr>
              <a:t>0</a:t>
            </a:r>
            <a:r>
              <a:rPr lang="en-US" dirty="0"/>
              <a:t>]</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true</a:t>
            </a:r>
            <a:r>
              <a:rPr lang="en-US" sz="1200" kern="1200" dirty="0">
                <a:solidFill>
                  <a:schemeClr val="tx1"/>
                </a:solidFill>
                <a:effectLst/>
                <a:latin typeface="+mn-lt"/>
                <a:ea typeface="+mn-ea"/>
                <a:cs typeface="+mn-cs"/>
              </a:rPr>
              <a:t>, 'onFavoriteChange was called with correct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(error) {</a:t>
            </a:r>
            <a:br>
              <a:rPr lang="en-US" dirty="0"/>
            </a:br>
            <a:r>
              <a:rPr lang="en-US" dirty="0"/>
              <a:t>    t.</a:t>
            </a:r>
            <a:r>
              <a:rPr lang="en-US" sz="1200" kern="1200" dirty="0">
                <a:solidFill>
                  <a:schemeClr val="tx1"/>
                </a:solidFill>
                <a:effectLst/>
                <a:latin typeface="+mn-lt"/>
                <a:ea typeface="+mn-ea"/>
                <a:cs typeface="+mn-cs"/>
              </a:rPr>
              <a:t>fail</a:t>
            </a:r>
            <a:r>
              <a:rPr lang="en-US" dirty="0"/>
              <a:t>(</a:t>
            </a:r>
            <a:r>
              <a:rPr lang="en-US" dirty="0" err="1"/>
              <a:t>error.</a:t>
            </a:r>
            <a:r>
              <a:rPr lang="en-US" sz="1200" kern="1200" dirty="0" err="1">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br>
              <a:rPr lang="en-US" dirty="0"/>
            </a:b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91C556-E82F-5B46-A329-DE2861955BCD}" type="slidenum">
              <a:rPr lang="en-US" smtClean="0"/>
              <a:t>40</a:t>
            </a:fld>
            <a:endParaRPr lang="en-US"/>
          </a:p>
        </p:txBody>
      </p:sp>
    </p:spTree>
    <p:extLst>
      <p:ext uri="{BB962C8B-B14F-4D97-AF65-F5344CB8AC3E}">
        <p14:creationId xmlns:p14="http://schemas.microsoft.com/office/powerpoint/2010/main" val="3743997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sz="1200" kern="1200" dirty="0">
                <a:solidFill>
                  <a:schemeClr val="tx1"/>
                </a:solidFill>
                <a:effectLst/>
                <a:latin typeface="+mn-lt"/>
                <a:ea typeface="+mn-ea"/>
                <a:cs typeface="+mn-cs"/>
              </a:rPr>
              <a:t>'FavoriteStar: </a:t>
            </a:r>
            <a:r>
              <a:rPr lang="en-US" sz="1200" kern="1200" dirty="0" err="1">
                <a:solidFill>
                  <a:schemeClr val="tx1"/>
                </a:solidFill>
                <a:effectLst/>
                <a:latin typeface="+mn-lt"/>
                <a:ea typeface="+mn-ea"/>
                <a:cs typeface="+mn-cs"/>
              </a:rPr>
              <a:t>handleClick</a:t>
            </a:r>
            <a:r>
              <a:rPr lang="en-US" sz="1200" kern="1200" dirty="0">
                <a:solidFill>
                  <a:schemeClr val="tx1"/>
                </a:solidFill>
                <a:effectLst/>
                <a:latin typeface="+mn-lt"/>
                <a:ea typeface="+mn-ea"/>
                <a:cs typeface="+mn-cs"/>
              </a:rPr>
              <a:t> method',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&lt;FavoriteStar /&gt;</a:t>
            </a:r>
            <a:r>
              <a:rPr lang="en-US" dirty="0"/>
              <a:t>)</a:t>
            </a:r>
            <a:br>
              <a:rPr lang="en-US" dirty="0"/>
            </a:br>
            <a:r>
              <a:rPr lang="en-US" dirty="0"/>
              <a:t>    </a:t>
            </a:r>
            <a:r>
              <a:rPr lang="en-US" dirty="0" err="1"/>
              <a:t>wrapper.instance</a:t>
            </a:r>
            <a:r>
              <a:rPr lang="en-US" dirty="0"/>
              <a:t>().</a:t>
            </a:r>
            <a:r>
              <a:rPr lang="en-US" sz="1200" kern="1200" dirty="0" err="1">
                <a:solidFill>
                  <a:schemeClr val="tx1"/>
                </a:solidFill>
                <a:effectLst/>
                <a:latin typeface="+mn-lt"/>
                <a:ea typeface="+mn-ea"/>
                <a:cs typeface="+mn-cs"/>
              </a:rPr>
              <a:t>handleClick</a:t>
            </a:r>
            <a:r>
              <a:rPr lang="en-US" dirty="0"/>
              <a:t>()</a:t>
            </a: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handleClick</a:t>
            </a:r>
            <a:r>
              <a:rPr lang="en-US" sz="1200" kern="1200" dirty="0">
                <a:solidFill>
                  <a:schemeClr val="tx1"/>
                </a:solidFill>
                <a:effectLst/>
                <a:latin typeface="+mn-lt"/>
                <a:ea typeface="+mn-ea"/>
                <a:cs typeface="+mn-cs"/>
              </a:rPr>
              <a:t> method works properly when no onFavoriteChange CB is provided'</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(error) {</a:t>
            </a:r>
            <a:br>
              <a:rPr lang="en-US" dirty="0"/>
            </a:br>
            <a:r>
              <a:rPr lang="en-US" dirty="0"/>
              <a:t>    t.</a:t>
            </a:r>
            <a:r>
              <a:rPr lang="en-US" sz="1200" kern="1200" dirty="0">
                <a:solidFill>
                  <a:schemeClr val="tx1"/>
                </a:solidFill>
                <a:effectLst/>
                <a:latin typeface="+mn-lt"/>
                <a:ea typeface="+mn-ea"/>
                <a:cs typeface="+mn-cs"/>
              </a:rPr>
              <a:t>fail</a:t>
            </a:r>
            <a:r>
              <a:rPr lang="en-US" dirty="0"/>
              <a:t>(</a:t>
            </a:r>
            <a:r>
              <a:rPr lang="en-US" dirty="0" err="1"/>
              <a:t>error.</a:t>
            </a:r>
            <a:r>
              <a:rPr lang="en-US" sz="1200" kern="1200" dirty="0" err="1">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91C556-E82F-5B46-A329-DE2861955BCD}" type="slidenum">
              <a:rPr lang="en-US" smtClean="0"/>
              <a:t>41</a:t>
            </a:fld>
            <a:endParaRPr lang="en-US"/>
          </a:p>
        </p:txBody>
      </p:sp>
    </p:spTree>
    <p:extLst>
      <p:ext uri="{BB962C8B-B14F-4D97-AF65-F5344CB8AC3E}">
        <p14:creationId xmlns:p14="http://schemas.microsoft.com/office/powerpoint/2010/main" val="917765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{shallow}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'enzyme'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React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Favorites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'./Favorites'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test.only(</a:t>
            </a:r>
            <a:r>
              <a:rPr lang="en-US" sz="1200" kern="1200" dirty="0">
                <a:solidFill>
                  <a:schemeClr val="tx1"/>
                </a:solidFill>
                <a:effectLst/>
                <a:latin typeface="+mn-lt"/>
                <a:ea typeface="+mn-ea"/>
                <a:cs typeface="+mn-cs"/>
              </a:rPr>
              <a:t>'Favorites: rendering',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shallow(</a:t>
            </a:r>
            <a:r>
              <a:rPr lang="en-US" sz="1200" kern="1200" dirty="0">
                <a:solidFill>
                  <a:schemeClr val="tx1"/>
                </a:solidFill>
                <a:effectLst/>
                <a:latin typeface="+mn-lt"/>
                <a:ea typeface="+mn-ea"/>
                <a:cs typeface="+mn-cs"/>
              </a:rPr>
              <a:t>&lt;Favorites/&gt;</a:t>
            </a:r>
            <a:r>
              <a:rPr lang="en-US" dirty="0"/>
              <a:t>)</a:t>
            </a:r>
            <a:br>
              <a:rPr lang="en-US" dirty="0"/>
            </a:br>
            <a:r>
              <a:rPr lang="en-US" dirty="0"/>
              <a:t>    t.ok(</a:t>
            </a:r>
            <a:r>
              <a:rPr lang="en-US" sz="1200" b="1" kern="1200" dirty="0">
                <a:solidFill>
                  <a:schemeClr val="tx1"/>
                </a:solidFill>
                <a:effectLst/>
                <a:latin typeface="+mn-lt"/>
                <a:ea typeface="+mn-ea"/>
                <a:cs typeface="+mn-cs"/>
              </a:rPr>
              <a:t>true</a:t>
            </a:r>
            <a:r>
              <a:rPr lang="en-US" sz="1200" kern="1200" dirty="0">
                <a:solidFill>
                  <a:schemeClr val="tx1"/>
                </a:solidFill>
                <a:effectLst/>
                <a:latin typeface="+mn-lt"/>
                <a:ea typeface="+mn-ea"/>
                <a:cs typeface="+mn-cs"/>
              </a:rPr>
              <a:t>, 'dummy test ok'</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br>
              <a:rPr lang="en-US" dirty="0"/>
            </a:br>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42</a:t>
            </a:fld>
            <a:endParaRPr lang="en-US" dirty="0"/>
          </a:p>
        </p:txBody>
      </p:sp>
    </p:spTree>
    <p:extLst>
      <p:ext uri="{BB962C8B-B14F-4D97-AF65-F5344CB8AC3E}">
        <p14:creationId xmlns:p14="http://schemas.microsoft.com/office/powerpoint/2010/main" val="1615382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43</a:t>
            </a:fld>
            <a:endParaRPr lang="en-US" dirty="0"/>
          </a:p>
        </p:txBody>
      </p:sp>
    </p:spTree>
    <p:extLst>
      <p:ext uri="{BB962C8B-B14F-4D97-AF65-F5344CB8AC3E}">
        <p14:creationId xmlns:p14="http://schemas.microsoft.com/office/powerpoint/2010/main" val="146390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4</a:t>
            </a:fld>
            <a:endParaRPr lang="en-US" dirty="0"/>
          </a:p>
        </p:txBody>
      </p:sp>
    </p:spTree>
    <p:extLst>
      <p:ext uri="{BB962C8B-B14F-4D97-AF65-F5344CB8AC3E}">
        <p14:creationId xmlns:p14="http://schemas.microsoft.com/office/powerpoint/2010/main" val="2904651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44</a:t>
            </a:fld>
            <a:endParaRPr lang="en-US" dirty="0"/>
          </a:p>
        </p:txBody>
      </p:sp>
    </p:spTree>
    <p:extLst>
      <p:ext uri="{BB962C8B-B14F-4D97-AF65-F5344CB8AC3E}">
        <p14:creationId xmlns:p14="http://schemas.microsoft.com/office/powerpoint/2010/main" val="382353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45</a:t>
            </a:fld>
            <a:endParaRPr lang="en-US" dirty="0"/>
          </a:p>
        </p:txBody>
      </p:sp>
    </p:spTree>
    <p:extLst>
      <p:ext uri="{BB962C8B-B14F-4D97-AF65-F5344CB8AC3E}">
        <p14:creationId xmlns:p14="http://schemas.microsoft.com/office/powerpoint/2010/main" val="3826357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46</a:t>
            </a:fld>
            <a:endParaRPr lang="en-US" dirty="0"/>
          </a:p>
        </p:txBody>
      </p:sp>
    </p:spTree>
    <p:extLst>
      <p:ext uri="{BB962C8B-B14F-4D97-AF65-F5344CB8AC3E}">
        <p14:creationId xmlns:p14="http://schemas.microsoft.com/office/powerpoint/2010/main" val="162580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1200" kern="1200" dirty="0">
                <a:solidFill>
                  <a:schemeClr val="tx1"/>
                </a:solidFill>
                <a:effectLst/>
                <a:latin typeface="+mn-lt"/>
                <a:ea typeface="+mn-ea"/>
                <a:cs typeface="+mn-cs"/>
              </a:rPr>
              <a:t>'../../../../test/utils'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{shallow}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'enzyme'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Favorites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'./Favorites'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React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test.only(</a:t>
            </a:r>
            <a:r>
              <a:rPr lang="en-US" sz="1200" kern="1200" dirty="0">
                <a:solidFill>
                  <a:schemeClr val="tx1"/>
                </a:solidFill>
                <a:effectLst/>
                <a:latin typeface="+mn-lt"/>
                <a:ea typeface="+mn-ea"/>
                <a:cs typeface="+mn-cs"/>
              </a:rPr>
              <a:t>'Favorites: rendering',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shallow(</a:t>
            </a:r>
            <a:r>
              <a:rPr lang="en-US" sz="1200" kern="1200" dirty="0">
                <a:solidFill>
                  <a:schemeClr val="tx1"/>
                </a:solidFill>
                <a:effectLst/>
                <a:latin typeface="+mn-lt"/>
                <a:ea typeface="+mn-ea"/>
                <a:cs typeface="+mn-cs"/>
              </a:rPr>
              <a:t>&lt;Favorites/&gt;</a:t>
            </a:r>
            <a:r>
              <a:rPr lang="en-US" dirty="0"/>
              <a:t>)</a:t>
            </a:r>
            <a:br>
              <a:rPr lang="en-US" dirty="0"/>
            </a:br>
            <a:r>
              <a:rPr lang="en-US" dirty="0"/>
              <a:t>    t.ok(</a:t>
            </a:r>
            <a:r>
              <a:rPr lang="en-US" sz="1200" b="1" kern="1200" dirty="0">
                <a:solidFill>
                  <a:schemeClr val="tx1"/>
                </a:solidFill>
                <a:effectLst/>
                <a:latin typeface="+mn-lt"/>
                <a:ea typeface="+mn-ea"/>
                <a:cs typeface="+mn-cs"/>
              </a:rPr>
              <a:t>true</a:t>
            </a:r>
            <a:r>
              <a:rPr lang="en-US" sz="1200" kern="1200" dirty="0">
                <a:solidFill>
                  <a:schemeClr val="tx1"/>
                </a:solidFill>
                <a:effectLst/>
                <a:latin typeface="+mn-lt"/>
                <a:ea typeface="+mn-ea"/>
                <a:cs typeface="+mn-cs"/>
              </a:rPr>
              <a:t>, 'dummy test ok'</a:t>
            </a:r>
            <a:r>
              <a:rPr lang="en-US" dirty="0"/>
              <a:t>)</a:t>
            </a: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br>
              <a:rPr lang="en-US" dirty="0"/>
            </a:br>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47</a:t>
            </a:fld>
            <a:endParaRPr lang="en-US" dirty="0"/>
          </a:p>
        </p:txBody>
      </p:sp>
    </p:spTree>
    <p:extLst>
      <p:ext uri="{BB962C8B-B14F-4D97-AF65-F5344CB8AC3E}">
        <p14:creationId xmlns:p14="http://schemas.microsoft.com/office/powerpoint/2010/main" val="3161922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{shallow}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'enzyme'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React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sinon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'sinon'</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1200" kern="1200" dirty="0">
                <a:solidFill>
                  <a:schemeClr val="tx1"/>
                </a:solidFill>
                <a:effectLst/>
                <a:latin typeface="+mn-lt"/>
                <a:ea typeface="+mn-ea"/>
                <a:cs typeface="+mn-cs"/>
              </a:rPr>
              <a:t>'../../../../test/utils'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{gif1</a:t>
            </a:r>
            <a:r>
              <a:rPr lang="en-US" sz="1200" kern="1200" dirty="0">
                <a:solidFill>
                  <a:schemeClr val="tx1"/>
                </a:solidFill>
                <a:effectLst/>
                <a:latin typeface="+mn-lt"/>
                <a:ea typeface="+mn-ea"/>
                <a:cs typeface="+mn-cs"/>
              </a:rPr>
              <a:t>, </a:t>
            </a:r>
            <a:r>
              <a:rPr lang="en-US" dirty="0"/>
              <a:t>gif3</a:t>
            </a:r>
            <a:r>
              <a:rPr lang="en-US" sz="1200" kern="1200" dirty="0">
                <a:solidFill>
                  <a:schemeClr val="tx1"/>
                </a:solidFill>
                <a:effectLst/>
                <a:latin typeface="+mn-lt"/>
                <a:ea typeface="+mn-ea"/>
                <a:cs typeface="+mn-cs"/>
              </a:rPr>
              <a:t>, </a:t>
            </a:r>
            <a:r>
              <a:rPr lang="en-US" dirty="0" err="1"/>
              <a:t>favoritesMap</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'../../../../test/mocks/</a:t>
            </a:r>
            <a:r>
              <a:rPr lang="en-US" sz="1200" kern="1200" dirty="0" err="1">
                <a:solidFill>
                  <a:schemeClr val="tx1"/>
                </a:solidFill>
                <a:effectLst/>
                <a:latin typeface="+mn-lt"/>
                <a:ea typeface="+mn-ea"/>
                <a:cs typeface="+mn-cs"/>
              </a:rPr>
              <a:t>dataMocks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1200" kern="1200" dirty="0">
                <a:solidFill>
                  <a:schemeClr val="tx1"/>
                </a:solidFill>
                <a:effectLst/>
                <a:latin typeface="+mn-lt"/>
                <a:ea typeface="+mn-ea"/>
                <a:cs typeface="+mn-cs"/>
              </a:rPr>
              <a:t>GifList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gifList</a:t>
            </a:r>
            <a:r>
              <a:rPr lang="en-US" sz="1200" kern="1200" dirty="0">
                <a:solidFill>
                  <a:schemeClr val="tx1"/>
                </a:solidFill>
                <a:effectLst/>
                <a:latin typeface="+mn-lt"/>
                <a:ea typeface="+mn-ea"/>
                <a:cs typeface="+mn-cs"/>
              </a:rPr>
              <a:t>/GifList'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GifModal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gifModal</a:t>
            </a:r>
            <a:r>
              <a:rPr lang="en-US" sz="1200" kern="1200" dirty="0">
                <a:solidFill>
                  <a:schemeClr val="tx1"/>
                </a:solidFill>
                <a:effectLst/>
                <a:latin typeface="+mn-lt"/>
                <a:ea typeface="+mn-ea"/>
                <a:cs typeface="+mn-cs"/>
              </a:rPr>
              <a:t>/GifModal'</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{Link}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'react-router'</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Favorites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'./Favorites'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a:t>
            </a:r>
            <a:r>
              <a:rPr lang="en-US" sz="1200" kern="1200" dirty="0">
                <a:solidFill>
                  <a:schemeClr val="tx1"/>
                </a:solidFill>
                <a:effectLst/>
                <a:latin typeface="+mn-lt"/>
                <a:ea typeface="+mn-ea"/>
                <a:cs typeface="+mn-cs"/>
              </a:rPr>
              <a:t>'Favorites: rendering', </a:t>
            </a:r>
            <a:r>
              <a:rPr lang="en-US" dirty="0"/>
              <a:t>t =&gt; {</a:t>
            </a:r>
            <a:br>
              <a:rPr lang="en-US" dirty="0"/>
            </a:br>
            <a:r>
              <a:rPr lang="en-US" dirty="0"/>
              <a:t>  t.plan(</a:t>
            </a:r>
            <a:r>
              <a:rPr lang="en-US" sz="1200" kern="1200" dirty="0">
                <a:solidFill>
                  <a:schemeClr val="tx1"/>
                </a:solidFill>
                <a:effectLst/>
                <a:latin typeface="+mn-lt"/>
                <a:ea typeface="+mn-ea"/>
                <a:cs typeface="+mn-cs"/>
              </a:rPr>
              <a:t>5</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 </a:t>
            </a:r>
            <a:r>
              <a:rPr lang="en-US" sz="1200" kern="1200" dirty="0" err="1">
                <a:solidFill>
                  <a:schemeClr val="tx1"/>
                </a:solidFill>
                <a:effectLst/>
                <a:latin typeface="+mn-lt"/>
                <a:ea typeface="+mn-ea"/>
                <a:cs typeface="+mn-cs"/>
              </a:rPr>
              <a:t>selectedGif</a:t>
            </a:r>
            <a:r>
              <a:rPr lang="en-US" sz="1200" kern="1200" dirty="0">
                <a:solidFill>
                  <a:schemeClr val="tx1"/>
                </a:solidFill>
                <a:effectLst/>
                <a:latin typeface="+mn-lt"/>
                <a:ea typeface="+mn-ea"/>
                <a:cs typeface="+mn-cs"/>
              </a:rPr>
              <a:t>=</a:t>
            </a:r>
            <a:r>
              <a:rPr lang="en-US" dirty="0"/>
              <a:t>{gif1}</a:t>
            </a:r>
            <a:r>
              <a:rPr lang="en-US" sz="1200" kern="1200" dirty="0">
                <a:solidFill>
                  <a:schemeClr val="tx1"/>
                </a:solidFill>
                <a:effectLst/>
                <a:latin typeface="+mn-lt"/>
                <a:ea typeface="+mn-ea"/>
                <a:cs typeface="+mn-cs"/>
              </a:rPr>
              <a:t>/&gt;</a:t>
            </a:r>
            <a:r>
              <a:rPr lang="en-US" dirty="0"/>
              <a:t>)</a:t>
            </a:r>
            <a:br>
              <a:rPr lang="en-US" dirty="0"/>
            </a:b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'.app'</a:t>
            </a:r>
            <a:r>
              <a:rPr lang="en-US" dirty="0"/>
              <a:t>).</a:t>
            </a:r>
            <a:r>
              <a:rPr lang="en-US" sz="1200" kern="1200" dirty="0">
                <a:solidFill>
                  <a:schemeClr val="tx1"/>
                </a:solidFill>
                <a:effectLst/>
                <a:latin typeface="+mn-lt"/>
                <a:ea typeface="+mn-ea"/>
                <a:cs typeface="+mn-cs"/>
              </a:rPr>
              <a:t>length, 1, 'should render one Favorites component'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appTitle</a:t>
            </a:r>
            <a:r>
              <a:rPr lang="en-US" sz="1200" kern="1200" dirty="0">
                <a:solidFill>
                  <a:schemeClr val="tx1"/>
                </a:solidFill>
                <a:effectLst/>
                <a:latin typeface="+mn-lt"/>
                <a:ea typeface="+mn-ea"/>
                <a:cs typeface="+mn-cs"/>
              </a:rPr>
              <a:t>'</a:t>
            </a:r>
            <a:r>
              <a:rPr lang="en-US" dirty="0"/>
              <a:t>).</a:t>
            </a:r>
            <a:r>
              <a:rPr lang="en-US" sz="1200" kern="1200" dirty="0">
                <a:solidFill>
                  <a:schemeClr val="tx1"/>
                </a:solidFill>
                <a:effectLst/>
                <a:latin typeface="+mn-lt"/>
                <a:ea typeface="+mn-ea"/>
                <a:cs typeface="+mn-cs"/>
              </a:rPr>
              <a:t>text</a:t>
            </a:r>
            <a:r>
              <a:rPr lang="en-US" dirty="0"/>
              <a:t>()</a:t>
            </a:r>
            <a:r>
              <a:rPr lang="en-US" sz="1200" kern="1200" dirty="0">
                <a:solidFill>
                  <a:schemeClr val="tx1"/>
                </a:solidFill>
                <a:effectLst/>
                <a:latin typeface="+mn-lt"/>
                <a:ea typeface="+mn-ea"/>
                <a:cs typeface="+mn-cs"/>
              </a:rPr>
              <a:t>, 'My Favorites Gifs', 'should render correct Favorites title component'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GifList</a:t>
            </a:r>
            <a:r>
              <a:rPr lang="en-US" dirty="0"/>
              <a:t>).</a:t>
            </a:r>
            <a:r>
              <a:rPr lang="en-US" sz="1200" kern="1200" dirty="0">
                <a:solidFill>
                  <a:schemeClr val="tx1"/>
                </a:solidFill>
                <a:effectLst/>
                <a:latin typeface="+mn-lt"/>
                <a:ea typeface="+mn-ea"/>
                <a:cs typeface="+mn-cs"/>
              </a:rPr>
              <a:t>length, 1, 'should render one GifList component'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wrapper.</a:t>
            </a:r>
            <a:r>
              <a:rPr lang="en-US" sz="1200" kern="1200" dirty="0" err="1">
                <a:solidFill>
                  <a:schemeClr val="tx1"/>
                </a:solidFill>
                <a:effectLst/>
                <a:latin typeface="+mn-lt"/>
                <a:ea typeface="+mn-ea"/>
                <a:cs typeface="+mn-cs"/>
              </a:rPr>
              <a:t>find</a:t>
            </a:r>
            <a:r>
              <a:rPr lang="en-US" dirty="0"/>
              <a:t>(GifModal).</a:t>
            </a:r>
            <a:r>
              <a:rPr lang="en-US" sz="1200" kern="1200" dirty="0">
                <a:solidFill>
                  <a:schemeClr val="tx1"/>
                </a:solidFill>
                <a:effectLst/>
                <a:latin typeface="+mn-lt"/>
                <a:ea typeface="+mn-ea"/>
                <a:cs typeface="+mn-cs"/>
              </a:rPr>
              <a:t>length, 1, 'should render one GifModal component'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wrapper.</a:t>
            </a:r>
            <a:r>
              <a:rPr lang="en-US" sz="1200" kern="1200" dirty="0" err="1">
                <a:solidFill>
                  <a:schemeClr val="tx1"/>
                </a:solidFill>
                <a:effectLst/>
                <a:latin typeface="+mn-lt"/>
                <a:ea typeface="+mn-ea"/>
                <a:cs typeface="+mn-cs"/>
              </a:rPr>
              <a:t>find</a:t>
            </a:r>
            <a:r>
              <a:rPr lang="en-US" dirty="0"/>
              <a:t>(Link).</a:t>
            </a:r>
            <a:r>
              <a:rPr lang="en-US" sz="1200" kern="1200" dirty="0">
                <a:solidFill>
                  <a:schemeClr val="tx1"/>
                </a:solidFill>
                <a:effectLst/>
                <a:latin typeface="+mn-lt"/>
                <a:ea typeface="+mn-ea"/>
                <a:cs typeface="+mn-cs"/>
              </a:rPr>
              <a:t>length, 1, 'should render one Link component'</a:t>
            </a:r>
            <a:r>
              <a:rPr lang="en-US" dirty="0"/>
              <a:t>)</a:t>
            </a:r>
            <a:br>
              <a:rPr lang="en-US" dirty="0"/>
            </a:b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br>
              <a:rPr lang="en-US" dirty="0"/>
            </a:br>
            <a:r>
              <a:rPr lang="en-US" dirty="0"/>
              <a:t>  }</a:t>
            </a:r>
            <a:br>
              <a:rPr lang="en-US" dirty="0"/>
            </a:br>
            <a:r>
              <a:rPr lang="en-US" dirty="0"/>
              <a:t>})</a:t>
            </a:r>
            <a:br>
              <a:rPr lang="en-US" dirty="0"/>
            </a:br>
            <a:br>
              <a:rPr lang="en-US" dirty="0"/>
            </a:br>
            <a:r>
              <a:rPr lang="en-US" dirty="0"/>
              <a:t>test(</a:t>
            </a:r>
            <a:r>
              <a:rPr lang="en-US" sz="1200" kern="1200" dirty="0">
                <a:solidFill>
                  <a:schemeClr val="tx1"/>
                </a:solidFill>
                <a:effectLst/>
                <a:latin typeface="+mn-lt"/>
                <a:ea typeface="+mn-ea"/>
                <a:cs typeface="+mn-cs"/>
              </a:rPr>
              <a:t>'Favorites: test openModal CB invocation',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props = {</a:t>
            </a:r>
            <a:br>
              <a:rPr lang="en-US" dirty="0"/>
            </a:br>
            <a:r>
              <a:rPr lang="en-US" dirty="0"/>
              <a:t>      </a:t>
            </a:r>
            <a:r>
              <a:rPr lang="en-US" sz="1200" kern="1200" dirty="0" err="1">
                <a:solidFill>
                  <a:schemeClr val="tx1"/>
                </a:solidFill>
                <a:effectLst/>
                <a:latin typeface="+mn-lt"/>
                <a:ea typeface="+mn-ea"/>
                <a:cs typeface="+mn-cs"/>
              </a:rPr>
              <a:t>selectedGif</a:t>
            </a:r>
            <a:r>
              <a:rPr lang="en-US" dirty="0"/>
              <a:t>: gif1</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favoriteGifIdsMap</a:t>
            </a:r>
            <a:r>
              <a:rPr lang="en-US" dirty="0"/>
              <a:t>: </a:t>
            </a:r>
            <a:r>
              <a:rPr lang="en-US" dirty="0" err="1"/>
              <a:t>favoritesMap</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openModal</a:t>
            </a:r>
            <a:r>
              <a:rPr lang="en-US" dirty="0"/>
              <a:t>: </a:t>
            </a:r>
            <a:r>
              <a:rPr lang="en-US" dirty="0" err="1"/>
              <a:t>sinon.spy</a:t>
            </a:r>
            <a:r>
              <a:rPr lang="en-US" dirty="0"/>
              <a:t>()</a:t>
            </a:r>
            <a:br>
              <a:rPr lang="en-US" dirty="0"/>
            </a:br>
            <a:br>
              <a:rPr lang="en-US" dirty="0"/>
            </a:br>
            <a:r>
              <a:rPr lang="en-US" dirty="0"/>
              <a:t>    }</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 </a:t>
            </a:r>
            <a:r>
              <a:rPr lang="en-US" dirty="0"/>
              <a:t>{...props}</a:t>
            </a:r>
            <a:r>
              <a:rPr lang="en-US" sz="1200" kern="1200" dirty="0">
                <a:solidFill>
                  <a:schemeClr val="tx1"/>
                </a:solidFill>
                <a:effectLst/>
                <a:latin typeface="+mn-lt"/>
                <a:ea typeface="+mn-ea"/>
                <a:cs typeface="+mn-cs"/>
              </a:rPr>
              <a:t>/&gt;</a:t>
            </a:r>
            <a:r>
              <a:rPr lang="en-US" dirty="0"/>
              <a:t>)</a:t>
            </a:r>
            <a:br>
              <a:rPr lang="en-US" dirty="0"/>
            </a:br>
            <a:br>
              <a:rPr lang="en-US" dirty="0"/>
            </a:br>
            <a:r>
              <a:rPr lang="en-US" dirty="0"/>
              <a:t>    </a:t>
            </a:r>
            <a:r>
              <a:rPr lang="en-US" sz="1200" kern="1200" dirty="0">
                <a:solidFill>
                  <a:schemeClr val="tx1"/>
                </a:solidFill>
                <a:effectLst/>
                <a:latin typeface="+mn-lt"/>
                <a:ea typeface="+mn-ea"/>
                <a:cs typeface="+mn-cs"/>
              </a:rPr>
              <a:t>//check openModal invocation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GifList</a:t>
            </a:r>
            <a:r>
              <a:rPr lang="en-US" dirty="0"/>
              <a:t>).prop(</a:t>
            </a:r>
            <a:r>
              <a:rPr lang="en-US" sz="1200" kern="1200" dirty="0">
                <a:solidFill>
                  <a:schemeClr val="tx1"/>
                </a:solidFill>
                <a:effectLst/>
                <a:latin typeface="+mn-lt"/>
                <a:ea typeface="+mn-ea"/>
                <a:cs typeface="+mn-cs"/>
              </a:rPr>
              <a:t>'onGifSelect'</a:t>
            </a:r>
            <a:r>
              <a:rPr lang="en-US" dirty="0"/>
              <a:t>)()</a:t>
            </a:r>
            <a:br>
              <a:rPr lang="en-US" dirty="0"/>
            </a:br>
            <a:r>
              <a:rPr lang="en-US" dirty="0"/>
              <a:t>    t.ok(</a:t>
            </a:r>
            <a:r>
              <a:rPr lang="en-US" dirty="0" err="1"/>
              <a:t>props.</a:t>
            </a:r>
            <a:r>
              <a:rPr lang="en-US" sz="1200" kern="1200" dirty="0" err="1">
                <a:solidFill>
                  <a:schemeClr val="tx1"/>
                </a:solidFill>
                <a:effectLst/>
                <a:latin typeface="+mn-lt"/>
                <a:ea typeface="+mn-ea"/>
                <a:cs typeface="+mn-cs"/>
              </a:rPr>
              <a:t>openModal</a:t>
            </a:r>
            <a:r>
              <a:rPr lang="en-US" dirty="0" err="1"/>
              <a:t>.calledOnce</a:t>
            </a:r>
            <a:r>
              <a:rPr lang="en-US" sz="1200" kern="1200" dirty="0">
                <a:solidFill>
                  <a:schemeClr val="tx1"/>
                </a:solidFill>
                <a:effectLst/>
                <a:latin typeface="+mn-lt"/>
                <a:ea typeface="+mn-ea"/>
                <a:cs typeface="+mn-cs"/>
              </a:rPr>
              <a:t>, 'open modal was invoked from GifList on select gif'</a:t>
            </a:r>
            <a:r>
              <a:rPr lang="en-US" dirty="0"/>
              <a:t>)</a:t>
            </a:r>
            <a:br>
              <a:rPr lang="en-US" dirty="0"/>
            </a:br>
            <a:br>
              <a:rPr lang="en-US" dirty="0"/>
            </a:b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br>
              <a:rPr lang="en-US" dirty="0"/>
            </a:br>
            <a:r>
              <a:rPr lang="en-US" dirty="0"/>
              <a:t>  }</a:t>
            </a:r>
            <a:br>
              <a:rPr lang="en-US" dirty="0"/>
            </a:br>
            <a:r>
              <a:rPr lang="en-US" dirty="0"/>
              <a:t>})</a:t>
            </a:r>
            <a:br>
              <a:rPr lang="en-US" dirty="0"/>
            </a:br>
            <a:br>
              <a:rPr lang="en-US" dirty="0"/>
            </a:br>
            <a:r>
              <a:rPr lang="en-US" dirty="0"/>
              <a:t>test(</a:t>
            </a:r>
            <a:r>
              <a:rPr lang="en-US" sz="1200" kern="1200" dirty="0">
                <a:solidFill>
                  <a:schemeClr val="tx1"/>
                </a:solidFill>
                <a:effectLst/>
                <a:latin typeface="+mn-lt"/>
                <a:ea typeface="+mn-ea"/>
                <a:cs typeface="+mn-cs"/>
              </a:rPr>
              <a:t>'Favorites: test closeModal CB invocation',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props = {</a:t>
            </a:r>
            <a:br>
              <a:rPr lang="en-US" dirty="0"/>
            </a:br>
            <a:r>
              <a:rPr lang="en-US" dirty="0"/>
              <a:t>      </a:t>
            </a:r>
            <a:r>
              <a:rPr lang="en-US" sz="1200" kern="1200" dirty="0" err="1">
                <a:solidFill>
                  <a:schemeClr val="tx1"/>
                </a:solidFill>
                <a:effectLst/>
                <a:latin typeface="+mn-lt"/>
                <a:ea typeface="+mn-ea"/>
                <a:cs typeface="+mn-cs"/>
              </a:rPr>
              <a:t>selectedGif</a:t>
            </a:r>
            <a:r>
              <a:rPr lang="en-US" dirty="0"/>
              <a:t>: gif1</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favoriteGifIdsMap</a:t>
            </a:r>
            <a:r>
              <a:rPr lang="en-US" dirty="0"/>
              <a:t>: </a:t>
            </a:r>
            <a:r>
              <a:rPr lang="en-US" dirty="0" err="1"/>
              <a:t>favoritesMap</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closeModal</a:t>
            </a:r>
            <a:r>
              <a:rPr lang="en-US" dirty="0"/>
              <a:t>: </a:t>
            </a:r>
            <a:r>
              <a:rPr lang="en-US" dirty="0" err="1"/>
              <a:t>sinon.spy</a:t>
            </a:r>
            <a:r>
              <a:rPr lang="en-US" dirty="0"/>
              <a:t>()</a:t>
            </a:r>
            <a:br>
              <a:rPr lang="en-US" dirty="0"/>
            </a:br>
            <a:br>
              <a:rPr lang="en-US" dirty="0"/>
            </a:br>
            <a:r>
              <a:rPr lang="en-US" dirty="0"/>
              <a:t>    }</a:t>
            </a: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 </a:t>
            </a:r>
            <a:r>
              <a:rPr lang="en-US" dirty="0"/>
              <a:t>{...props}</a:t>
            </a:r>
            <a:r>
              <a:rPr lang="en-US" sz="1200" kern="1200" dirty="0">
                <a:solidFill>
                  <a:schemeClr val="tx1"/>
                </a:solidFill>
                <a:effectLst/>
                <a:latin typeface="+mn-lt"/>
                <a:ea typeface="+mn-ea"/>
                <a:cs typeface="+mn-cs"/>
              </a:rPr>
              <a:t>/&gt;</a:t>
            </a:r>
            <a:r>
              <a:rPr lang="en-US" dirty="0"/>
              <a:t>)</a:t>
            </a:r>
            <a:br>
              <a:rPr lang="en-US" dirty="0"/>
            </a:br>
            <a:br>
              <a:rPr lang="en-US" dirty="0"/>
            </a:br>
            <a:r>
              <a:rPr lang="en-US" dirty="0"/>
              <a:t>    </a:t>
            </a:r>
            <a:r>
              <a:rPr lang="en-US" sz="1200" kern="1200" dirty="0">
                <a:solidFill>
                  <a:schemeClr val="tx1"/>
                </a:solidFill>
                <a:effectLst/>
                <a:latin typeface="+mn-lt"/>
                <a:ea typeface="+mn-ea"/>
                <a:cs typeface="+mn-cs"/>
              </a:rPr>
              <a:t>//check close modal invocation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err="1"/>
              <a:t>wrapper.</a:t>
            </a:r>
            <a:r>
              <a:rPr lang="en-US" sz="1200" kern="1200" dirty="0" err="1">
                <a:solidFill>
                  <a:schemeClr val="tx1"/>
                </a:solidFill>
                <a:effectLst/>
                <a:latin typeface="+mn-lt"/>
                <a:ea typeface="+mn-ea"/>
                <a:cs typeface="+mn-cs"/>
              </a:rPr>
              <a:t>find</a:t>
            </a:r>
            <a:r>
              <a:rPr lang="en-US" dirty="0"/>
              <a:t>(GifModal).prop(</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onRequestClose</a:t>
            </a:r>
            <a:r>
              <a:rPr lang="en-US" sz="1200" kern="1200" dirty="0">
                <a:solidFill>
                  <a:schemeClr val="tx1"/>
                </a:solidFill>
                <a:effectLst/>
                <a:latin typeface="+mn-lt"/>
                <a:ea typeface="+mn-ea"/>
                <a:cs typeface="+mn-cs"/>
              </a:rPr>
              <a:t>'</a:t>
            </a:r>
            <a:r>
              <a:rPr lang="en-US" dirty="0"/>
              <a:t>)()</a:t>
            </a:r>
            <a:br>
              <a:rPr lang="en-US" dirty="0"/>
            </a:br>
            <a:r>
              <a:rPr lang="en-US" dirty="0"/>
              <a:t>    t.ok(</a:t>
            </a:r>
            <a:r>
              <a:rPr lang="en-US" dirty="0" err="1"/>
              <a:t>props.</a:t>
            </a:r>
            <a:r>
              <a:rPr lang="en-US" sz="1200" kern="1200" dirty="0" err="1">
                <a:solidFill>
                  <a:schemeClr val="tx1"/>
                </a:solidFill>
                <a:effectLst/>
                <a:latin typeface="+mn-lt"/>
                <a:ea typeface="+mn-ea"/>
                <a:cs typeface="+mn-cs"/>
              </a:rPr>
              <a:t>closeModal</a:t>
            </a:r>
            <a:r>
              <a:rPr lang="en-US" dirty="0" err="1"/>
              <a:t>.calledOnce</a:t>
            </a:r>
            <a:r>
              <a:rPr lang="en-US" sz="1200" kern="1200" dirty="0">
                <a:solidFill>
                  <a:schemeClr val="tx1"/>
                </a:solidFill>
                <a:effectLst/>
                <a:latin typeface="+mn-lt"/>
                <a:ea typeface="+mn-ea"/>
                <a:cs typeface="+mn-cs"/>
              </a:rPr>
              <a:t>, 'close modal was invoked from GifModal'</a:t>
            </a:r>
            <a:r>
              <a:rPr lang="en-US" dirty="0"/>
              <a:t>)</a:t>
            </a:r>
            <a:br>
              <a:rPr lang="en-US" dirty="0"/>
            </a:b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br>
              <a:rPr lang="en-US" dirty="0"/>
            </a:br>
            <a:r>
              <a:rPr lang="en-US" dirty="0"/>
              <a:t>  }</a:t>
            </a:r>
            <a:br>
              <a:rPr lang="en-US" dirty="0"/>
            </a:br>
            <a:r>
              <a:rPr lang="en-US" dirty="0"/>
              <a:t>})</a:t>
            </a:r>
            <a:br>
              <a:rPr lang="en-US" dirty="0"/>
            </a:br>
            <a:br>
              <a:rPr lang="en-US" dirty="0"/>
            </a:br>
            <a:r>
              <a:rPr lang="en-US" dirty="0"/>
              <a:t>test(</a:t>
            </a:r>
            <a:r>
              <a:rPr lang="en-US" sz="1200" kern="1200" dirty="0">
                <a:solidFill>
                  <a:schemeClr val="tx1"/>
                </a:solidFill>
                <a:effectLst/>
                <a:latin typeface="+mn-lt"/>
                <a:ea typeface="+mn-ea"/>
                <a:cs typeface="+mn-cs"/>
              </a:rPr>
              <a:t>'Favorites: test isFavoriteGif method', </a:t>
            </a:r>
            <a:r>
              <a:rPr lang="en-US" dirty="0"/>
              <a:t>t =&gt; {</a:t>
            </a:r>
            <a:br>
              <a:rPr lang="en-US" dirty="0"/>
            </a:br>
            <a:r>
              <a:rPr lang="en-US" dirty="0"/>
              <a:t>    t.plan(</a:t>
            </a:r>
            <a:r>
              <a:rPr lang="en-US" sz="1200" kern="1200" dirty="0">
                <a:solidFill>
                  <a:schemeClr val="tx1"/>
                </a:solidFill>
                <a:effectLst/>
                <a:latin typeface="+mn-lt"/>
                <a:ea typeface="+mn-ea"/>
                <a:cs typeface="+mn-cs"/>
              </a:rPr>
              <a:t>3</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props = {</a:t>
            </a:r>
            <a:br>
              <a:rPr lang="en-US" dirty="0"/>
            </a:br>
            <a:r>
              <a:rPr lang="en-US" dirty="0"/>
              <a:t>        </a:t>
            </a:r>
            <a:r>
              <a:rPr lang="en-US" sz="1200" kern="1200" dirty="0" err="1">
                <a:solidFill>
                  <a:schemeClr val="tx1"/>
                </a:solidFill>
                <a:effectLst/>
                <a:latin typeface="+mn-lt"/>
                <a:ea typeface="+mn-ea"/>
                <a:cs typeface="+mn-cs"/>
              </a:rPr>
              <a:t>selectedGif</a:t>
            </a:r>
            <a:r>
              <a:rPr lang="en-US" dirty="0"/>
              <a:t>: gif1</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favoriteGifIdsMap</a:t>
            </a:r>
            <a:r>
              <a:rPr lang="en-US" dirty="0"/>
              <a:t>: </a:t>
            </a:r>
            <a:r>
              <a:rPr lang="en-US" dirty="0" err="1"/>
              <a:t>favoritesMap</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setFavoriteGif</a:t>
            </a:r>
            <a:r>
              <a:rPr lang="en-US" dirty="0"/>
              <a:t>: </a:t>
            </a:r>
            <a:r>
              <a:rPr lang="en-US" dirty="0" err="1"/>
              <a:t>sinon.spy</a:t>
            </a:r>
            <a:r>
              <a:rPr lang="en-US" dirty="0"/>
              <a:t>()</a:t>
            </a:r>
            <a:br>
              <a:rPr lang="en-US" dirty="0"/>
            </a:br>
            <a:r>
              <a:rPr lang="en-US" dirty="0"/>
              <a:t>      }</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wrapper = shallow(</a:t>
            </a:r>
            <a:r>
              <a:rPr lang="en-US" sz="1200" kern="1200" dirty="0">
                <a:solidFill>
                  <a:schemeClr val="tx1"/>
                </a:solidFill>
                <a:effectLst/>
                <a:latin typeface="+mn-lt"/>
                <a:ea typeface="+mn-ea"/>
                <a:cs typeface="+mn-cs"/>
              </a:rPr>
              <a:t>&lt;Favorites </a:t>
            </a:r>
            <a:r>
              <a:rPr lang="en-US" dirty="0"/>
              <a:t>{...props}</a:t>
            </a:r>
            <a:r>
              <a:rPr lang="en-US" sz="1200" kern="1200" dirty="0">
                <a:solidFill>
                  <a:schemeClr val="tx1"/>
                </a:solidFill>
                <a:effectLst/>
                <a:latin typeface="+mn-lt"/>
                <a:ea typeface="+mn-ea"/>
                <a:cs typeface="+mn-cs"/>
              </a:rPr>
              <a:t>/&gt;</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let </a:t>
            </a:r>
            <a:r>
              <a:rPr lang="en-US" dirty="0"/>
              <a:t>res = </a:t>
            </a:r>
            <a:r>
              <a:rPr lang="en-US" dirty="0" err="1"/>
              <a:t>wrapper.instance</a:t>
            </a:r>
            <a:r>
              <a:rPr lang="en-US" dirty="0"/>
              <a:t>().</a:t>
            </a:r>
            <a:r>
              <a:rPr lang="en-US" sz="1200" kern="1200" dirty="0">
                <a:solidFill>
                  <a:schemeClr val="tx1"/>
                </a:solidFill>
                <a:effectLst/>
                <a:latin typeface="+mn-lt"/>
                <a:ea typeface="+mn-ea"/>
                <a:cs typeface="+mn-cs"/>
              </a:rPr>
              <a:t>isFavoriteGif</a:t>
            </a:r>
            <a:r>
              <a:rPr lang="en-US" dirty="0"/>
              <a:t>(</a:t>
            </a:r>
            <a:r>
              <a:rPr lang="en-US" sz="1200" b="1" kern="1200" dirty="0">
                <a:solidFill>
                  <a:schemeClr val="tx1"/>
                </a:solidFill>
                <a:effectLst/>
                <a:latin typeface="+mn-lt"/>
                <a:ea typeface="+mn-ea"/>
                <a:cs typeface="+mn-cs"/>
              </a:rPr>
              <a:t>null</a:t>
            </a:r>
            <a:r>
              <a:rPr lang="en-US" sz="1200" kern="1200" dirty="0">
                <a:solidFill>
                  <a:schemeClr val="tx1"/>
                </a:solidFill>
                <a:effectLst/>
                <a:latin typeface="+mn-lt"/>
                <a:ea typeface="+mn-ea"/>
                <a:cs typeface="+mn-cs"/>
              </a:rPr>
              <a:t>, </a:t>
            </a:r>
            <a:r>
              <a:rPr lang="en-US" dirty="0" err="1"/>
              <a:t>favoritesMap</a:t>
            </a:r>
            <a:r>
              <a:rPr lang="en-US" dirty="0"/>
              <a:t>)</a:t>
            </a:r>
            <a:br>
              <a:rPr lang="en-US" dirty="0"/>
            </a:br>
            <a:r>
              <a:rPr lang="en-US" dirty="0"/>
              <a:t>      t.ok(!res</a:t>
            </a:r>
            <a:r>
              <a:rPr lang="en-US" sz="1200" kern="1200" dirty="0">
                <a:solidFill>
                  <a:schemeClr val="tx1"/>
                </a:solidFill>
                <a:effectLst/>
                <a:latin typeface="+mn-lt"/>
                <a:ea typeface="+mn-ea"/>
                <a:cs typeface="+mn-cs"/>
              </a:rPr>
              <a:t>, 'isFavoriteGif return correct output for null input as selected gif'</a:t>
            </a:r>
            <a:r>
              <a:rPr lang="en-US" dirty="0"/>
              <a:t>)</a:t>
            </a:r>
            <a:br>
              <a:rPr lang="en-US" dirty="0"/>
            </a:br>
            <a:br>
              <a:rPr lang="en-US" dirty="0"/>
            </a:br>
            <a:r>
              <a:rPr lang="en-US" dirty="0"/>
              <a:t>      res = </a:t>
            </a:r>
            <a:r>
              <a:rPr lang="en-US" dirty="0" err="1"/>
              <a:t>wrapper.instance</a:t>
            </a:r>
            <a:r>
              <a:rPr lang="en-US" dirty="0"/>
              <a:t>().</a:t>
            </a:r>
            <a:r>
              <a:rPr lang="en-US" sz="1200" kern="1200" dirty="0">
                <a:solidFill>
                  <a:schemeClr val="tx1"/>
                </a:solidFill>
                <a:effectLst/>
                <a:latin typeface="+mn-lt"/>
                <a:ea typeface="+mn-ea"/>
                <a:cs typeface="+mn-cs"/>
              </a:rPr>
              <a:t>isFavoriteGif</a:t>
            </a:r>
            <a:r>
              <a:rPr lang="en-US" dirty="0"/>
              <a:t>(gif3</a:t>
            </a:r>
            <a:r>
              <a:rPr lang="en-US" sz="1200" kern="1200" dirty="0">
                <a:solidFill>
                  <a:schemeClr val="tx1"/>
                </a:solidFill>
                <a:effectLst/>
                <a:latin typeface="+mn-lt"/>
                <a:ea typeface="+mn-ea"/>
                <a:cs typeface="+mn-cs"/>
              </a:rPr>
              <a:t>, </a:t>
            </a:r>
            <a:r>
              <a:rPr lang="en-US" dirty="0" err="1"/>
              <a:t>favoritesMap</a:t>
            </a:r>
            <a:r>
              <a:rPr lang="en-US" dirty="0"/>
              <a:t>)</a:t>
            </a:r>
            <a:br>
              <a:rPr lang="en-US" dirty="0"/>
            </a:br>
            <a:r>
              <a:rPr lang="en-US" dirty="0"/>
              <a:t>      t.ok(!res</a:t>
            </a:r>
            <a:r>
              <a:rPr lang="en-US" sz="1200" kern="1200" dirty="0">
                <a:solidFill>
                  <a:schemeClr val="tx1"/>
                </a:solidFill>
                <a:effectLst/>
                <a:latin typeface="+mn-lt"/>
                <a:ea typeface="+mn-ea"/>
                <a:cs typeface="+mn-cs"/>
              </a:rPr>
              <a:t>, 'isFavoriteGif return correct output for not favorite gif'</a:t>
            </a:r>
            <a:r>
              <a:rPr lang="en-US" dirty="0"/>
              <a:t>)</a:t>
            </a:r>
            <a:br>
              <a:rPr lang="en-US" dirty="0"/>
            </a:br>
            <a:br>
              <a:rPr lang="en-US" dirty="0"/>
            </a:br>
            <a:r>
              <a:rPr lang="en-US" dirty="0"/>
              <a:t>      res = </a:t>
            </a:r>
            <a:r>
              <a:rPr lang="en-US" dirty="0" err="1"/>
              <a:t>wrapper.instance</a:t>
            </a:r>
            <a:r>
              <a:rPr lang="en-US" dirty="0"/>
              <a:t>().</a:t>
            </a:r>
            <a:r>
              <a:rPr lang="en-US" sz="1200" kern="1200" dirty="0">
                <a:solidFill>
                  <a:schemeClr val="tx1"/>
                </a:solidFill>
                <a:effectLst/>
                <a:latin typeface="+mn-lt"/>
                <a:ea typeface="+mn-ea"/>
                <a:cs typeface="+mn-cs"/>
              </a:rPr>
              <a:t>isFavoriteGif</a:t>
            </a:r>
            <a:r>
              <a:rPr lang="en-US" dirty="0"/>
              <a:t>(gif1</a:t>
            </a:r>
            <a:r>
              <a:rPr lang="en-US" sz="1200" kern="1200" dirty="0">
                <a:solidFill>
                  <a:schemeClr val="tx1"/>
                </a:solidFill>
                <a:effectLst/>
                <a:latin typeface="+mn-lt"/>
                <a:ea typeface="+mn-ea"/>
                <a:cs typeface="+mn-cs"/>
              </a:rPr>
              <a:t>, </a:t>
            </a:r>
            <a:r>
              <a:rPr lang="en-US" dirty="0" err="1"/>
              <a:t>favoritesMap</a:t>
            </a:r>
            <a:r>
              <a:rPr lang="en-US" dirty="0"/>
              <a:t>)</a:t>
            </a:r>
            <a:br>
              <a:rPr lang="en-US" dirty="0"/>
            </a:br>
            <a:r>
              <a:rPr lang="en-US" dirty="0"/>
              <a:t>      t.ok(res</a:t>
            </a:r>
            <a:r>
              <a:rPr lang="en-US" sz="1200" kern="1200" dirty="0">
                <a:solidFill>
                  <a:schemeClr val="tx1"/>
                </a:solidFill>
                <a:effectLst/>
                <a:latin typeface="+mn-lt"/>
                <a:ea typeface="+mn-ea"/>
                <a:cs typeface="+mn-cs"/>
              </a:rPr>
              <a:t>, 'isFavoriteGif return correct output for favorite gif'</a:t>
            </a:r>
            <a:r>
              <a:rPr lang="en-US" dirty="0"/>
              <a:t>)</a:t>
            </a:r>
            <a:br>
              <a:rPr lang="en-US" dirty="0"/>
            </a:br>
            <a:r>
              <a:rPr lang="en-US" dirty="0"/>
              <a:t>    } </a:t>
            </a:r>
            <a:r>
              <a:rPr lang="en-US" sz="1200" b="1" kern="1200" dirty="0">
                <a:solidFill>
                  <a:schemeClr val="tx1"/>
                </a:solidFill>
                <a:effectLst/>
                <a:latin typeface="+mn-lt"/>
                <a:ea typeface="+mn-ea"/>
                <a:cs typeface="+mn-cs"/>
              </a:rPr>
              <a:t>catch</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a:t>
            </a:r>
            <a:r>
              <a:rPr lang="en-US" dirty="0"/>
              <a:t>(e) {</a:t>
            </a:r>
            <a:br>
              <a:rPr lang="en-US" dirty="0"/>
            </a:br>
            <a:r>
              <a:rPr lang="en-US" dirty="0"/>
              <a:t>      console.</a:t>
            </a:r>
            <a:r>
              <a:rPr lang="en-US" sz="1200" kern="1200" dirty="0">
                <a:solidFill>
                  <a:schemeClr val="tx1"/>
                </a:solidFill>
                <a:effectLst/>
                <a:latin typeface="+mn-lt"/>
                <a:ea typeface="+mn-ea"/>
                <a:cs typeface="+mn-cs"/>
              </a:rPr>
              <a:t>log</a:t>
            </a:r>
            <a:r>
              <a:rPr lang="en-US" dirty="0"/>
              <a:t>(</a:t>
            </a:r>
            <a:r>
              <a:rPr lang="en-US" dirty="0" err="1"/>
              <a:t>e.</a:t>
            </a:r>
            <a:r>
              <a:rPr lang="en-US" sz="1200" kern="1200" dirty="0" err="1">
                <a:solidFill>
                  <a:schemeClr val="tx1"/>
                </a:solidFill>
                <a:effectLst/>
                <a:latin typeface="+mn-lt"/>
                <a:ea typeface="+mn-ea"/>
                <a:cs typeface="+mn-cs"/>
              </a:rPr>
              <a:t>stack</a:t>
            </a:r>
            <a:r>
              <a:rPr lang="en-US" dirty="0"/>
              <a:t>)</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  }</a:t>
            </a:r>
            <a:br>
              <a:rPr lang="en-US" dirty="0"/>
            </a:br>
            <a:r>
              <a:rPr lang="en-US" dirty="0"/>
              <a:t>)</a:t>
            </a:r>
            <a:br>
              <a:rPr lang="en-US" dirty="0"/>
            </a:br>
            <a:br>
              <a:rPr lang="en-US" dirty="0"/>
            </a:br>
            <a:r>
              <a:rPr lang="en-US" dirty="0"/>
              <a:t>test(</a:t>
            </a:r>
            <a:r>
              <a:rPr lang="en-US" sz="1200" kern="1200" dirty="0">
                <a:solidFill>
                  <a:schemeClr val="tx1"/>
                </a:solidFill>
                <a:effectLst/>
                <a:latin typeface="+mn-lt"/>
                <a:ea typeface="+mn-ea"/>
                <a:cs typeface="+mn-cs"/>
              </a:rPr>
              <a:t>'Favorites: test </a:t>
            </a:r>
            <a:r>
              <a:rPr lang="en-US" sz="1200" kern="1200" dirty="0" err="1">
                <a:solidFill>
                  <a:schemeClr val="tx1"/>
                </a:solidFill>
                <a:effectLst/>
                <a:latin typeface="+mn-lt"/>
                <a:ea typeface="+mn-ea"/>
                <a:cs typeface="+mn-cs"/>
              </a:rPr>
              <a:t>handleGifSelection</a:t>
            </a:r>
            <a:r>
              <a:rPr lang="en-US" sz="1200" kern="1200" dirty="0">
                <a:solidFill>
                  <a:schemeClr val="tx1"/>
                </a:solidFill>
                <a:effectLst/>
                <a:latin typeface="+mn-lt"/>
                <a:ea typeface="+mn-ea"/>
                <a:cs typeface="+mn-cs"/>
              </a:rPr>
              <a:t> method', </a:t>
            </a:r>
            <a:r>
              <a:rPr lang="en-US" dirty="0"/>
              <a:t>t =&gt; {</a:t>
            </a:r>
            <a:br>
              <a:rPr lang="en-US" dirty="0"/>
            </a:br>
            <a:r>
              <a:rPr lang="en-US" dirty="0"/>
              <a:t>    t.plan(</a:t>
            </a:r>
            <a:r>
              <a:rPr lang="en-US" sz="1200" kern="1200" dirty="0">
                <a:solidFill>
                  <a:schemeClr val="tx1"/>
                </a:solidFill>
                <a:effectLst/>
                <a:latin typeface="+mn-lt"/>
                <a:ea typeface="+mn-ea"/>
                <a:cs typeface="+mn-cs"/>
              </a:rPr>
              <a:t>2</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let </a:t>
            </a:r>
            <a:r>
              <a:rPr lang="en-US" dirty="0"/>
              <a:t>wrapper = shallow(</a:t>
            </a:r>
            <a:r>
              <a:rPr lang="en-US" sz="1200" kern="1200" dirty="0">
                <a:solidFill>
                  <a:schemeClr val="tx1"/>
                </a:solidFill>
                <a:effectLst/>
                <a:latin typeface="+mn-lt"/>
                <a:ea typeface="+mn-ea"/>
                <a:cs typeface="+mn-cs"/>
              </a:rPr>
              <a:t>&lt;Favorites /&gt;</a:t>
            </a:r>
            <a:r>
              <a:rPr lang="en-US" dirty="0"/>
              <a:t>)</a:t>
            </a:r>
            <a:br>
              <a:rPr lang="en-US" dirty="0"/>
            </a:br>
            <a:r>
              <a:rPr lang="en-US" dirty="0"/>
              <a:t>      </a:t>
            </a:r>
            <a:r>
              <a:rPr lang="en-US" dirty="0" err="1"/>
              <a:t>wrapper.instance</a:t>
            </a:r>
            <a:r>
              <a:rPr lang="en-US" dirty="0"/>
              <a:t>().</a:t>
            </a:r>
            <a:r>
              <a:rPr lang="en-US" sz="1200" kern="1200" dirty="0" err="1">
                <a:solidFill>
                  <a:schemeClr val="tx1"/>
                </a:solidFill>
                <a:effectLst/>
                <a:latin typeface="+mn-lt"/>
                <a:ea typeface="+mn-ea"/>
                <a:cs typeface="+mn-cs"/>
              </a:rPr>
              <a:t>handleGifSelection</a:t>
            </a:r>
            <a:r>
              <a:rPr lang="en-US" dirty="0"/>
              <a:t>(gif1)</a:t>
            </a: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handleGifSelection</a:t>
            </a:r>
            <a:r>
              <a:rPr lang="en-US" sz="1200" kern="1200" dirty="0">
                <a:solidFill>
                  <a:schemeClr val="tx1"/>
                </a:solidFill>
                <a:effectLst/>
                <a:latin typeface="+mn-lt"/>
                <a:ea typeface="+mn-ea"/>
                <a:cs typeface="+mn-cs"/>
              </a:rPr>
              <a:t> works properly when no openModal CB is provided'</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props = {</a:t>
            </a:r>
            <a:br>
              <a:rPr lang="en-US" dirty="0"/>
            </a:br>
            <a:r>
              <a:rPr lang="en-US" dirty="0"/>
              <a:t>        </a:t>
            </a:r>
            <a:r>
              <a:rPr lang="en-US" sz="1200" kern="1200" dirty="0" err="1">
                <a:solidFill>
                  <a:schemeClr val="tx1"/>
                </a:solidFill>
                <a:effectLst/>
                <a:latin typeface="+mn-lt"/>
                <a:ea typeface="+mn-ea"/>
                <a:cs typeface="+mn-cs"/>
              </a:rPr>
              <a:t>selectedGif</a:t>
            </a:r>
            <a:r>
              <a:rPr lang="en-US" dirty="0"/>
              <a:t>: gif1</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favoriteGifIdsMap</a:t>
            </a:r>
            <a:r>
              <a:rPr lang="en-US" dirty="0"/>
              <a:t>: </a:t>
            </a:r>
            <a:r>
              <a:rPr lang="en-US" dirty="0" err="1"/>
              <a:t>favoritesMap</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openModal</a:t>
            </a:r>
            <a:r>
              <a:rPr lang="en-US" dirty="0"/>
              <a:t>: </a:t>
            </a:r>
            <a:r>
              <a:rPr lang="en-US" dirty="0" err="1"/>
              <a:t>sinon.spy</a:t>
            </a:r>
            <a:r>
              <a:rPr lang="en-US" dirty="0"/>
              <a:t>()</a:t>
            </a:r>
            <a:br>
              <a:rPr lang="en-US" dirty="0"/>
            </a:br>
            <a:r>
              <a:rPr lang="en-US" dirty="0"/>
              <a:t>      }</a:t>
            </a:r>
            <a:br>
              <a:rPr lang="en-US" dirty="0"/>
            </a:br>
            <a:br>
              <a:rPr lang="en-US" dirty="0"/>
            </a:br>
            <a:r>
              <a:rPr lang="en-US" dirty="0"/>
              <a:t>      wrapper = shallow(</a:t>
            </a:r>
            <a:r>
              <a:rPr lang="en-US" sz="1200" kern="1200" dirty="0">
                <a:solidFill>
                  <a:schemeClr val="tx1"/>
                </a:solidFill>
                <a:effectLst/>
                <a:latin typeface="+mn-lt"/>
                <a:ea typeface="+mn-ea"/>
                <a:cs typeface="+mn-cs"/>
              </a:rPr>
              <a:t>&lt;Favorites </a:t>
            </a:r>
            <a:r>
              <a:rPr lang="en-US" dirty="0"/>
              <a:t>{...props}</a:t>
            </a:r>
            <a:r>
              <a:rPr lang="en-US" sz="1200" kern="1200" dirty="0">
                <a:solidFill>
                  <a:schemeClr val="tx1"/>
                </a:solidFill>
                <a:effectLst/>
                <a:latin typeface="+mn-lt"/>
                <a:ea typeface="+mn-ea"/>
                <a:cs typeface="+mn-cs"/>
              </a:rPr>
              <a:t>/&gt;</a:t>
            </a:r>
            <a:r>
              <a:rPr lang="en-US" dirty="0"/>
              <a:t>)</a:t>
            </a:r>
            <a:br>
              <a:rPr lang="en-US" dirty="0"/>
            </a:br>
            <a:r>
              <a:rPr lang="en-US" dirty="0"/>
              <a:t>      </a:t>
            </a:r>
            <a:r>
              <a:rPr lang="en-US" dirty="0" err="1"/>
              <a:t>wrapper.instance</a:t>
            </a:r>
            <a:r>
              <a:rPr lang="en-US" dirty="0"/>
              <a:t>().</a:t>
            </a:r>
            <a:r>
              <a:rPr lang="en-US" sz="1200" kern="1200" dirty="0" err="1">
                <a:solidFill>
                  <a:schemeClr val="tx1"/>
                </a:solidFill>
                <a:effectLst/>
                <a:latin typeface="+mn-lt"/>
                <a:ea typeface="+mn-ea"/>
                <a:cs typeface="+mn-cs"/>
              </a:rPr>
              <a:t>handleGifSelection</a:t>
            </a:r>
            <a:r>
              <a:rPr lang="en-US" dirty="0"/>
              <a:t>(gif1)</a:t>
            </a:r>
            <a:br>
              <a:rPr lang="en-US" dirty="0"/>
            </a:br>
            <a:r>
              <a:rPr lang="en-US" dirty="0"/>
              <a:t>      t.ok(</a:t>
            </a:r>
            <a:r>
              <a:rPr lang="en-US" dirty="0" err="1"/>
              <a:t>props.</a:t>
            </a:r>
            <a:r>
              <a:rPr lang="en-US" sz="1200" kern="1200" dirty="0" err="1">
                <a:solidFill>
                  <a:schemeClr val="tx1"/>
                </a:solidFill>
                <a:effectLst/>
                <a:latin typeface="+mn-lt"/>
                <a:ea typeface="+mn-ea"/>
                <a:cs typeface="+mn-cs"/>
              </a:rPr>
              <a:t>openModal</a:t>
            </a:r>
            <a:r>
              <a:rPr lang="en-US" dirty="0" err="1"/>
              <a:t>.calledOnce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handleGifSelection</a:t>
            </a:r>
            <a:r>
              <a:rPr lang="en-US" sz="1200" kern="1200" dirty="0">
                <a:solidFill>
                  <a:schemeClr val="tx1"/>
                </a:solidFill>
                <a:effectLst/>
                <a:latin typeface="+mn-lt"/>
                <a:ea typeface="+mn-ea"/>
                <a:cs typeface="+mn-cs"/>
              </a:rPr>
              <a:t> works properly when openModal CB is provided'</a:t>
            </a:r>
            <a:r>
              <a:rPr lang="en-US" dirty="0"/>
              <a:t>)</a:t>
            </a:r>
            <a:br>
              <a:rPr lang="en-US" dirty="0"/>
            </a:br>
            <a:br>
              <a:rPr lang="en-US" dirty="0"/>
            </a:br>
            <a:br>
              <a:rPr lang="en-US" dirty="0"/>
            </a:br>
            <a:r>
              <a:rPr lang="en-US" dirty="0"/>
              <a:t>    } </a:t>
            </a:r>
            <a:r>
              <a:rPr lang="en-US" sz="1200" b="1" kern="1200" dirty="0">
                <a:solidFill>
                  <a:schemeClr val="tx1"/>
                </a:solidFill>
                <a:effectLst/>
                <a:latin typeface="+mn-lt"/>
                <a:ea typeface="+mn-ea"/>
                <a:cs typeface="+mn-cs"/>
              </a:rPr>
              <a:t>catch</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a:t>
            </a:r>
            <a:r>
              <a:rPr lang="en-US" dirty="0"/>
              <a:t>(e) {</a:t>
            </a:r>
            <a:br>
              <a:rPr lang="en-US" dirty="0"/>
            </a:br>
            <a:r>
              <a:rPr lang="en-US" dirty="0"/>
              <a:t>      console.</a:t>
            </a:r>
            <a:r>
              <a:rPr lang="en-US" sz="1200" kern="1200" dirty="0">
                <a:solidFill>
                  <a:schemeClr val="tx1"/>
                </a:solidFill>
                <a:effectLst/>
                <a:latin typeface="+mn-lt"/>
                <a:ea typeface="+mn-ea"/>
                <a:cs typeface="+mn-cs"/>
              </a:rPr>
              <a:t>log</a:t>
            </a:r>
            <a:r>
              <a:rPr lang="en-US" dirty="0"/>
              <a:t>(</a:t>
            </a:r>
            <a:r>
              <a:rPr lang="en-US" dirty="0" err="1"/>
              <a:t>e.</a:t>
            </a:r>
            <a:r>
              <a:rPr lang="en-US" sz="1200" kern="1200" dirty="0" err="1">
                <a:solidFill>
                  <a:schemeClr val="tx1"/>
                </a:solidFill>
                <a:effectLst/>
                <a:latin typeface="+mn-lt"/>
                <a:ea typeface="+mn-ea"/>
                <a:cs typeface="+mn-cs"/>
              </a:rPr>
              <a:t>stack</a:t>
            </a:r>
            <a:r>
              <a:rPr lang="en-US" dirty="0"/>
              <a:t>)</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  }</a:t>
            </a:r>
            <a:br>
              <a:rPr lang="en-US" dirty="0"/>
            </a:br>
            <a:r>
              <a:rPr lang="en-US" dirty="0"/>
              <a:t>)</a:t>
            </a:r>
            <a:br>
              <a:rPr lang="en-US" dirty="0"/>
            </a:br>
            <a:br>
              <a:rPr lang="en-US" dirty="0"/>
            </a:br>
            <a:r>
              <a:rPr lang="en-US" dirty="0"/>
              <a:t>test(</a:t>
            </a:r>
            <a:r>
              <a:rPr lang="en-US" sz="1200" kern="1200" dirty="0">
                <a:solidFill>
                  <a:schemeClr val="tx1"/>
                </a:solidFill>
                <a:effectLst/>
                <a:latin typeface="+mn-lt"/>
                <a:ea typeface="+mn-ea"/>
                <a:cs typeface="+mn-cs"/>
              </a:rPr>
              <a:t>'Favorites: test </a:t>
            </a:r>
            <a:r>
              <a:rPr lang="en-US" sz="1200" kern="1200" dirty="0" err="1">
                <a:solidFill>
                  <a:schemeClr val="tx1"/>
                </a:solidFill>
                <a:effectLst/>
                <a:latin typeface="+mn-lt"/>
                <a:ea typeface="+mn-ea"/>
                <a:cs typeface="+mn-cs"/>
              </a:rPr>
              <a:t>onCloseModal</a:t>
            </a:r>
            <a:r>
              <a:rPr lang="en-US" sz="1200" kern="1200" dirty="0">
                <a:solidFill>
                  <a:schemeClr val="tx1"/>
                </a:solidFill>
                <a:effectLst/>
                <a:latin typeface="+mn-lt"/>
                <a:ea typeface="+mn-ea"/>
                <a:cs typeface="+mn-cs"/>
              </a:rPr>
              <a:t> method', </a:t>
            </a:r>
            <a:r>
              <a:rPr lang="en-US" dirty="0"/>
              <a:t>t =&gt; {</a:t>
            </a:r>
            <a:br>
              <a:rPr lang="en-US" dirty="0"/>
            </a:br>
            <a:r>
              <a:rPr lang="en-US" dirty="0"/>
              <a:t>    t.plan(</a:t>
            </a:r>
            <a:r>
              <a:rPr lang="en-US" sz="1200" kern="1200" dirty="0">
                <a:solidFill>
                  <a:schemeClr val="tx1"/>
                </a:solidFill>
                <a:effectLst/>
                <a:latin typeface="+mn-lt"/>
                <a:ea typeface="+mn-ea"/>
                <a:cs typeface="+mn-cs"/>
              </a:rPr>
              <a:t>2</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let </a:t>
            </a:r>
            <a:r>
              <a:rPr lang="en-US" dirty="0"/>
              <a:t>wrapper = shallow(</a:t>
            </a:r>
            <a:r>
              <a:rPr lang="en-US" sz="1200" kern="1200" dirty="0">
                <a:solidFill>
                  <a:schemeClr val="tx1"/>
                </a:solidFill>
                <a:effectLst/>
                <a:latin typeface="+mn-lt"/>
                <a:ea typeface="+mn-ea"/>
                <a:cs typeface="+mn-cs"/>
              </a:rPr>
              <a:t>&lt;Favorites /&gt;</a:t>
            </a:r>
            <a:r>
              <a:rPr lang="en-US" dirty="0"/>
              <a:t>)</a:t>
            </a:r>
            <a:br>
              <a:rPr lang="en-US" dirty="0"/>
            </a:br>
            <a:r>
              <a:rPr lang="en-US" dirty="0"/>
              <a:t>      </a:t>
            </a:r>
            <a:r>
              <a:rPr lang="en-US" dirty="0" err="1"/>
              <a:t>wrapper.instance</a:t>
            </a:r>
            <a:r>
              <a:rPr lang="en-US" dirty="0"/>
              <a:t>().</a:t>
            </a:r>
            <a:r>
              <a:rPr lang="en-US" sz="1200" kern="1200" dirty="0" err="1">
                <a:solidFill>
                  <a:schemeClr val="tx1"/>
                </a:solidFill>
                <a:effectLst/>
                <a:latin typeface="+mn-lt"/>
                <a:ea typeface="+mn-ea"/>
                <a:cs typeface="+mn-cs"/>
              </a:rPr>
              <a:t>onCloseModal</a:t>
            </a:r>
            <a:r>
              <a:rPr lang="en-US" dirty="0"/>
              <a:t>(gif1)</a:t>
            </a: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onCloseModal</a:t>
            </a:r>
            <a:r>
              <a:rPr lang="en-US" sz="1200" kern="1200" dirty="0">
                <a:solidFill>
                  <a:schemeClr val="tx1"/>
                </a:solidFill>
                <a:effectLst/>
                <a:latin typeface="+mn-lt"/>
                <a:ea typeface="+mn-ea"/>
                <a:cs typeface="+mn-cs"/>
              </a:rPr>
              <a:t> works properly when no closeModal CB is provided'</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props = {</a:t>
            </a:r>
            <a:br>
              <a:rPr lang="en-US" dirty="0"/>
            </a:br>
            <a:r>
              <a:rPr lang="en-US" dirty="0"/>
              <a:t>        </a:t>
            </a:r>
            <a:r>
              <a:rPr lang="en-US" sz="1200" kern="1200" dirty="0" err="1">
                <a:solidFill>
                  <a:schemeClr val="tx1"/>
                </a:solidFill>
                <a:effectLst/>
                <a:latin typeface="+mn-lt"/>
                <a:ea typeface="+mn-ea"/>
                <a:cs typeface="+mn-cs"/>
              </a:rPr>
              <a:t>selectedGif</a:t>
            </a:r>
            <a:r>
              <a:rPr lang="en-US" dirty="0"/>
              <a:t>: gif1</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favoriteGifIdsMap</a:t>
            </a:r>
            <a:r>
              <a:rPr lang="en-US" dirty="0"/>
              <a:t>: </a:t>
            </a:r>
            <a:r>
              <a:rPr lang="en-US" dirty="0" err="1"/>
              <a:t>favoritesMap</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closeModal</a:t>
            </a:r>
            <a:r>
              <a:rPr lang="en-US" dirty="0"/>
              <a:t>: </a:t>
            </a:r>
            <a:r>
              <a:rPr lang="en-US" dirty="0" err="1"/>
              <a:t>sinon.spy</a:t>
            </a:r>
            <a:r>
              <a:rPr lang="en-US" dirty="0"/>
              <a:t>()</a:t>
            </a:r>
            <a:br>
              <a:rPr lang="en-US" dirty="0"/>
            </a:br>
            <a:r>
              <a:rPr lang="en-US" dirty="0"/>
              <a:t>      }</a:t>
            </a:r>
            <a:br>
              <a:rPr lang="en-US" dirty="0"/>
            </a:br>
            <a:br>
              <a:rPr lang="en-US" dirty="0"/>
            </a:br>
            <a:r>
              <a:rPr lang="en-US" dirty="0"/>
              <a:t>      wrapper = shallow(</a:t>
            </a:r>
            <a:r>
              <a:rPr lang="en-US" sz="1200" kern="1200" dirty="0">
                <a:solidFill>
                  <a:schemeClr val="tx1"/>
                </a:solidFill>
                <a:effectLst/>
                <a:latin typeface="+mn-lt"/>
                <a:ea typeface="+mn-ea"/>
                <a:cs typeface="+mn-cs"/>
              </a:rPr>
              <a:t>&lt;Favorites </a:t>
            </a:r>
            <a:r>
              <a:rPr lang="en-US" dirty="0"/>
              <a:t>{...props}</a:t>
            </a:r>
            <a:r>
              <a:rPr lang="en-US" sz="1200" kern="1200" dirty="0">
                <a:solidFill>
                  <a:schemeClr val="tx1"/>
                </a:solidFill>
                <a:effectLst/>
                <a:latin typeface="+mn-lt"/>
                <a:ea typeface="+mn-ea"/>
                <a:cs typeface="+mn-cs"/>
              </a:rPr>
              <a:t>/&gt;</a:t>
            </a:r>
            <a:r>
              <a:rPr lang="en-US" dirty="0"/>
              <a:t>)</a:t>
            </a:r>
            <a:br>
              <a:rPr lang="en-US" dirty="0"/>
            </a:br>
            <a:r>
              <a:rPr lang="en-US" dirty="0"/>
              <a:t>      </a:t>
            </a:r>
            <a:r>
              <a:rPr lang="en-US" dirty="0" err="1"/>
              <a:t>wrapper.instance</a:t>
            </a:r>
            <a:r>
              <a:rPr lang="en-US" dirty="0"/>
              <a:t>().</a:t>
            </a:r>
            <a:r>
              <a:rPr lang="en-US" sz="1200" kern="1200" dirty="0" err="1">
                <a:solidFill>
                  <a:schemeClr val="tx1"/>
                </a:solidFill>
                <a:effectLst/>
                <a:latin typeface="+mn-lt"/>
                <a:ea typeface="+mn-ea"/>
                <a:cs typeface="+mn-cs"/>
              </a:rPr>
              <a:t>onCloseModal</a:t>
            </a:r>
            <a:r>
              <a:rPr lang="en-US" dirty="0"/>
              <a:t>(gif1)</a:t>
            </a:r>
            <a:br>
              <a:rPr lang="en-US" dirty="0"/>
            </a:br>
            <a:r>
              <a:rPr lang="en-US" dirty="0"/>
              <a:t>      t.ok(</a:t>
            </a:r>
            <a:r>
              <a:rPr lang="en-US" dirty="0" err="1"/>
              <a:t>props.</a:t>
            </a:r>
            <a:r>
              <a:rPr lang="en-US" sz="1200" kern="1200" dirty="0" err="1">
                <a:solidFill>
                  <a:schemeClr val="tx1"/>
                </a:solidFill>
                <a:effectLst/>
                <a:latin typeface="+mn-lt"/>
                <a:ea typeface="+mn-ea"/>
                <a:cs typeface="+mn-cs"/>
              </a:rPr>
              <a:t>closeModal</a:t>
            </a:r>
            <a:r>
              <a:rPr lang="en-US" dirty="0" err="1"/>
              <a:t>.calledOnce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handleGifSelection</a:t>
            </a:r>
            <a:r>
              <a:rPr lang="en-US" sz="1200" kern="1200" dirty="0">
                <a:solidFill>
                  <a:schemeClr val="tx1"/>
                </a:solidFill>
                <a:effectLst/>
                <a:latin typeface="+mn-lt"/>
                <a:ea typeface="+mn-ea"/>
                <a:cs typeface="+mn-cs"/>
              </a:rPr>
              <a:t> works properly when closeModal CB is provided'</a:t>
            </a:r>
            <a:r>
              <a:rPr lang="en-US" dirty="0"/>
              <a:t>)</a:t>
            </a:r>
            <a:br>
              <a:rPr lang="en-US" dirty="0"/>
            </a:br>
            <a:br>
              <a:rPr lang="en-US" dirty="0"/>
            </a:br>
            <a:br>
              <a:rPr lang="en-US" dirty="0"/>
            </a:br>
            <a:r>
              <a:rPr lang="en-US" dirty="0"/>
              <a:t>    } </a:t>
            </a:r>
            <a:r>
              <a:rPr lang="en-US" sz="1200" b="1" kern="1200" dirty="0">
                <a:solidFill>
                  <a:schemeClr val="tx1"/>
                </a:solidFill>
                <a:effectLst/>
                <a:latin typeface="+mn-lt"/>
                <a:ea typeface="+mn-ea"/>
                <a:cs typeface="+mn-cs"/>
              </a:rPr>
              <a:t>catch</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a:t>
            </a:r>
            <a:r>
              <a:rPr lang="en-US" dirty="0"/>
              <a:t>(e) {</a:t>
            </a:r>
            <a:br>
              <a:rPr lang="en-US" dirty="0"/>
            </a:br>
            <a:r>
              <a:rPr lang="en-US" dirty="0"/>
              <a:t>      console.</a:t>
            </a:r>
            <a:r>
              <a:rPr lang="en-US" sz="1200" kern="1200" dirty="0">
                <a:solidFill>
                  <a:schemeClr val="tx1"/>
                </a:solidFill>
                <a:effectLst/>
                <a:latin typeface="+mn-lt"/>
                <a:ea typeface="+mn-ea"/>
                <a:cs typeface="+mn-cs"/>
              </a:rPr>
              <a:t>log</a:t>
            </a:r>
            <a:r>
              <a:rPr lang="en-US" dirty="0"/>
              <a:t>(</a:t>
            </a:r>
            <a:r>
              <a:rPr lang="en-US" dirty="0" err="1"/>
              <a:t>e.</a:t>
            </a:r>
            <a:r>
              <a:rPr lang="en-US" sz="1200" kern="1200" dirty="0" err="1">
                <a:solidFill>
                  <a:schemeClr val="tx1"/>
                </a:solidFill>
                <a:effectLst/>
                <a:latin typeface="+mn-lt"/>
                <a:ea typeface="+mn-ea"/>
                <a:cs typeface="+mn-cs"/>
              </a:rPr>
              <a:t>stack</a:t>
            </a:r>
            <a:r>
              <a:rPr lang="en-US" dirty="0"/>
              <a:t>)</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  }</a:t>
            </a:r>
            <a:br>
              <a:rPr lang="en-US" dirty="0"/>
            </a:br>
            <a:r>
              <a:rPr lang="en-US"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48</a:t>
            </a:fld>
            <a:endParaRPr lang="en-US"/>
          </a:p>
        </p:txBody>
      </p:sp>
    </p:spTree>
    <p:extLst>
      <p:ext uri="{BB962C8B-B14F-4D97-AF65-F5344CB8AC3E}">
        <p14:creationId xmlns:p14="http://schemas.microsoft.com/office/powerpoint/2010/main" val="3216745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lnSpc>
                <a:spcPct val="165000"/>
              </a:lnSpc>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Reducers are just pure functions that take the previous state and an action, and return the next state. </a:t>
            </a:r>
          </a:p>
          <a:p>
            <a:pPr marL="457200" lvl="0" indent="-317500" rtl="0">
              <a:lnSpc>
                <a:spcPct val="165000"/>
              </a:lnSpc>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Remember to return new state objects, instead of mutating the previous state. </a:t>
            </a:r>
          </a:p>
          <a:p>
            <a:pPr marL="457200" lvl="0" indent="-317500" rtl="0">
              <a:lnSpc>
                <a:spcPct val="165000"/>
              </a:lnSpc>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You can start with a single reducer, and as your app grows, split it off into smaller reducers that manage specific parts of the state tree. </a:t>
            </a:r>
          </a:p>
          <a:p>
            <a:pPr marL="457200" lvl="0" indent="-317500" rtl="0">
              <a:lnSpc>
                <a:spcPct val="165000"/>
              </a:lnSpc>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Because reducers are just functions, you can control the order in which they are called, pass additional data, or even make reusable reducers for common tasks such as pagination.</a:t>
            </a:r>
          </a:p>
          <a:p>
            <a:pPr marL="457200" lvl="0" indent="-311150" rtl="0">
              <a:lnSpc>
                <a:spcPct val="165000"/>
              </a:lnSpc>
              <a:spcBef>
                <a:spcPts val="0"/>
              </a:spcBef>
              <a:spcAft>
                <a:spcPts val="0"/>
              </a:spcAft>
              <a:buClr>
                <a:srgbClr val="696969"/>
              </a:buClr>
              <a:buSzPts val="1300"/>
              <a:buFont typeface="Open Sans"/>
              <a:buChar char="●"/>
            </a:pPr>
            <a:r>
              <a:rPr lang="en-US" sz="1300" dirty="0">
                <a:solidFill>
                  <a:srgbClr val="696969"/>
                </a:solidFill>
                <a:latin typeface="Open Sans"/>
                <a:ea typeface="Open Sans"/>
                <a:cs typeface="Open Sans"/>
                <a:sym typeface="Open Sans"/>
              </a:rPr>
              <a:t>Your reducers should never mutate the state directly, but instead create a copy of the state object, modify it, and return it back. (We will talk about this in more detail later on when we start writing reducers.)</a:t>
            </a:r>
            <a:endParaRPr lang="en-US" dirty="0">
              <a:solidFill>
                <a:srgbClr val="333333"/>
              </a:solidFill>
              <a:latin typeface="Arial"/>
              <a:ea typeface="Arial"/>
              <a:cs typeface="Arial"/>
              <a:sym typeface="Arial"/>
            </a:endParaRPr>
          </a:p>
          <a:p>
            <a:pPr marL="457200" lvl="0" indent="-317500">
              <a:spcBef>
                <a:spcPts val="360"/>
              </a:spcBef>
              <a:spcAft>
                <a:spcPts val="0"/>
              </a:spcAft>
              <a:buClr>
                <a:srgbClr val="333333"/>
              </a:buClr>
              <a:buSzPts val="1400"/>
              <a:buFont typeface="Arial"/>
              <a:buChar char="●"/>
            </a:pPr>
            <a:endParaRPr lang="en-US" dirty="0">
              <a:solidFill>
                <a:srgbClr val="333333"/>
              </a:solidFill>
              <a:latin typeface="Arial"/>
              <a:ea typeface="Arial"/>
              <a:cs typeface="Arial"/>
              <a:sym typeface="Arial"/>
            </a:endParaRPr>
          </a:p>
          <a:p>
            <a:pPr marL="457200" lvl="0" indent="-317500">
              <a:spcBef>
                <a:spcPts val="360"/>
              </a:spcBef>
              <a:spcAft>
                <a:spcPts val="0"/>
              </a:spcAft>
              <a:buClr>
                <a:srgbClr val="333333"/>
              </a:buClr>
              <a:buSzPts val="1400"/>
              <a:buFont typeface="Arial"/>
              <a:buChar char="●"/>
            </a:pPr>
            <a:r>
              <a:rPr lang="en-US" dirty="0">
                <a:solidFill>
                  <a:srgbClr val="333333"/>
                </a:solidFill>
                <a:latin typeface="Arial"/>
                <a:ea typeface="Arial"/>
                <a:cs typeface="Arial"/>
                <a:sym typeface="Arial"/>
              </a:rPr>
              <a:t>This ensures that neither the views nor the network callbacks will ever write directly to the state. Instead, they express an intent to transform the state. </a:t>
            </a:r>
          </a:p>
          <a:p>
            <a:pPr marL="457200" lvl="0" indent="-317500">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Because all changes are centralized and happen one by one in a strict order, there are no subtle race conditions to watch out for. </a:t>
            </a:r>
          </a:p>
          <a:p>
            <a:pPr marL="457200" lvl="0" indent="-317500">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As actions are just plain objects, they can be logged, serialized, stored, and later replayed for debugging or testing purposes.</a:t>
            </a:r>
          </a:p>
          <a:p>
            <a:pPr marL="0" lvl="0" indent="0">
              <a:spcBef>
                <a:spcPts val="360"/>
              </a:spcBef>
              <a:spcAft>
                <a:spcPts val="0"/>
              </a:spcAft>
              <a:buNone/>
            </a:pPr>
            <a:endParaRPr lang="en-US" dirty="0">
              <a:solidFill>
                <a:srgbClr val="333333"/>
              </a:solidFill>
              <a:latin typeface="Arial"/>
              <a:ea typeface="Arial"/>
              <a:cs typeface="Arial"/>
              <a:sym typeface="Arial"/>
            </a:endParaRPr>
          </a:p>
          <a:p>
            <a:pPr marL="0" lvl="0" indent="0" rtl="0">
              <a:lnSpc>
                <a:spcPct val="165000"/>
              </a:lnSpc>
              <a:spcBef>
                <a:spcPts val="0"/>
              </a:spcBef>
              <a:spcAft>
                <a:spcPts val="0"/>
              </a:spcAft>
              <a:buClr>
                <a:schemeClr val="dk1"/>
              </a:buClr>
              <a:buSzPts val="1100"/>
              <a:buFont typeface="Arial"/>
              <a:buNone/>
            </a:pPr>
            <a:r>
              <a:rPr lang="en-US" sz="1300" dirty="0">
                <a:solidFill>
                  <a:srgbClr val="696969"/>
                </a:solidFill>
                <a:latin typeface="Open Sans"/>
                <a:ea typeface="Open Sans"/>
                <a:cs typeface="Open Sans"/>
                <a:sym typeface="Open Sans"/>
              </a:rPr>
              <a:t>Your application shouldn't write to the state tree directly; instead, you dispatch an </a:t>
            </a:r>
            <a:r>
              <a:rPr lang="en-US" sz="1300" b="1" dirty="0">
                <a:solidFill>
                  <a:srgbClr val="696969"/>
                </a:solidFill>
                <a:latin typeface="Open Sans"/>
                <a:ea typeface="Open Sans"/>
                <a:cs typeface="Open Sans"/>
                <a:sym typeface="Open Sans"/>
              </a:rPr>
              <a:t>action</a:t>
            </a:r>
            <a:r>
              <a:rPr lang="en-US" sz="1300" dirty="0">
                <a:solidFill>
                  <a:srgbClr val="696969"/>
                </a:solidFill>
                <a:latin typeface="Open Sans"/>
                <a:ea typeface="Open Sans"/>
                <a:cs typeface="Open Sans"/>
                <a:sym typeface="Open Sans"/>
              </a:rPr>
              <a:t>, or an object that expresses your intent to mutate the store.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50</a:t>
            </a:fld>
            <a:endParaRPr lang="en-US"/>
          </a:p>
        </p:txBody>
      </p:sp>
    </p:spTree>
    <p:extLst>
      <p:ext uri="{BB962C8B-B14F-4D97-AF65-F5344CB8AC3E}">
        <p14:creationId xmlns:p14="http://schemas.microsoft.com/office/powerpoint/2010/main" val="1286897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lnSpc>
                <a:spcPct val="165000"/>
              </a:lnSpc>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Reducers are just pure functions that take the previous state and an action, and return the next state. </a:t>
            </a:r>
          </a:p>
          <a:p>
            <a:pPr marL="457200" lvl="0" indent="-317500" rtl="0">
              <a:lnSpc>
                <a:spcPct val="165000"/>
              </a:lnSpc>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Remember to return new state objects, instead of mutating the previous state. </a:t>
            </a:r>
          </a:p>
          <a:p>
            <a:pPr marL="457200" lvl="0" indent="-317500" rtl="0">
              <a:lnSpc>
                <a:spcPct val="165000"/>
              </a:lnSpc>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You can start with a single reducer, and as your app grows, split it off into smaller reducers that manage specific parts of the state tree. </a:t>
            </a:r>
          </a:p>
          <a:p>
            <a:pPr marL="457200" lvl="0" indent="-317500" rtl="0">
              <a:lnSpc>
                <a:spcPct val="165000"/>
              </a:lnSpc>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Because reducers are just functions, you can control the order in which they are called, pass additional data, or even make reusable reducers for common tasks such as pagination.</a:t>
            </a:r>
          </a:p>
          <a:p>
            <a:pPr marL="457200" lvl="0" indent="-311150" rtl="0">
              <a:lnSpc>
                <a:spcPct val="165000"/>
              </a:lnSpc>
              <a:spcBef>
                <a:spcPts val="0"/>
              </a:spcBef>
              <a:spcAft>
                <a:spcPts val="0"/>
              </a:spcAft>
              <a:buClr>
                <a:srgbClr val="696969"/>
              </a:buClr>
              <a:buSzPts val="1300"/>
              <a:buFont typeface="Open Sans"/>
              <a:buChar char="●"/>
            </a:pPr>
            <a:r>
              <a:rPr lang="en-US" sz="1300" dirty="0">
                <a:solidFill>
                  <a:srgbClr val="696969"/>
                </a:solidFill>
                <a:latin typeface="Open Sans"/>
                <a:ea typeface="Open Sans"/>
                <a:cs typeface="Open Sans"/>
                <a:sym typeface="Open Sans"/>
              </a:rPr>
              <a:t>Your reducers should never mutate the state directly, but instead create a copy of the state object, modify it, and return it back. (We will talk about this in more detail later on when we start writing reducers.)</a:t>
            </a:r>
            <a:endParaRPr lang="en-US" dirty="0">
              <a:solidFill>
                <a:srgbClr val="333333"/>
              </a:solidFill>
              <a:latin typeface="Arial"/>
              <a:ea typeface="Arial"/>
              <a:cs typeface="Arial"/>
              <a:sym typeface="Arial"/>
            </a:endParaRPr>
          </a:p>
          <a:p>
            <a:pPr marL="457200" lvl="0" indent="-317500">
              <a:spcBef>
                <a:spcPts val="360"/>
              </a:spcBef>
              <a:spcAft>
                <a:spcPts val="0"/>
              </a:spcAft>
              <a:buClr>
                <a:srgbClr val="333333"/>
              </a:buClr>
              <a:buSzPts val="1400"/>
              <a:buFont typeface="Arial"/>
              <a:buChar char="●"/>
            </a:pPr>
            <a:endParaRPr lang="en-US" dirty="0">
              <a:solidFill>
                <a:srgbClr val="333333"/>
              </a:solidFill>
              <a:latin typeface="Arial"/>
              <a:ea typeface="Arial"/>
              <a:cs typeface="Arial"/>
              <a:sym typeface="Arial"/>
            </a:endParaRPr>
          </a:p>
          <a:p>
            <a:pPr marL="457200" lvl="0" indent="-317500">
              <a:spcBef>
                <a:spcPts val="360"/>
              </a:spcBef>
              <a:spcAft>
                <a:spcPts val="0"/>
              </a:spcAft>
              <a:buClr>
                <a:srgbClr val="333333"/>
              </a:buClr>
              <a:buSzPts val="1400"/>
              <a:buFont typeface="Arial"/>
              <a:buChar char="●"/>
            </a:pPr>
            <a:r>
              <a:rPr lang="en-US" dirty="0">
                <a:solidFill>
                  <a:srgbClr val="333333"/>
                </a:solidFill>
                <a:latin typeface="Arial"/>
                <a:ea typeface="Arial"/>
                <a:cs typeface="Arial"/>
                <a:sym typeface="Arial"/>
              </a:rPr>
              <a:t>This ensures that neither the views nor the network callbacks will ever write directly to the state. Instead, they express an intent to transform the state. </a:t>
            </a:r>
          </a:p>
          <a:p>
            <a:pPr marL="457200" lvl="0" indent="-317500">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Because all changes are centralized and happen one by one in a strict order, there are no subtle race conditions to watch out for. </a:t>
            </a:r>
          </a:p>
          <a:p>
            <a:pPr marL="457200" lvl="0" indent="-317500">
              <a:spcBef>
                <a:spcPts val="0"/>
              </a:spcBef>
              <a:spcAft>
                <a:spcPts val="0"/>
              </a:spcAft>
              <a:buClr>
                <a:srgbClr val="333333"/>
              </a:buClr>
              <a:buSzPts val="1400"/>
              <a:buFont typeface="Arial"/>
              <a:buChar char="●"/>
            </a:pPr>
            <a:r>
              <a:rPr lang="en-US" dirty="0">
                <a:solidFill>
                  <a:srgbClr val="333333"/>
                </a:solidFill>
                <a:latin typeface="Arial"/>
                <a:ea typeface="Arial"/>
                <a:cs typeface="Arial"/>
                <a:sym typeface="Arial"/>
              </a:rPr>
              <a:t>As actions are just plain objects, they can be logged, serialized, stored, and later replayed for debugging or testing purposes.</a:t>
            </a:r>
          </a:p>
          <a:p>
            <a:pPr marL="0" lvl="0" indent="0">
              <a:spcBef>
                <a:spcPts val="360"/>
              </a:spcBef>
              <a:spcAft>
                <a:spcPts val="0"/>
              </a:spcAft>
              <a:buNone/>
            </a:pPr>
            <a:endParaRPr lang="en-US" dirty="0">
              <a:solidFill>
                <a:srgbClr val="333333"/>
              </a:solidFill>
              <a:latin typeface="Arial"/>
              <a:ea typeface="Arial"/>
              <a:cs typeface="Arial"/>
              <a:sym typeface="Arial"/>
            </a:endParaRPr>
          </a:p>
          <a:p>
            <a:pPr marL="0" lvl="0" indent="0" rtl="0">
              <a:lnSpc>
                <a:spcPct val="165000"/>
              </a:lnSpc>
              <a:spcBef>
                <a:spcPts val="0"/>
              </a:spcBef>
              <a:spcAft>
                <a:spcPts val="0"/>
              </a:spcAft>
              <a:buClr>
                <a:schemeClr val="dk1"/>
              </a:buClr>
              <a:buSzPts val="1100"/>
              <a:buFont typeface="Arial"/>
              <a:buNone/>
            </a:pPr>
            <a:r>
              <a:rPr lang="en-US" sz="1300" dirty="0">
                <a:solidFill>
                  <a:srgbClr val="696969"/>
                </a:solidFill>
                <a:latin typeface="Open Sans"/>
                <a:ea typeface="Open Sans"/>
                <a:cs typeface="Open Sans"/>
                <a:sym typeface="Open Sans"/>
              </a:rPr>
              <a:t>Your application shouldn't write to the state tree directly; instead, you dispatch an </a:t>
            </a:r>
            <a:r>
              <a:rPr lang="en-US" sz="1300" b="1" dirty="0">
                <a:solidFill>
                  <a:srgbClr val="696969"/>
                </a:solidFill>
                <a:latin typeface="Open Sans"/>
                <a:ea typeface="Open Sans"/>
                <a:cs typeface="Open Sans"/>
                <a:sym typeface="Open Sans"/>
              </a:rPr>
              <a:t>action</a:t>
            </a:r>
            <a:r>
              <a:rPr lang="en-US" sz="1300" dirty="0">
                <a:solidFill>
                  <a:srgbClr val="696969"/>
                </a:solidFill>
                <a:latin typeface="Open Sans"/>
                <a:ea typeface="Open Sans"/>
                <a:cs typeface="Open Sans"/>
                <a:sym typeface="Open Sans"/>
              </a:rPr>
              <a:t>, or an object that expresses your intent to mutate the store.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51</a:t>
            </a:fld>
            <a:endParaRPr lang="en-US"/>
          </a:p>
        </p:txBody>
      </p:sp>
    </p:spTree>
    <p:extLst>
      <p:ext uri="{BB962C8B-B14F-4D97-AF65-F5344CB8AC3E}">
        <p14:creationId xmlns:p14="http://schemas.microsoft.com/office/powerpoint/2010/main" val="304376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 we cannot use shallow API, since we connect Favorites component using react-redux function, that not renders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Favorites component but wraps it</a:t>
            </a:r>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52</a:t>
            </a:fld>
            <a:endParaRPr lang="en-US"/>
          </a:p>
        </p:txBody>
      </p:sp>
    </p:spTree>
    <p:extLst>
      <p:ext uri="{BB962C8B-B14F-4D97-AF65-F5344CB8AC3E}">
        <p14:creationId xmlns:p14="http://schemas.microsoft.com/office/powerpoint/2010/main" val="3853729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dirty="0"/>
              <a:t>{mount}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'enzyme'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React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{Provider}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'react-redux'</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1200" kern="1200" dirty="0" err="1">
                <a:solidFill>
                  <a:schemeClr val="tx1"/>
                </a:solidFill>
                <a:effectLst/>
                <a:latin typeface="+mn-lt"/>
                <a:ea typeface="+mn-ea"/>
                <a:cs typeface="+mn-cs"/>
              </a:rPr>
              <a:t>configureStore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'../store/</a:t>
            </a:r>
            <a:r>
              <a:rPr lang="en-US" sz="1200" kern="1200" dirty="0" err="1">
                <a:solidFill>
                  <a:schemeClr val="tx1"/>
                </a:solidFill>
                <a:effectLst/>
                <a:latin typeface="+mn-lt"/>
                <a:ea typeface="+mn-ea"/>
                <a:cs typeface="+mn-cs"/>
              </a:rPr>
              <a:t>configureStore</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dirty="0" err="1"/>
              <a:t>favoritesMap</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'../../../test/mocks/</a:t>
            </a:r>
            <a:r>
              <a:rPr lang="en-US" sz="1200" kern="1200" dirty="0" err="1">
                <a:solidFill>
                  <a:schemeClr val="tx1"/>
                </a:solidFill>
                <a:effectLst/>
                <a:latin typeface="+mn-lt"/>
                <a:ea typeface="+mn-ea"/>
                <a:cs typeface="+mn-cs"/>
              </a:rPr>
              <a:t>dataMocks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err="1">
                <a:solidFill>
                  <a:schemeClr val="tx1"/>
                </a:solidFill>
                <a:effectLst/>
                <a:latin typeface="+mn-lt"/>
                <a:ea typeface="+mn-ea"/>
                <a:cs typeface="+mn-cs"/>
              </a:rPr>
              <a:t>createInitialAppState</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'../store/</a:t>
            </a:r>
            <a:r>
              <a:rPr lang="en-US" sz="1200" kern="1200" dirty="0" err="1">
                <a:solidFill>
                  <a:schemeClr val="tx1"/>
                </a:solidFill>
                <a:effectLst/>
                <a:latin typeface="+mn-lt"/>
                <a:ea typeface="+mn-ea"/>
                <a:cs typeface="+mn-cs"/>
              </a:rPr>
              <a:t>rootReducer</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FavoritesContainer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'./FavoritesContainer'</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test.only(</a:t>
            </a:r>
            <a:r>
              <a:rPr lang="en-US" sz="1200" kern="1200" dirty="0">
                <a:solidFill>
                  <a:schemeClr val="tx1"/>
                </a:solidFill>
                <a:effectLst/>
                <a:latin typeface="+mn-lt"/>
                <a:ea typeface="+mn-ea"/>
                <a:cs typeface="+mn-cs"/>
              </a:rPr>
              <a:t>'FavoritesContainer: test connection to Redux store',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br>
              <a:rPr lang="en-US" dirty="0"/>
            </a:br>
            <a:r>
              <a:rPr lang="en-US" dirty="0"/>
              <a:t>      </a:t>
            </a:r>
            <a:r>
              <a:rPr lang="en-US" sz="1200" b="1" kern="1200" dirty="0">
                <a:solidFill>
                  <a:schemeClr val="tx1"/>
                </a:solidFill>
                <a:effectLst/>
                <a:latin typeface="+mn-lt"/>
                <a:ea typeface="+mn-ea"/>
                <a:cs typeface="+mn-cs"/>
              </a:rPr>
              <a:t>const </a:t>
            </a:r>
            <a:r>
              <a:rPr lang="en-US" dirty="0"/>
              <a:t>store = </a:t>
            </a:r>
            <a:r>
              <a:rPr lang="en-US" sz="1200" kern="1200" dirty="0" err="1">
                <a:solidFill>
                  <a:schemeClr val="tx1"/>
                </a:solidFill>
                <a:effectLst/>
                <a:latin typeface="+mn-lt"/>
                <a:ea typeface="+mn-ea"/>
                <a:cs typeface="+mn-cs"/>
              </a:rPr>
              <a:t>configureStore</a:t>
            </a:r>
            <a:r>
              <a:rPr lang="en-US" dirty="0"/>
              <a:t>(</a:t>
            </a:r>
            <a:r>
              <a:rPr lang="en-US" sz="1200" kern="1200" dirty="0" err="1">
                <a:solidFill>
                  <a:schemeClr val="tx1"/>
                </a:solidFill>
                <a:effectLst/>
                <a:latin typeface="+mn-lt"/>
                <a:ea typeface="+mn-ea"/>
                <a:cs typeface="+mn-cs"/>
              </a:rPr>
              <a:t>createInitialAppState</a:t>
            </a:r>
            <a:r>
              <a:rPr lang="en-US" dirty="0"/>
              <a:t>(</a:t>
            </a:r>
            <a:r>
              <a:rPr lang="en-US" sz="1200" b="1" kern="1200" dirty="0">
                <a:solidFill>
                  <a:schemeClr val="tx1"/>
                </a:solidFill>
                <a:effectLst/>
                <a:latin typeface="+mn-lt"/>
                <a:ea typeface="+mn-ea"/>
                <a:cs typeface="+mn-cs"/>
              </a:rPr>
              <a:t>null</a:t>
            </a:r>
            <a:r>
              <a:rPr lang="en-US" sz="1200" kern="1200" dirty="0">
                <a:solidFill>
                  <a:schemeClr val="tx1"/>
                </a:solidFill>
                <a:effectLst/>
                <a:latin typeface="+mn-lt"/>
                <a:ea typeface="+mn-ea"/>
                <a:cs typeface="+mn-cs"/>
              </a:rPr>
              <a:t>, </a:t>
            </a:r>
            <a:r>
              <a:rPr lang="en-US" dirty="0" err="1"/>
              <a:t>favoritesMap</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wrapper = mount(</a:t>
            </a:r>
            <a:br>
              <a:rPr lang="en-US" dirty="0"/>
            </a:br>
            <a:r>
              <a:rPr lang="en-US" dirty="0"/>
              <a:t>        </a:t>
            </a:r>
            <a:r>
              <a:rPr lang="en-US" sz="1200" kern="1200" dirty="0">
                <a:solidFill>
                  <a:schemeClr val="tx1"/>
                </a:solidFill>
                <a:effectLst/>
                <a:latin typeface="+mn-lt"/>
                <a:ea typeface="+mn-ea"/>
                <a:cs typeface="+mn-cs"/>
              </a:rPr>
              <a:t>&lt;Provider store=</a:t>
            </a:r>
            <a:r>
              <a:rPr lang="en-US" dirty="0"/>
              <a:t>{store}</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&lt;FavoritesContainer store=</a:t>
            </a:r>
            <a:r>
              <a:rPr lang="en-US" dirty="0"/>
              <a:t>{store}</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&lt;/Provider&gt;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'.gif-item'</a:t>
            </a:r>
            <a:r>
              <a:rPr lang="en-US" dirty="0"/>
              <a:t>).</a:t>
            </a:r>
            <a:r>
              <a:rPr lang="en-US" sz="1200" kern="1200" dirty="0">
                <a:solidFill>
                  <a:schemeClr val="tx1"/>
                </a:solidFill>
                <a:effectLst/>
                <a:latin typeface="+mn-lt"/>
                <a:ea typeface="+mn-ea"/>
                <a:cs typeface="+mn-cs"/>
              </a:rPr>
              <a:t>length, 2, 'should render 2 gifs'</a:t>
            </a:r>
            <a:r>
              <a:rPr lang="en-US" dirty="0"/>
              <a:t>)</a:t>
            </a:r>
            <a:br>
              <a:rPr lang="en-US" dirty="0"/>
            </a:b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  }</a:t>
            </a:r>
            <a:br>
              <a:rPr lang="en-US" dirty="0"/>
            </a:br>
            <a:r>
              <a:rPr lang="en-US" dirty="0"/>
              <a:t>)</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53</a:t>
            </a:fld>
            <a:endParaRPr lang="en-US"/>
          </a:p>
        </p:txBody>
      </p:sp>
    </p:spTree>
    <p:extLst>
      <p:ext uri="{BB962C8B-B14F-4D97-AF65-F5344CB8AC3E}">
        <p14:creationId xmlns:p14="http://schemas.microsoft.com/office/powerpoint/2010/main" val="845651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54</a:t>
            </a:fld>
            <a:endParaRPr lang="en-US"/>
          </a:p>
        </p:txBody>
      </p:sp>
    </p:spTree>
    <p:extLst>
      <p:ext uri="{BB962C8B-B14F-4D97-AF65-F5344CB8AC3E}">
        <p14:creationId xmlns:p14="http://schemas.microsoft.com/office/powerpoint/2010/main" val="408130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 Simple API</a:t>
            </a:r>
          </a:p>
          <a:p>
            <a:r>
              <a:rPr lang="en-US" sz="1200" b="0" i="0" kern="1200" dirty="0">
                <a:solidFill>
                  <a:schemeClr val="tx1"/>
                </a:solidFill>
                <a:effectLst/>
                <a:latin typeface="+mn-lt"/>
                <a:ea typeface="+mn-ea"/>
                <a:cs typeface="+mn-cs"/>
              </a:rPr>
              <a:t>Very simple API that doesn't require </a:t>
            </a:r>
            <a:r>
              <a:rPr lang="en-US" sz="1200" b="0" i="0" kern="1200" dirty="0" err="1">
                <a:solidFill>
                  <a:schemeClr val="tx1"/>
                </a:solidFill>
                <a:effectLst/>
                <a:latin typeface="+mn-lt"/>
                <a:ea typeface="+mn-ea"/>
                <a:cs typeface="+mn-cs"/>
              </a:rPr>
              <a:t>globals</a:t>
            </a:r>
            <a:r>
              <a:rPr lang="en-US" sz="1200" b="0" i="0" kern="1200" dirty="0">
                <a:solidFill>
                  <a:schemeClr val="tx1"/>
                </a:solidFill>
                <a:effectLst/>
                <a:latin typeface="+mn-lt"/>
                <a:ea typeface="+mn-ea"/>
                <a:cs typeface="+mn-cs"/>
              </a:rPr>
              <a:t>, or monkey patching objects for assertions.</a:t>
            </a:r>
          </a:p>
          <a:p>
            <a:r>
              <a:rPr lang="en-US" sz="1200" b="1" i="0" kern="1200" dirty="0">
                <a:solidFill>
                  <a:schemeClr val="tx1"/>
                </a:solidFill>
                <a:effectLst/>
                <a:latin typeface="+mn-lt"/>
                <a:ea typeface="+mn-ea"/>
                <a:cs typeface="+mn-cs"/>
              </a:rPr>
              <a:t> Built-in assert</a:t>
            </a:r>
          </a:p>
          <a:p>
            <a:r>
              <a:rPr lang="en-US" sz="1200" b="0" i="0" kern="1200" dirty="0">
                <a:solidFill>
                  <a:schemeClr val="tx1"/>
                </a:solidFill>
                <a:effectLst/>
                <a:latin typeface="+mn-lt"/>
                <a:ea typeface="+mn-ea"/>
                <a:cs typeface="+mn-cs"/>
              </a:rPr>
              <a:t>This way you don't have to add more dependencies and external assertion libraries.</a:t>
            </a:r>
          </a:p>
          <a:p>
            <a:r>
              <a:rPr lang="en-US" sz="1200" b="1" i="0" kern="1200" dirty="0">
                <a:solidFill>
                  <a:schemeClr val="tx1"/>
                </a:solidFill>
                <a:effectLst/>
                <a:latin typeface="+mn-lt"/>
                <a:ea typeface="+mn-ea"/>
                <a:cs typeface="+mn-cs"/>
              </a:rPr>
              <a:t> No global functions</a:t>
            </a:r>
          </a:p>
          <a:p>
            <a:r>
              <a:rPr lang="en-US" sz="1200" b="0" i="0" kern="1200" dirty="0">
                <a:solidFill>
                  <a:schemeClr val="tx1"/>
                </a:solidFill>
                <a:effectLst/>
                <a:latin typeface="+mn-lt"/>
                <a:ea typeface="+mn-ea"/>
                <a:cs typeface="+mn-cs"/>
              </a:rPr>
              <a:t>Tape does not use global methods such as "it", "describe", since they are not considered best practice in JavaScript.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It follows the principles of TAP</a:t>
            </a:r>
          </a:p>
          <a:p>
            <a:r>
              <a:rPr lang="en-US" sz="1200" b="0" i="0" kern="1200" dirty="0">
                <a:solidFill>
                  <a:schemeClr val="tx1"/>
                </a:solidFill>
                <a:effectLst/>
                <a:latin typeface="+mn-lt"/>
                <a:ea typeface="+mn-ea"/>
                <a:cs typeface="+mn-cs"/>
              </a:rPr>
              <a:t>TAP: Test Anything Protocol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 </a:t>
            </a:r>
            <a:r>
              <a:rPr lang="en-US" dirty="0"/>
              <a:t>Cannot run async test cases concurrently for faster test builds</a:t>
            </a:r>
          </a:p>
          <a:p>
            <a:pPr fontAlgn="t"/>
            <a:r>
              <a:rPr lang="en-US" sz="1200" u="none" strike="noStrike" kern="1200" dirty="0">
                <a:solidFill>
                  <a:schemeClr val="tx1"/>
                </a:solidFill>
                <a:effectLst/>
                <a:latin typeface="+mn-lt"/>
                <a:ea typeface="+mn-ea"/>
                <a:cs typeface="+mn-cs"/>
                <a:hlinkClick r:id="rId3" tooltip="Software developer"/>
              </a:rPr>
              <a:t>Developer(s)</a:t>
            </a:r>
            <a:r>
              <a:rPr lang="en-US" sz="1200" u="none" strike="noStrike" kern="1200" dirty="0">
                <a:solidFill>
                  <a:schemeClr val="tx1"/>
                </a:solidFill>
                <a:effectLst/>
                <a:latin typeface="+mn-lt"/>
                <a:ea typeface="+mn-ea"/>
                <a:cs typeface="+mn-cs"/>
              </a:rPr>
              <a:t> </a:t>
            </a:r>
            <a:r>
              <a:rPr lang="en-US" dirty="0">
                <a:effectLst/>
              </a:rPr>
              <a:t>James Halliday aka </a:t>
            </a:r>
            <a:r>
              <a:rPr lang="en-US" dirty="0" err="1">
                <a:effectLst/>
              </a:rPr>
              <a:t>substack</a:t>
            </a:r>
            <a:endParaRPr lang="en-US" dirty="0">
              <a:effectLst/>
            </a:endParaRPr>
          </a:p>
          <a:p>
            <a:pPr fontAlgn="t"/>
            <a:r>
              <a:rPr lang="en-US" dirty="0"/>
              <a:t>Initial </a:t>
            </a:r>
            <a:r>
              <a:rPr lang="en-US" dirty="0" err="1"/>
              <a:t>release</a:t>
            </a:r>
            <a:r>
              <a:rPr lang="en-US" dirty="0" err="1">
                <a:effectLst/>
              </a:rPr>
              <a:t>November</a:t>
            </a:r>
            <a:r>
              <a:rPr lang="en-US" dirty="0">
                <a:effectLst/>
              </a:rPr>
              <a:t> 25, 2012; 5 years ago</a:t>
            </a:r>
          </a:p>
          <a:p>
            <a:pPr fontAlgn="t"/>
            <a:r>
              <a:rPr lang="en-US" sz="1200" u="none" strike="noStrike" kern="1200" dirty="0">
                <a:solidFill>
                  <a:schemeClr val="tx1"/>
                </a:solidFill>
                <a:effectLst/>
                <a:latin typeface="+mn-lt"/>
                <a:ea typeface="+mn-ea"/>
                <a:cs typeface="+mn-cs"/>
                <a:hlinkClick r:id="rId4" tooltip="Software release life cycle"/>
              </a:rPr>
              <a:t>Stable release</a:t>
            </a:r>
            <a:r>
              <a:rPr lang="en-US" dirty="0">
                <a:effectLst/>
              </a:rPr>
              <a:t>4.6.2 / 2016-09-30</a:t>
            </a: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15</a:t>
            </a:fld>
            <a:endParaRPr lang="en-US"/>
          </a:p>
        </p:txBody>
      </p:sp>
    </p:spTree>
    <p:extLst>
      <p:ext uri="{BB962C8B-B14F-4D97-AF65-F5344CB8AC3E}">
        <p14:creationId xmlns:p14="http://schemas.microsoft.com/office/powerpoint/2010/main" val="2673397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55</a:t>
            </a:fld>
            <a:endParaRPr lang="en-US" dirty="0"/>
          </a:p>
        </p:txBody>
      </p:sp>
    </p:spTree>
    <p:extLst>
      <p:ext uri="{BB962C8B-B14F-4D97-AF65-F5344CB8AC3E}">
        <p14:creationId xmlns:p14="http://schemas.microsoft.com/office/powerpoint/2010/main" val="1060906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56</a:t>
            </a:fld>
            <a:endParaRPr lang="en-US"/>
          </a:p>
        </p:txBody>
      </p:sp>
    </p:spTree>
    <p:extLst>
      <p:ext uri="{BB962C8B-B14F-4D97-AF65-F5344CB8AC3E}">
        <p14:creationId xmlns:p14="http://schemas.microsoft.com/office/powerpoint/2010/main" val="3546080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mport</a:t>
            </a:r>
            <a:r>
              <a:rPr lang="en-US" sz="1200" b="1" kern="1200" dirty="0">
                <a:solidFill>
                  <a:schemeClr val="tx1"/>
                </a:solidFill>
                <a:effectLst/>
                <a:latin typeface="+mn-lt"/>
                <a:ea typeface="+mn-ea"/>
                <a:cs typeface="+mn-cs"/>
              </a:rPr>
              <a:t> </a:t>
            </a:r>
            <a:r>
              <a:rPr lang="en-US" dirty="0"/>
              <a:t>{mount}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'enzyme'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React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{Provider}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'react-redux'</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1200" kern="1200" dirty="0" err="1">
                <a:solidFill>
                  <a:schemeClr val="tx1"/>
                </a:solidFill>
                <a:effectLst/>
                <a:latin typeface="+mn-lt"/>
                <a:ea typeface="+mn-ea"/>
                <a:cs typeface="+mn-cs"/>
              </a:rPr>
              <a:t>configureStore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'../store/</a:t>
            </a:r>
            <a:r>
              <a:rPr lang="en-US" sz="1200" kern="1200" dirty="0" err="1">
                <a:solidFill>
                  <a:schemeClr val="tx1"/>
                </a:solidFill>
                <a:effectLst/>
                <a:latin typeface="+mn-lt"/>
                <a:ea typeface="+mn-ea"/>
                <a:cs typeface="+mn-cs"/>
              </a:rPr>
              <a:t>configureStore</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dirty="0" err="1"/>
              <a:t>favoritesMap</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'../../../test/mocks/</a:t>
            </a:r>
            <a:r>
              <a:rPr lang="en-US" sz="1200" kern="1200" dirty="0" err="1">
                <a:solidFill>
                  <a:schemeClr val="tx1"/>
                </a:solidFill>
                <a:effectLst/>
                <a:latin typeface="+mn-lt"/>
                <a:ea typeface="+mn-ea"/>
                <a:cs typeface="+mn-cs"/>
              </a:rPr>
              <a:t>dataMocks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err="1">
                <a:solidFill>
                  <a:schemeClr val="tx1"/>
                </a:solidFill>
                <a:effectLst/>
                <a:latin typeface="+mn-lt"/>
                <a:ea typeface="+mn-ea"/>
                <a:cs typeface="+mn-cs"/>
              </a:rPr>
              <a:t>createInitialAppState</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'../store/</a:t>
            </a:r>
            <a:r>
              <a:rPr lang="en-US" sz="1200" kern="1200" dirty="0" err="1">
                <a:solidFill>
                  <a:schemeClr val="tx1"/>
                </a:solidFill>
                <a:effectLst/>
                <a:latin typeface="+mn-lt"/>
                <a:ea typeface="+mn-ea"/>
                <a:cs typeface="+mn-cs"/>
              </a:rPr>
              <a:t>rootReducer</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FavoritesContainer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'./FavoritesContainer'</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err="1">
                <a:solidFill>
                  <a:schemeClr val="tx1"/>
                </a:solidFill>
                <a:effectLst/>
                <a:latin typeface="+mn-lt"/>
                <a:ea typeface="+mn-ea"/>
                <a:cs typeface="+mn-cs"/>
              </a:rPr>
              <a:t>createDom</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'../../../test/utils'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a:t>
            </a:r>
            <a:r>
              <a:rPr lang="en-US" sz="1200" kern="1200" dirty="0">
                <a:solidFill>
                  <a:schemeClr val="tx1"/>
                </a:solidFill>
                <a:effectLst/>
                <a:latin typeface="+mn-lt"/>
                <a:ea typeface="+mn-ea"/>
                <a:cs typeface="+mn-cs"/>
              </a:rPr>
              <a:t>'FavoritesContainer: test connection to Redux store', </a:t>
            </a:r>
            <a:r>
              <a:rPr lang="en-US" sz="1200" b="1" kern="1200" dirty="0">
                <a:solidFill>
                  <a:schemeClr val="tx1"/>
                </a:solidFill>
                <a:effectLst/>
                <a:latin typeface="+mn-lt"/>
                <a:ea typeface="+mn-ea"/>
                <a:cs typeface="+mn-cs"/>
              </a:rPr>
              <a:t>async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store = </a:t>
            </a:r>
            <a:r>
              <a:rPr lang="en-US" sz="1200" kern="1200" dirty="0" err="1">
                <a:solidFill>
                  <a:schemeClr val="tx1"/>
                </a:solidFill>
                <a:effectLst/>
                <a:latin typeface="+mn-lt"/>
                <a:ea typeface="+mn-ea"/>
                <a:cs typeface="+mn-cs"/>
              </a:rPr>
              <a:t>configureStore</a:t>
            </a:r>
            <a:r>
              <a:rPr lang="en-US" dirty="0"/>
              <a:t>(</a:t>
            </a:r>
            <a:r>
              <a:rPr lang="en-US" sz="1200" kern="1200" dirty="0" err="1">
                <a:solidFill>
                  <a:schemeClr val="tx1"/>
                </a:solidFill>
                <a:effectLst/>
                <a:latin typeface="+mn-lt"/>
                <a:ea typeface="+mn-ea"/>
                <a:cs typeface="+mn-cs"/>
              </a:rPr>
              <a:t>createInitialAppState</a:t>
            </a:r>
            <a:r>
              <a:rPr lang="en-US" dirty="0"/>
              <a:t>(</a:t>
            </a:r>
            <a:r>
              <a:rPr lang="en-US" sz="1200" b="1" kern="1200" dirty="0">
                <a:solidFill>
                  <a:schemeClr val="tx1"/>
                </a:solidFill>
                <a:effectLst/>
                <a:latin typeface="+mn-lt"/>
                <a:ea typeface="+mn-ea"/>
                <a:cs typeface="+mn-cs"/>
              </a:rPr>
              <a:t>null</a:t>
            </a:r>
            <a:r>
              <a:rPr lang="en-US" sz="1200" kern="1200" dirty="0">
                <a:solidFill>
                  <a:schemeClr val="tx1"/>
                </a:solidFill>
                <a:effectLst/>
                <a:latin typeface="+mn-lt"/>
                <a:ea typeface="+mn-ea"/>
                <a:cs typeface="+mn-cs"/>
              </a:rPr>
              <a:t>, </a:t>
            </a:r>
            <a:r>
              <a:rPr lang="en-US" dirty="0" err="1"/>
              <a:t>favoritesMap</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await </a:t>
            </a:r>
            <a:r>
              <a:rPr lang="en-US" sz="1200" kern="1200" dirty="0" err="1">
                <a:solidFill>
                  <a:schemeClr val="tx1"/>
                </a:solidFill>
                <a:effectLst/>
                <a:latin typeface="+mn-lt"/>
                <a:ea typeface="+mn-ea"/>
                <a:cs typeface="+mn-cs"/>
              </a:rPr>
              <a:t>createDom</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wrapper = mount(</a:t>
            </a:r>
            <a:br>
              <a:rPr lang="en-US" dirty="0"/>
            </a:br>
            <a:r>
              <a:rPr lang="en-US" dirty="0"/>
              <a:t>        </a:t>
            </a:r>
            <a:r>
              <a:rPr lang="en-US" sz="1200" kern="1200" dirty="0">
                <a:solidFill>
                  <a:schemeClr val="tx1"/>
                </a:solidFill>
                <a:effectLst/>
                <a:latin typeface="+mn-lt"/>
                <a:ea typeface="+mn-ea"/>
                <a:cs typeface="+mn-cs"/>
              </a:rPr>
              <a:t>&lt;Provider store=</a:t>
            </a:r>
            <a:r>
              <a:rPr lang="en-US" dirty="0"/>
              <a:t>{store}</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&lt;FavoritesContainer store=</a:t>
            </a:r>
            <a:r>
              <a:rPr lang="en-US" dirty="0"/>
              <a:t>{store}</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&lt;/Provider&gt;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wrapper.</a:t>
            </a:r>
            <a:r>
              <a:rPr lang="en-US" sz="1200" kern="1200" dirty="0" err="1">
                <a:solidFill>
                  <a:schemeClr val="tx1"/>
                </a:solidFill>
                <a:effectLst/>
                <a:latin typeface="+mn-lt"/>
                <a:ea typeface="+mn-ea"/>
                <a:cs typeface="+mn-cs"/>
              </a:rPr>
              <a:t>find</a:t>
            </a:r>
            <a:r>
              <a:rPr lang="en-US" dirty="0"/>
              <a:t>(</a:t>
            </a:r>
            <a:r>
              <a:rPr lang="en-US" sz="1200" kern="1200" dirty="0">
                <a:solidFill>
                  <a:schemeClr val="tx1"/>
                </a:solidFill>
                <a:effectLst/>
                <a:latin typeface="+mn-lt"/>
                <a:ea typeface="+mn-ea"/>
                <a:cs typeface="+mn-cs"/>
              </a:rPr>
              <a:t>'.gif-item'</a:t>
            </a:r>
            <a:r>
              <a:rPr lang="en-US" dirty="0"/>
              <a:t>).</a:t>
            </a:r>
            <a:r>
              <a:rPr lang="en-US" sz="1200" kern="1200" dirty="0">
                <a:solidFill>
                  <a:schemeClr val="tx1"/>
                </a:solidFill>
                <a:effectLst/>
                <a:latin typeface="+mn-lt"/>
                <a:ea typeface="+mn-ea"/>
                <a:cs typeface="+mn-cs"/>
              </a:rPr>
              <a:t>length, 2, 'should render 2 gifs'</a:t>
            </a:r>
            <a:r>
              <a:rPr lang="en-US" dirty="0"/>
              <a:t>)</a:t>
            </a:r>
            <a:br>
              <a:rPr lang="en-US" dirty="0"/>
            </a:b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  }</a:t>
            </a:r>
            <a:br>
              <a:rPr lang="en-US" dirty="0"/>
            </a:br>
            <a:r>
              <a:rPr lang="en-US" dirty="0"/>
              <a:t>)</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57</a:t>
            </a:fld>
            <a:endParaRPr lang="en-US"/>
          </a:p>
        </p:txBody>
      </p:sp>
    </p:spTree>
    <p:extLst>
      <p:ext uri="{BB962C8B-B14F-4D97-AF65-F5344CB8AC3E}">
        <p14:creationId xmlns:p14="http://schemas.microsoft.com/office/powerpoint/2010/main" val="3034644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58</a:t>
            </a:fld>
            <a:endParaRPr lang="en-US"/>
          </a:p>
        </p:txBody>
      </p:sp>
    </p:spTree>
    <p:extLst>
      <p:ext uri="{BB962C8B-B14F-4D97-AF65-F5344CB8AC3E}">
        <p14:creationId xmlns:p14="http://schemas.microsoft.com/office/powerpoint/2010/main" val="41330979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mport</a:t>
            </a:r>
            <a:r>
              <a:rPr lang="en-US" sz="1200" b="1" kern="1200" dirty="0">
                <a:solidFill>
                  <a:schemeClr val="tx1"/>
                </a:solidFill>
                <a:effectLst/>
                <a:latin typeface="+mn-lt"/>
                <a:ea typeface="+mn-ea"/>
                <a:cs typeface="+mn-cs"/>
              </a:rPr>
              <a:t> </a:t>
            </a:r>
            <a:r>
              <a:rPr lang="en-US" dirty="0"/>
              <a:t>{</a:t>
            </a:r>
            <a:r>
              <a:rPr lang="en-US" sz="1200" kern="1200" dirty="0" err="1">
                <a:solidFill>
                  <a:schemeClr val="tx1"/>
                </a:solidFill>
                <a:effectLst/>
                <a:latin typeface="+mn-lt"/>
                <a:ea typeface="+mn-ea"/>
                <a:cs typeface="+mn-cs"/>
              </a:rPr>
              <a:t>setFavoriteGif</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favoritesActions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a:t>
            </a:r>
            <a:r>
              <a:rPr lang="en-US" sz="1200" kern="1200" dirty="0">
                <a:solidFill>
                  <a:schemeClr val="tx1"/>
                </a:solidFill>
                <a:effectLst/>
                <a:latin typeface="+mn-lt"/>
                <a:ea typeface="+mn-ea"/>
                <a:cs typeface="+mn-cs"/>
              </a:rPr>
              <a:t>'Test SET_FAVORITE_GIF action creator',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err="1"/>
              <a:t>expectedAction</a:t>
            </a:r>
            <a:r>
              <a:rPr lang="en-US" dirty="0"/>
              <a:t> = {</a:t>
            </a:r>
            <a:br>
              <a:rPr lang="en-US" dirty="0"/>
            </a:br>
            <a:r>
              <a:rPr lang="en-US" dirty="0"/>
              <a:t>      </a:t>
            </a:r>
            <a:r>
              <a:rPr lang="en-US" sz="1200" kern="1200" dirty="0">
                <a:solidFill>
                  <a:schemeClr val="tx1"/>
                </a:solidFill>
                <a:effectLst/>
                <a:latin typeface="+mn-lt"/>
                <a:ea typeface="+mn-ea"/>
                <a:cs typeface="+mn-cs"/>
              </a:rPr>
              <a:t>type</a:t>
            </a:r>
            <a:r>
              <a:rPr lang="en-US" dirty="0"/>
              <a:t>: </a:t>
            </a:r>
            <a:r>
              <a:rPr lang="en-US" sz="1200" kern="1200" dirty="0">
                <a:solidFill>
                  <a:schemeClr val="tx1"/>
                </a:solidFill>
                <a:effectLst/>
                <a:latin typeface="+mn-lt"/>
                <a:ea typeface="+mn-ea"/>
                <a:cs typeface="+mn-cs"/>
              </a:rPr>
              <a:t>'SET_FAVORITE_GIF',</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gif</a:t>
            </a:r>
            <a:r>
              <a:rPr lang="en-US" dirty="0"/>
              <a:t>: {}</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isFavorite</a:t>
            </a:r>
            <a:r>
              <a:rPr lang="en-US" dirty="0"/>
              <a:t>: </a:t>
            </a:r>
            <a:r>
              <a:rPr lang="en-US" sz="1200" b="1" kern="1200" dirty="0">
                <a:solidFill>
                  <a:schemeClr val="tx1"/>
                </a:solidFill>
                <a:effectLst/>
                <a:latin typeface="+mn-lt"/>
                <a:ea typeface="+mn-ea"/>
                <a:cs typeface="+mn-cs"/>
              </a:rPr>
              <a:t>true</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actualAction</a:t>
            </a:r>
            <a:r>
              <a:rPr lang="en-US" dirty="0"/>
              <a:t> = </a:t>
            </a:r>
            <a:r>
              <a:rPr lang="en-US" sz="1200" kern="1200" dirty="0" err="1">
                <a:solidFill>
                  <a:schemeClr val="tx1"/>
                </a:solidFill>
                <a:effectLst/>
                <a:latin typeface="+mn-lt"/>
                <a:ea typeface="+mn-ea"/>
                <a:cs typeface="+mn-cs"/>
              </a:rPr>
              <a:t>setFavoriteGif</a:t>
            </a:r>
            <a:r>
              <a:rPr lang="en-US" dirty="0"/>
              <a:t>({}</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true </a:t>
            </a:r>
            <a:r>
              <a:rPr lang="en-US" dirty="0"/>
              <a:t>)</a:t>
            </a:r>
            <a:br>
              <a:rPr lang="en-US" dirty="0"/>
            </a:br>
            <a:r>
              <a:rPr lang="en-US" dirty="0"/>
              <a:t>    </a:t>
            </a:r>
            <a:r>
              <a:rPr lang="en-US" dirty="0" err="1"/>
              <a:t>t.deepEquals</a:t>
            </a:r>
            <a:r>
              <a:rPr lang="en-US" dirty="0"/>
              <a:t>(</a:t>
            </a:r>
            <a:r>
              <a:rPr lang="en-US" dirty="0" err="1"/>
              <a:t>actualAction</a:t>
            </a:r>
            <a:r>
              <a:rPr lang="en-US" sz="1200" kern="1200" dirty="0">
                <a:solidFill>
                  <a:schemeClr val="tx1"/>
                </a:solidFill>
                <a:effectLst/>
                <a:latin typeface="+mn-lt"/>
                <a:ea typeface="+mn-ea"/>
                <a:cs typeface="+mn-cs"/>
              </a:rPr>
              <a:t>, </a:t>
            </a:r>
            <a:r>
              <a:rPr lang="en-US" dirty="0" err="1"/>
              <a:t>expectedAction</a:t>
            </a:r>
            <a:r>
              <a:rPr lang="en-US" sz="1200" kern="1200" dirty="0">
                <a:solidFill>
                  <a:schemeClr val="tx1"/>
                </a:solidFill>
                <a:effectLst/>
                <a:latin typeface="+mn-lt"/>
                <a:ea typeface="+mn-ea"/>
                <a:cs typeface="+mn-cs"/>
              </a:rPr>
              <a:t>, 'should create SET_FAVORITE_GIF action '</a:t>
            </a:r>
            <a:r>
              <a:rPr lang="en-US" dirty="0"/>
              <a:t>)</a:t>
            </a:r>
            <a:br>
              <a:rPr lang="en-US" dirty="0"/>
            </a:b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br>
              <a:rPr lang="en-US" dirty="0"/>
            </a:br>
            <a:r>
              <a:rPr lang="en-US"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59</a:t>
            </a:fld>
            <a:endParaRPr lang="en-US"/>
          </a:p>
        </p:txBody>
      </p:sp>
    </p:spTree>
    <p:extLst>
      <p:ext uri="{BB962C8B-B14F-4D97-AF65-F5344CB8AC3E}">
        <p14:creationId xmlns:p14="http://schemas.microsoft.com/office/powerpoint/2010/main" val="3165779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60</a:t>
            </a:fld>
            <a:endParaRPr lang="en-US" dirty="0"/>
          </a:p>
        </p:txBody>
      </p:sp>
    </p:spTree>
    <p:extLst>
      <p:ext uri="{BB962C8B-B14F-4D97-AF65-F5344CB8AC3E}">
        <p14:creationId xmlns:p14="http://schemas.microsoft.com/office/powerpoint/2010/main" val="28427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61</a:t>
            </a:fld>
            <a:endParaRPr lang="en-US" dirty="0"/>
          </a:p>
        </p:txBody>
      </p:sp>
    </p:spTree>
    <p:extLst>
      <p:ext uri="{BB962C8B-B14F-4D97-AF65-F5344CB8AC3E}">
        <p14:creationId xmlns:p14="http://schemas.microsoft.com/office/powerpoint/2010/main" val="3955391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err="1">
                <a:solidFill>
                  <a:schemeClr val="tx1"/>
                </a:solidFill>
                <a:effectLst/>
                <a:latin typeface="+mn-lt"/>
                <a:ea typeface="+mn-ea"/>
                <a:cs typeface="+mn-cs"/>
              </a:rPr>
              <a:t>createDom</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'../../../test/utils'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nock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'nock'</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a:solidFill>
                  <a:schemeClr val="tx1"/>
                </a:solidFill>
                <a:effectLst/>
                <a:latin typeface="+mn-lt"/>
                <a:ea typeface="+mn-ea"/>
                <a:cs typeface="+mn-cs"/>
              </a:rPr>
              <a:t>requestGifs, </a:t>
            </a:r>
            <a:r>
              <a:rPr lang="en-US" sz="1200" kern="1200" dirty="0" err="1">
                <a:solidFill>
                  <a:schemeClr val="tx1"/>
                </a:solidFill>
                <a:effectLst/>
                <a:latin typeface="+mn-lt"/>
                <a:ea typeface="+mn-ea"/>
                <a:cs typeface="+mn-cs"/>
              </a:rPr>
              <a:t>receiveGifs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failedReceiveGifs</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gifsActions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err="1"/>
              <a:t>thunk</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'redux-</a:t>
            </a:r>
            <a:r>
              <a:rPr lang="en-US" sz="1200" kern="1200" dirty="0" err="1">
                <a:solidFill>
                  <a:schemeClr val="tx1"/>
                </a:solidFill>
                <a:effectLst/>
                <a:latin typeface="+mn-lt"/>
                <a:ea typeface="+mn-ea"/>
                <a:cs typeface="+mn-cs"/>
              </a:rPr>
              <a:t>thunk</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err="1"/>
              <a:t>initialAppState</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'../store/</a:t>
            </a:r>
            <a:r>
              <a:rPr lang="en-US" sz="1200" kern="1200" dirty="0" err="1">
                <a:solidFill>
                  <a:schemeClr val="tx1"/>
                </a:solidFill>
                <a:effectLst/>
                <a:latin typeface="+mn-lt"/>
                <a:ea typeface="+mn-ea"/>
                <a:cs typeface="+mn-cs"/>
              </a:rPr>
              <a:t>rootReducer</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err="1"/>
              <a:t>configureMockStore</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'redux-mock-store'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const </a:t>
            </a:r>
            <a:r>
              <a:rPr lang="en-US" dirty="0" err="1"/>
              <a:t>middlewares</a:t>
            </a:r>
            <a:r>
              <a:rPr lang="en-US" dirty="0"/>
              <a:t> = [</a:t>
            </a:r>
            <a:r>
              <a:rPr lang="en-US" dirty="0" err="1"/>
              <a:t>thunk</a:t>
            </a:r>
            <a:r>
              <a:rPr lang="en-US" dirty="0"/>
              <a:t>]</a:t>
            </a:r>
            <a:br>
              <a:rPr lang="en-US" dirty="0"/>
            </a:br>
            <a:r>
              <a:rPr lang="en-US" sz="1200" b="1" kern="1200" dirty="0">
                <a:solidFill>
                  <a:schemeClr val="tx1"/>
                </a:solidFill>
                <a:effectLst/>
                <a:latin typeface="+mn-lt"/>
                <a:ea typeface="+mn-ea"/>
                <a:cs typeface="+mn-cs"/>
              </a:rPr>
              <a:t>const </a:t>
            </a:r>
            <a:r>
              <a:rPr lang="en-US" dirty="0" err="1"/>
              <a:t>mockStore</a:t>
            </a:r>
            <a:r>
              <a:rPr lang="en-US" dirty="0"/>
              <a:t> = </a:t>
            </a:r>
            <a:r>
              <a:rPr lang="en-US" dirty="0" err="1"/>
              <a:t>configureMockStore</a:t>
            </a:r>
            <a:r>
              <a:rPr lang="en-US" dirty="0"/>
              <a:t>(</a:t>
            </a:r>
            <a:r>
              <a:rPr lang="en-US" dirty="0" err="1"/>
              <a:t>middlewares</a:t>
            </a:r>
            <a:r>
              <a:rPr lang="en-US" dirty="0"/>
              <a:t>)</a:t>
            </a:r>
            <a:br>
              <a:rPr lang="en-US" dirty="0"/>
            </a:br>
            <a:br>
              <a:rPr lang="en-US" dirty="0"/>
            </a:br>
            <a:br>
              <a:rPr lang="en-US" dirty="0"/>
            </a:br>
            <a:r>
              <a:rPr lang="en-US" dirty="0"/>
              <a:t>test(</a:t>
            </a:r>
            <a:r>
              <a:rPr lang="en-US" sz="1200" kern="1200" dirty="0">
                <a:solidFill>
                  <a:schemeClr val="tx1"/>
                </a:solidFill>
                <a:effectLst/>
                <a:latin typeface="+mn-lt"/>
                <a:ea typeface="+mn-ea"/>
                <a:cs typeface="+mn-cs"/>
              </a:rPr>
              <a:t>'Test requestGifs ASYNC action: success path', </a:t>
            </a:r>
            <a:r>
              <a:rPr lang="en-US" sz="1200" b="1" kern="1200" dirty="0">
                <a:solidFill>
                  <a:schemeClr val="tx1"/>
                </a:solidFill>
                <a:effectLst/>
                <a:latin typeface="+mn-lt"/>
                <a:ea typeface="+mn-ea"/>
                <a:cs typeface="+mn-cs"/>
              </a:rPr>
              <a:t>async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let </a:t>
            </a:r>
            <a:r>
              <a:rPr lang="en-US" dirty="0" err="1"/>
              <a:t>nockScope</a:t>
            </a:r>
            <a:r>
              <a:rPr lang="en-US" dirty="0"/>
              <a:t> = </a:t>
            </a:r>
            <a:r>
              <a:rPr lang="en-US" sz="1200" b="1" kern="1200" dirty="0">
                <a:solidFill>
                  <a:schemeClr val="tx1"/>
                </a:solidFill>
                <a:effectLst/>
                <a:latin typeface="+mn-lt"/>
                <a:ea typeface="+mn-ea"/>
                <a:cs typeface="+mn-cs"/>
              </a:rPr>
              <a:t>null</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try </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await </a:t>
            </a:r>
            <a:r>
              <a:rPr lang="en-US" sz="1200" kern="1200" dirty="0" err="1">
                <a:solidFill>
                  <a:schemeClr val="tx1"/>
                </a:solidFill>
                <a:effectLst/>
                <a:latin typeface="+mn-lt"/>
                <a:ea typeface="+mn-ea"/>
                <a:cs typeface="+mn-cs"/>
              </a:rPr>
              <a:t>createDom</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err="1"/>
              <a:t>expectedActions</a:t>
            </a:r>
            <a:r>
              <a:rPr lang="en-US" dirty="0"/>
              <a:t> = [</a:t>
            </a:r>
            <a:r>
              <a:rPr lang="en-US" sz="1200" kern="1200" dirty="0" err="1">
                <a:solidFill>
                  <a:schemeClr val="tx1"/>
                </a:solidFill>
                <a:effectLst/>
                <a:latin typeface="+mn-lt"/>
                <a:ea typeface="+mn-ea"/>
                <a:cs typeface="+mn-cs"/>
              </a:rPr>
              <a:t>receiveGifs</a:t>
            </a:r>
            <a:r>
              <a:rPr lang="en-US" dirty="0"/>
              <a:t>({</a:t>
            </a:r>
            <a:r>
              <a:rPr lang="en-US" sz="1200" kern="1200" dirty="0">
                <a:solidFill>
                  <a:schemeClr val="tx1"/>
                </a:solidFill>
                <a:effectLst/>
                <a:latin typeface="+mn-lt"/>
                <a:ea typeface="+mn-ea"/>
                <a:cs typeface="+mn-cs"/>
              </a:rPr>
              <a:t>data</a:t>
            </a:r>
            <a:r>
              <a:rPr lang="en-US" dirty="0"/>
              <a:t>: []})]</a:t>
            </a:r>
            <a:br>
              <a:rPr lang="en-US" dirty="0"/>
            </a:br>
            <a:br>
              <a:rPr lang="en-US" dirty="0"/>
            </a:br>
            <a:r>
              <a:rPr lang="en-US" dirty="0"/>
              <a: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const </a:t>
            </a:r>
            <a:r>
              <a:rPr lang="en-US" dirty="0"/>
              <a:t>store = </a:t>
            </a:r>
            <a:r>
              <a:rPr lang="en-US" dirty="0" err="1"/>
              <a:t>mockStore</a:t>
            </a:r>
            <a:r>
              <a:rPr lang="en-US" dirty="0"/>
              <a:t>(</a:t>
            </a:r>
            <a:r>
              <a:rPr lang="en-US" dirty="0" err="1"/>
              <a:t>initialAppState</a:t>
            </a:r>
            <a:r>
              <a:rPr lang="en-US" dirty="0"/>
              <a:t>)</a:t>
            </a:r>
            <a:br>
              <a:rPr lang="en-US" dirty="0"/>
            </a:br>
            <a:r>
              <a:rPr lang="en-US" dirty="0"/>
              <a:t>    </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err="1"/>
              <a:t>nockScope</a:t>
            </a:r>
            <a:r>
              <a:rPr lang="en-US" dirty="0"/>
              <a:t> = nock(</a:t>
            </a: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api.giphy.com</a:t>
            </a:r>
            <a:r>
              <a:rPr lang="en-US" sz="1200" kern="1200" dirty="0">
                <a:solidFill>
                  <a:schemeClr val="tx1"/>
                </a:solidFill>
                <a:effectLst/>
                <a:latin typeface="+mn-lt"/>
                <a:ea typeface="+mn-ea"/>
                <a:cs typeface="+mn-cs"/>
              </a:rPr>
              <a:t>'</a:t>
            </a:r>
            <a:r>
              <a:rPr lang="en-US" dirty="0"/>
              <a:t>)</a:t>
            </a:r>
            <a:br>
              <a:rPr lang="en-US" dirty="0"/>
            </a:br>
            <a:r>
              <a:rPr lang="en-US" dirty="0"/>
              <a:t>      .get(</a:t>
            </a:r>
            <a:r>
              <a:rPr lang="en-US" sz="1200" kern="1200" dirty="0">
                <a:solidFill>
                  <a:schemeClr val="tx1"/>
                </a:solidFill>
                <a:effectLst/>
                <a:latin typeface="+mn-lt"/>
                <a:ea typeface="+mn-ea"/>
                <a:cs typeface="+mn-cs"/>
              </a:rPr>
              <a:t>'/v1/gifs/search'</a:t>
            </a:r>
            <a:r>
              <a:rPr lang="en-US" dirty="0"/>
              <a:t>)</a:t>
            </a:r>
            <a:br>
              <a:rPr lang="en-US" dirty="0"/>
            </a:br>
            <a:r>
              <a:rPr lang="en-US" dirty="0"/>
              <a:t>      .</a:t>
            </a:r>
            <a:r>
              <a:rPr lang="en-US" sz="1200" kern="1200" dirty="0">
                <a:solidFill>
                  <a:schemeClr val="tx1"/>
                </a:solidFill>
                <a:effectLst/>
                <a:latin typeface="+mn-lt"/>
                <a:ea typeface="+mn-ea"/>
                <a:cs typeface="+mn-cs"/>
              </a:rPr>
              <a:t>query</a:t>
            </a:r>
            <a:r>
              <a:rPr lang="en-US" dirty="0"/>
              <a:t>(</a:t>
            </a:r>
            <a:r>
              <a:rPr lang="en-US" sz="1200" b="1" kern="1200" dirty="0">
                <a:solidFill>
                  <a:schemeClr val="tx1"/>
                </a:solidFill>
                <a:effectLst/>
                <a:latin typeface="+mn-lt"/>
                <a:ea typeface="+mn-ea"/>
                <a:cs typeface="+mn-cs"/>
              </a:rPr>
              <a:t>true</a:t>
            </a:r>
            <a:r>
              <a:rPr lang="en-US" dirty="0"/>
              <a:t>)</a:t>
            </a:r>
            <a:br>
              <a:rPr lang="en-US" dirty="0"/>
            </a:br>
            <a:r>
              <a:rPr lang="en-US" dirty="0"/>
              <a:t>      .reply(</a:t>
            </a:r>
            <a:r>
              <a:rPr lang="en-US" sz="1200" kern="1200" dirty="0">
                <a:solidFill>
                  <a:schemeClr val="tx1"/>
                </a:solidFill>
                <a:effectLst/>
                <a:latin typeface="+mn-lt"/>
                <a:ea typeface="+mn-ea"/>
                <a:cs typeface="+mn-cs"/>
              </a:rPr>
              <a:t>200, </a:t>
            </a:r>
            <a:r>
              <a:rPr lang="en-US" dirty="0"/>
              <a:t>{</a:t>
            </a:r>
            <a:r>
              <a:rPr lang="en-US" sz="1200" kern="1200" dirty="0">
                <a:solidFill>
                  <a:schemeClr val="tx1"/>
                </a:solidFill>
                <a:effectLst/>
                <a:latin typeface="+mn-lt"/>
                <a:ea typeface="+mn-ea"/>
                <a:cs typeface="+mn-cs"/>
              </a:rPr>
              <a:t>data</a:t>
            </a:r>
            <a:r>
              <a:rPr lang="en-US" dirty="0"/>
              <a:t>: {</a:t>
            </a:r>
            <a:r>
              <a:rPr lang="en-US" sz="1200" kern="1200" dirty="0">
                <a:solidFill>
                  <a:schemeClr val="tx1"/>
                </a:solidFill>
                <a:effectLst/>
                <a:latin typeface="+mn-lt"/>
                <a:ea typeface="+mn-ea"/>
                <a:cs typeface="+mn-cs"/>
              </a:rPr>
              <a:t>data</a:t>
            </a:r>
            <a:r>
              <a:rPr lang="en-US" dirty="0"/>
              <a:t>: []}})</a:t>
            </a:r>
            <a:br>
              <a:rPr lang="en-US" dirty="0"/>
            </a:br>
            <a:br>
              <a:rPr lang="en-US" dirty="0"/>
            </a:br>
            <a:r>
              <a:rPr lang="en-US" dirty="0"/>
              <a:t>    </a:t>
            </a:r>
            <a:r>
              <a:rPr lang="en-US" dirty="0" err="1"/>
              <a:t>store.dispatch</a:t>
            </a:r>
            <a:r>
              <a:rPr lang="en-US" dirty="0"/>
              <a:t>(</a:t>
            </a:r>
            <a:r>
              <a:rPr lang="en-US" sz="1200" kern="1200" dirty="0">
                <a:solidFill>
                  <a:schemeClr val="tx1"/>
                </a:solidFill>
                <a:effectLst/>
                <a:latin typeface="+mn-lt"/>
                <a:ea typeface="+mn-ea"/>
                <a:cs typeface="+mn-cs"/>
              </a:rPr>
              <a:t>requestGifs</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aaa</a:t>
            </a:r>
            <a:r>
              <a:rPr lang="en-US" sz="1200" kern="1200" dirty="0">
                <a:solidFill>
                  <a:schemeClr val="tx1"/>
                </a:solidFill>
                <a:effectLst/>
                <a:latin typeface="+mn-lt"/>
                <a:ea typeface="+mn-ea"/>
                <a:cs typeface="+mn-cs"/>
              </a:rPr>
              <a:t>'</a:t>
            </a:r>
            <a:r>
              <a:rPr lang="en-US" dirty="0"/>
              <a:t>))</a:t>
            </a:r>
            <a:br>
              <a:rPr lang="en-US" dirty="0"/>
            </a:br>
            <a:r>
              <a:rPr lang="en-US" dirty="0"/>
              <a:t>      .</a:t>
            </a:r>
            <a:r>
              <a:rPr lang="en-US" sz="1200" kern="1200" dirty="0">
                <a:solidFill>
                  <a:schemeClr val="tx1"/>
                </a:solidFill>
                <a:effectLst/>
                <a:latin typeface="+mn-lt"/>
                <a:ea typeface="+mn-ea"/>
                <a:cs typeface="+mn-cs"/>
              </a:rPr>
              <a:t>then</a:t>
            </a:r>
            <a:r>
              <a:rPr lang="en-US" dirty="0"/>
              <a:t>(() =&gt; {</a:t>
            </a:r>
            <a:br>
              <a:rPr lang="en-US" dirty="0"/>
            </a:br>
            <a:r>
              <a:rPr lang="en-US" dirty="0"/>
              <a:t>        </a:t>
            </a:r>
            <a:r>
              <a:rPr lang="en-US" dirty="0" err="1"/>
              <a:t>nock.removeInterceptor</a:t>
            </a:r>
            <a:r>
              <a:rPr lang="en-US" dirty="0"/>
              <a:t>(</a:t>
            </a:r>
            <a:r>
              <a:rPr lang="en-US" dirty="0" err="1"/>
              <a:t>nockScope</a:t>
            </a:r>
            <a:r>
              <a:rPr lang="en-US" dirty="0"/>
              <a:t>)</a:t>
            </a:r>
            <a:br>
              <a:rPr lang="en-US" dirty="0"/>
            </a:br>
            <a:r>
              <a:rPr lang="en-US" dirty="0"/>
              <a:t>        </a:t>
            </a:r>
            <a:r>
              <a:rPr lang="en-US" sz="1200" b="1" kern="1200" dirty="0">
                <a:solidFill>
                  <a:schemeClr val="tx1"/>
                </a:solidFill>
                <a:effectLst/>
                <a:latin typeface="+mn-lt"/>
                <a:ea typeface="+mn-ea"/>
                <a:cs typeface="+mn-cs"/>
              </a:rPr>
              <a:t>let </a:t>
            </a:r>
            <a:r>
              <a:rPr lang="en-US" dirty="0"/>
              <a:t>actions = </a:t>
            </a:r>
            <a:r>
              <a:rPr lang="en-US" dirty="0" err="1"/>
              <a:t>store.getActions</a:t>
            </a:r>
            <a:r>
              <a:rPr lang="en-US" dirty="0"/>
              <a:t>()</a:t>
            </a:r>
            <a:br>
              <a:rPr lang="en-US" dirty="0"/>
            </a:br>
            <a:r>
              <a:rPr lang="en-US" dirty="0"/>
              <a:t>        </a:t>
            </a:r>
            <a:r>
              <a:rPr lang="en-US" dirty="0" err="1"/>
              <a:t>t.deepEquals</a:t>
            </a:r>
            <a:r>
              <a:rPr lang="en-US" dirty="0"/>
              <a:t>(actions</a:t>
            </a:r>
            <a:r>
              <a:rPr lang="en-US" sz="1200" kern="1200" dirty="0">
                <a:solidFill>
                  <a:schemeClr val="tx1"/>
                </a:solidFill>
                <a:effectLst/>
                <a:latin typeface="+mn-lt"/>
                <a:ea typeface="+mn-ea"/>
                <a:cs typeface="+mn-cs"/>
              </a:rPr>
              <a:t>, </a:t>
            </a:r>
            <a:r>
              <a:rPr lang="en-US" dirty="0" err="1"/>
              <a:t>expectedActions</a:t>
            </a:r>
            <a:r>
              <a:rPr lang="en-US" sz="1200" kern="1200" dirty="0">
                <a:solidFill>
                  <a:schemeClr val="tx1"/>
                </a:solidFill>
                <a:effectLst/>
                <a:latin typeface="+mn-lt"/>
                <a:ea typeface="+mn-ea"/>
                <a:cs typeface="+mn-cs"/>
              </a:rPr>
              <a:t>, 'should invoke </a:t>
            </a:r>
            <a:r>
              <a:rPr lang="en-US" sz="1200" kern="1200" dirty="0" err="1">
                <a:solidFill>
                  <a:schemeClr val="tx1"/>
                </a:solidFill>
                <a:effectLst/>
                <a:latin typeface="+mn-lt"/>
                <a:ea typeface="+mn-ea"/>
                <a:cs typeface="+mn-cs"/>
              </a:rPr>
              <a:t>receiveGifs</a:t>
            </a:r>
            <a:r>
              <a:rPr lang="en-US" sz="1200" kern="1200" dirty="0">
                <a:solidFill>
                  <a:schemeClr val="tx1"/>
                </a:solidFill>
                <a:effectLst/>
                <a:latin typeface="+mn-lt"/>
                <a:ea typeface="+mn-ea"/>
                <a:cs typeface="+mn-cs"/>
              </a:rPr>
              <a:t> action on success'</a:t>
            </a:r>
            <a:r>
              <a:rPr lang="en-US" dirty="0"/>
              <a:t>)</a:t>
            </a:r>
            <a:br>
              <a:rPr lang="en-US" dirty="0"/>
            </a:br>
            <a:r>
              <a:rPr lang="en-US" dirty="0"/>
              <a:t>      })</a:t>
            </a: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a:t>
            </a:r>
            <a:r>
              <a:rPr lang="en-US" dirty="0" err="1"/>
              <a:t>nock.removeInterceptor</a:t>
            </a:r>
            <a:r>
              <a:rPr lang="en-US" dirty="0"/>
              <a:t>(</a:t>
            </a:r>
            <a:r>
              <a:rPr lang="en-US" dirty="0" err="1"/>
              <a:t>nockScope</a:t>
            </a:r>
            <a:r>
              <a:rPr lang="en-US" dirty="0"/>
              <a:t>)</a:t>
            </a:r>
            <a:br>
              <a:rPr lang="en-US" dirty="0"/>
            </a:br>
            <a:r>
              <a:rPr lang="en-US" dirty="0"/>
              <a:t>    console.</a:t>
            </a:r>
            <a:r>
              <a:rPr lang="en-US" sz="1200" kern="1200" dirty="0">
                <a:solidFill>
                  <a:schemeClr val="tx1"/>
                </a:solidFill>
                <a:effectLst/>
                <a:latin typeface="+mn-lt"/>
                <a:ea typeface="+mn-ea"/>
                <a:cs typeface="+mn-cs"/>
              </a:rPr>
              <a:t>log</a:t>
            </a:r>
            <a:r>
              <a:rPr lang="en-US" dirty="0"/>
              <a:t>(</a:t>
            </a:r>
            <a:r>
              <a:rPr lang="en-US" dirty="0" err="1"/>
              <a:t>e.</a:t>
            </a:r>
            <a:r>
              <a:rPr lang="en-US" sz="1200" kern="1200" dirty="0" err="1">
                <a:solidFill>
                  <a:schemeClr val="tx1"/>
                </a:solidFill>
                <a:effectLst/>
                <a:latin typeface="+mn-lt"/>
                <a:ea typeface="+mn-ea"/>
                <a:cs typeface="+mn-cs"/>
              </a:rPr>
              <a:t>stack</a:t>
            </a:r>
            <a:r>
              <a:rPr lang="en-US" dirty="0"/>
              <a:t>)</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62</a:t>
            </a:fld>
            <a:endParaRPr lang="en-US" dirty="0"/>
          </a:p>
        </p:txBody>
      </p:sp>
    </p:spTree>
    <p:extLst>
      <p:ext uri="{BB962C8B-B14F-4D97-AF65-F5344CB8AC3E}">
        <p14:creationId xmlns:p14="http://schemas.microsoft.com/office/powerpoint/2010/main" val="865230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sz="1200" kern="1200" dirty="0">
                <a:solidFill>
                  <a:schemeClr val="tx1"/>
                </a:solidFill>
                <a:effectLst/>
                <a:latin typeface="+mn-lt"/>
                <a:ea typeface="+mn-ea"/>
                <a:cs typeface="+mn-cs"/>
              </a:rPr>
              <a:t>'Test requestGifs ASYNC action: failure path', </a:t>
            </a:r>
            <a:r>
              <a:rPr lang="en-US" dirty="0"/>
              <a:t>t =&gt; {</a:t>
            </a: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r>
              <a:rPr lang="en-US" dirty="0"/>
              <a:t>  </a:t>
            </a:r>
            <a:r>
              <a:rPr lang="en-US" sz="1200" b="1" kern="1200" dirty="0">
                <a:solidFill>
                  <a:schemeClr val="tx1"/>
                </a:solidFill>
                <a:effectLst/>
                <a:latin typeface="+mn-lt"/>
                <a:ea typeface="+mn-ea"/>
                <a:cs typeface="+mn-cs"/>
              </a:rPr>
              <a:t>let </a:t>
            </a:r>
            <a:r>
              <a:rPr lang="en-US" dirty="0" err="1"/>
              <a:t>nockScope</a:t>
            </a:r>
            <a:r>
              <a:rPr lang="en-US" dirty="0"/>
              <a:t> = </a:t>
            </a:r>
            <a:r>
              <a:rPr lang="en-US" sz="1200" b="1" kern="1200" dirty="0">
                <a:solidFill>
                  <a:schemeClr val="tx1"/>
                </a:solidFill>
                <a:effectLst/>
                <a:latin typeface="+mn-lt"/>
                <a:ea typeface="+mn-ea"/>
                <a:cs typeface="+mn-cs"/>
              </a:rPr>
              <a:t>null</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try </a:t>
            </a:r>
            <a:r>
              <a:rPr lang="en-US" dirty="0"/>
              <a:t>{</a:t>
            </a:r>
            <a:br>
              <a:rPr lang="en-US" dirty="0"/>
            </a:br>
            <a:br>
              <a:rPr lang="en-US" dirty="0"/>
            </a:br>
            <a:r>
              <a:rPr lang="en-US" dirty="0"/>
              <a:t>    </a:t>
            </a:r>
            <a:r>
              <a:rPr lang="en-US" sz="1200" kern="1200" dirty="0" err="1">
                <a:solidFill>
                  <a:schemeClr val="tx1"/>
                </a:solidFill>
                <a:effectLst/>
                <a:latin typeface="+mn-lt"/>
                <a:ea typeface="+mn-ea"/>
                <a:cs typeface="+mn-cs"/>
              </a:rPr>
              <a:t>createDom</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a:t>store = </a:t>
            </a:r>
            <a:r>
              <a:rPr lang="en-US" dirty="0" err="1"/>
              <a:t>mockStore</a:t>
            </a:r>
            <a:r>
              <a:rPr lang="en-US" dirty="0"/>
              <a:t>(</a:t>
            </a:r>
            <a:r>
              <a:rPr lang="en-US" dirty="0" err="1"/>
              <a:t>initialAppState</a:t>
            </a:r>
            <a:r>
              <a:rPr lang="en-US" dirty="0"/>
              <a:t>)</a:t>
            </a:r>
            <a:br>
              <a:rPr lang="en-US" dirty="0"/>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err="1"/>
              <a:t>nockScope</a:t>
            </a:r>
            <a:r>
              <a:rPr lang="en-US" dirty="0"/>
              <a:t> = nock(</a:t>
            </a: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api.giphy.com</a:t>
            </a:r>
            <a:r>
              <a:rPr lang="en-US" sz="1200" kern="1200" dirty="0">
                <a:solidFill>
                  <a:schemeClr val="tx1"/>
                </a:solidFill>
                <a:effectLst/>
                <a:latin typeface="+mn-lt"/>
                <a:ea typeface="+mn-ea"/>
                <a:cs typeface="+mn-cs"/>
              </a:rPr>
              <a:t>'</a:t>
            </a:r>
            <a:r>
              <a:rPr lang="en-US" dirty="0"/>
              <a:t>)</a:t>
            </a:r>
            <a:br>
              <a:rPr lang="en-US" dirty="0"/>
            </a:br>
            <a:r>
              <a:rPr lang="en-US" dirty="0"/>
              <a:t>      .get(</a:t>
            </a:r>
            <a:r>
              <a:rPr lang="en-US" sz="1200" kern="1200" dirty="0">
                <a:solidFill>
                  <a:schemeClr val="tx1"/>
                </a:solidFill>
                <a:effectLst/>
                <a:latin typeface="+mn-lt"/>
                <a:ea typeface="+mn-ea"/>
                <a:cs typeface="+mn-cs"/>
              </a:rPr>
              <a:t>'/v1/gifs/search'</a:t>
            </a:r>
            <a:r>
              <a:rPr lang="en-US" dirty="0"/>
              <a:t>)</a:t>
            </a:r>
            <a:br>
              <a:rPr lang="en-US" dirty="0"/>
            </a:br>
            <a:r>
              <a:rPr lang="en-US" dirty="0"/>
              <a:t>      .</a:t>
            </a:r>
            <a:r>
              <a:rPr lang="en-US" sz="1200" kern="1200" dirty="0">
                <a:solidFill>
                  <a:schemeClr val="tx1"/>
                </a:solidFill>
                <a:effectLst/>
                <a:latin typeface="+mn-lt"/>
                <a:ea typeface="+mn-ea"/>
                <a:cs typeface="+mn-cs"/>
              </a:rPr>
              <a:t>query</a:t>
            </a:r>
            <a:r>
              <a:rPr lang="en-US" dirty="0"/>
              <a:t>(</a:t>
            </a:r>
            <a:r>
              <a:rPr lang="en-US" sz="1200" b="1" kern="1200" dirty="0">
                <a:solidFill>
                  <a:schemeClr val="tx1"/>
                </a:solidFill>
                <a:effectLst/>
                <a:latin typeface="+mn-lt"/>
                <a:ea typeface="+mn-ea"/>
                <a:cs typeface="+mn-cs"/>
              </a:rPr>
              <a:t>true</a:t>
            </a:r>
            <a:r>
              <a:rPr lang="en-US" dirty="0"/>
              <a:t>)</a:t>
            </a:r>
            <a:br>
              <a:rPr lang="en-US" dirty="0"/>
            </a:br>
            <a:r>
              <a:rPr lang="en-US" dirty="0"/>
              <a:t>      .reply(</a:t>
            </a:r>
            <a:r>
              <a:rPr lang="en-US" sz="1200" kern="1200" dirty="0">
                <a:solidFill>
                  <a:schemeClr val="tx1"/>
                </a:solidFill>
                <a:effectLst/>
                <a:latin typeface="+mn-lt"/>
                <a:ea typeface="+mn-ea"/>
                <a:cs typeface="+mn-cs"/>
              </a:rPr>
              <a:t>500</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err="1"/>
              <a:t>expectedActions</a:t>
            </a:r>
            <a:r>
              <a:rPr lang="en-US" dirty="0"/>
              <a:t> = [</a:t>
            </a:r>
            <a:r>
              <a:rPr lang="en-US" sz="1200" kern="1200" dirty="0" err="1">
                <a:solidFill>
                  <a:schemeClr val="tx1"/>
                </a:solidFill>
                <a:effectLst/>
                <a:latin typeface="+mn-lt"/>
                <a:ea typeface="+mn-ea"/>
                <a:cs typeface="+mn-cs"/>
              </a:rPr>
              <a:t>failedReceiveGifs</a:t>
            </a:r>
            <a:r>
              <a:rPr lang="en-US" dirty="0"/>
              <a:t>(</a:t>
            </a:r>
            <a:r>
              <a:rPr lang="en-US" sz="1200" kern="1200" dirty="0">
                <a:solidFill>
                  <a:schemeClr val="tx1"/>
                </a:solidFill>
                <a:effectLst/>
                <a:latin typeface="+mn-lt"/>
                <a:ea typeface="+mn-ea"/>
                <a:cs typeface="+mn-cs"/>
              </a:rPr>
              <a:t>'error: failed to retrieve gifs', 500</a:t>
            </a:r>
            <a:r>
              <a:rPr lang="en-US" dirty="0"/>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receiveGifs</a:t>
            </a:r>
            <a:r>
              <a:rPr lang="en-US" dirty="0"/>
              <a:t>([])]</a:t>
            </a:r>
            <a:br>
              <a:rPr lang="en-US" dirty="0"/>
            </a:br>
            <a:br>
              <a:rPr lang="en-US" dirty="0"/>
            </a:br>
            <a:r>
              <a:rPr lang="en-US" dirty="0"/>
              <a:t>    </a:t>
            </a:r>
            <a:r>
              <a:rPr lang="en-US" dirty="0" err="1"/>
              <a:t>store.dispatch</a:t>
            </a:r>
            <a:r>
              <a:rPr lang="en-US" dirty="0"/>
              <a:t>(</a:t>
            </a:r>
            <a:r>
              <a:rPr lang="en-US" sz="1200" kern="1200" dirty="0">
                <a:solidFill>
                  <a:schemeClr val="tx1"/>
                </a:solidFill>
                <a:effectLst/>
                <a:latin typeface="+mn-lt"/>
                <a:ea typeface="+mn-ea"/>
                <a:cs typeface="+mn-cs"/>
              </a:rPr>
              <a:t>requestGifs</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aaa</a:t>
            </a:r>
            <a:r>
              <a:rPr lang="en-US" sz="1200" kern="1200" dirty="0">
                <a:solidFill>
                  <a:schemeClr val="tx1"/>
                </a:solidFill>
                <a:effectLst/>
                <a:latin typeface="+mn-lt"/>
                <a:ea typeface="+mn-ea"/>
                <a:cs typeface="+mn-cs"/>
              </a:rPr>
              <a:t>'</a:t>
            </a:r>
            <a:r>
              <a:rPr lang="en-US" dirty="0"/>
              <a:t>))</a:t>
            </a:r>
            <a:br>
              <a:rPr lang="en-US" dirty="0"/>
            </a:br>
            <a:r>
              <a:rPr lang="en-US" dirty="0"/>
              <a:t>      .</a:t>
            </a:r>
            <a:r>
              <a:rPr lang="en-US" sz="1200" kern="1200" dirty="0">
                <a:solidFill>
                  <a:schemeClr val="tx1"/>
                </a:solidFill>
                <a:effectLst/>
                <a:latin typeface="+mn-lt"/>
                <a:ea typeface="+mn-ea"/>
                <a:cs typeface="+mn-cs"/>
              </a:rPr>
              <a:t>then</a:t>
            </a:r>
            <a:r>
              <a:rPr lang="en-US" dirty="0"/>
              <a:t>(() =&gt; {</a:t>
            </a:r>
            <a:br>
              <a:rPr lang="en-US" dirty="0"/>
            </a:br>
            <a:r>
              <a:rPr lang="en-US" dirty="0"/>
              <a:t>        </a:t>
            </a:r>
            <a:r>
              <a:rPr lang="en-US" dirty="0" err="1"/>
              <a:t>nock.removeInterceptor</a:t>
            </a:r>
            <a:r>
              <a:rPr lang="en-US" dirty="0"/>
              <a:t>(</a:t>
            </a:r>
            <a:r>
              <a:rPr lang="en-US" dirty="0" err="1"/>
              <a:t>nockScope</a:t>
            </a:r>
            <a:r>
              <a:rPr lang="en-US" dirty="0"/>
              <a:t>)</a:t>
            </a:r>
            <a:br>
              <a:rPr lang="en-US" dirty="0"/>
            </a:br>
            <a:r>
              <a:rPr lang="en-US" dirty="0"/>
              <a:t>        </a:t>
            </a:r>
            <a:r>
              <a:rPr lang="en-US" dirty="0" err="1"/>
              <a:t>t.deepEquals</a:t>
            </a:r>
            <a:r>
              <a:rPr lang="en-US" dirty="0"/>
              <a:t>(</a:t>
            </a:r>
            <a:r>
              <a:rPr lang="en-US" dirty="0" err="1"/>
              <a:t>store.getActions</a:t>
            </a:r>
            <a:r>
              <a:rPr lang="en-US" dirty="0"/>
              <a:t>()</a:t>
            </a:r>
            <a:r>
              <a:rPr lang="en-US" sz="1200" kern="1200" dirty="0">
                <a:solidFill>
                  <a:schemeClr val="tx1"/>
                </a:solidFill>
                <a:effectLst/>
                <a:latin typeface="+mn-lt"/>
                <a:ea typeface="+mn-ea"/>
                <a:cs typeface="+mn-cs"/>
              </a:rPr>
              <a:t>, </a:t>
            </a:r>
            <a:r>
              <a:rPr lang="en-US" dirty="0" err="1"/>
              <a:t>expectedActions</a:t>
            </a:r>
            <a:r>
              <a:rPr lang="en-US" sz="1200" kern="1200" dirty="0">
                <a:solidFill>
                  <a:schemeClr val="tx1"/>
                </a:solidFill>
                <a:effectLst/>
                <a:latin typeface="+mn-lt"/>
                <a:ea typeface="+mn-ea"/>
                <a:cs typeface="+mn-cs"/>
              </a:rPr>
              <a:t>, 'should invoke </a:t>
            </a:r>
            <a:r>
              <a:rPr lang="en-US" sz="1200" kern="1200" dirty="0" err="1">
                <a:solidFill>
                  <a:schemeClr val="tx1"/>
                </a:solidFill>
                <a:effectLst/>
                <a:latin typeface="+mn-lt"/>
                <a:ea typeface="+mn-ea"/>
                <a:cs typeface="+mn-cs"/>
              </a:rPr>
              <a:t>failedReceiveGifs</a:t>
            </a:r>
            <a:r>
              <a:rPr lang="en-US" sz="1200" kern="1200" dirty="0">
                <a:solidFill>
                  <a:schemeClr val="tx1"/>
                </a:solidFill>
                <a:effectLst/>
                <a:latin typeface="+mn-lt"/>
                <a:ea typeface="+mn-ea"/>
                <a:cs typeface="+mn-cs"/>
              </a:rPr>
              <a:t> on failure'</a:t>
            </a:r>
            <a:r>
              <a:rPr lang="en-US" dirty="0"/>
              <a:t>)</a:t>
            </a:r>
            <a:br>
              <a:rPr lang="en-US" dirty="0"/>
            </a:br>
            <a:r>
              <a:rPr lang="en-US" dirty="0"/>
              <a:t>      })</a:t>
            </a:r>
            <a:br>
              <a:rPr lang="en-US" dirty="0"/>
            </a:br>
            <a:r>
              <a:rPr lang="en-US" dirty="0"/>
              <a:t>  } </a:t>
            </a:r>
            <a:r>
              <a:rPr lang="en-US" sz="1200" b="1" kern="1200" dirty="0">
                <a:solidFill>
                  <a:schemeClr val="tx1"/>
                </a:solidFill>
                <a:effectLst/>
                <a:latin typeface="+mn-lt"/>
                <a:ea typeface="+mn-ea"/>
                <a:cs typeface="+mn-cs"/>
              </a:rPr>
              <a:t>catch </a:t>
            </a:r>
            <a:r>
              <a:rPr lang="en-US" dirty="0"/>
              <a:t>(e) {</a:t>
            </a:r>
            <a:br>
              <a:rPr lang="en-US" dirty="0"/>
            </a:br>
            <a:r>
              <a:rPr lang="en-US" dirty="0"/>
              <a:t>    </a:t>
            </a:r>
            <a:r>
              <a:rPr lang="en-US" dirty="0" err="1"/>
              <a:t>nock.removeInterceptor</a:t>
            </a:r>
            <a:r>
              <a:rPr lang="en-US" dirty="0"/>
              <a:t>(</a:t>
            </a:r>
            <a:r>
              <a:rPr lang="en-US" dirty="0" err="1"/>
              <a:t>nockScope</a:t>
            </a:r>
            <a:r>
              <a:rPr lang="en-US" dirty="0"/>
              <a:t>)</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63</a:t>
            </a:fld>
            <a:endParaRPr lang="en-US"/>
          </a:p>
        </p:txBody>
      </p:sp>
    </p:spTree>
    <p:extLst>
      <p:ext uri="{BB962C8B-B14F-4D97-AF65-F5344CB8AC3E}">
        <p14:creationId xmlns:p14="http://schemas.microsoft.com/office/powerpoint/2010/main" val="35335540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66</a:t>
            </a:fld>
            <a:endParaRPr lang="en-US" dirty="0"/>
          </a:p>
        </p:txBody>
      </p:sp>
    </p:spTree>
    <p:extLst>
      <p:ext uri="{BB962C8B-B14F-4D97-AF65-F5344CB8AC3E}">
        <p14:creationId xmlns:p14="http://schemas.microsoft.com/office/powerpoint/2010/main" val="1734784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jsdom vs. </a:t>
            </a:r>
            <a:r>
              <a:rPr lang="en-US" sz="1200" b="0" i="0" kern="1200" dirty="0" err="1">
                <a:solidFill>
                  <a:schemeClr val="tx1"/>
                </a:solidFill>
                <a:effectLst/>
                <a:latin typeface="+mn-lt"/>
                <a:ea typeface="+mn-ea"/>
                <a:cs typeface="+mn-cs"/>
              </a:rPr>
              <a:t>PhantomJS</a:t>
            </a:r>
            <a:r>
              <a:rPr lang="en-US" sz="1200" b="0" i="0" kern="1200" dirty="0">
                <a:solidFill>
                  <a:schemeClr val="tx1"/>
                </a:solidFill>
                <a:effectLst/>
                <a:latin typeface="+mn-lt"/>
                <a:ea typeface="+mn-ea"/>
                <a:cs typeface="+mn-cs"/>
              </a:rPr>
              <a:t> :https://github.com/jsdom/jsdom/wiki/jsdom-vs.-</a:t>
            </a:r>
            <a:r>
              <a:rPr lang="en-US" sz="1200" b="0" i="0" kern="1200" dirty="0" err="1">
                <a:solidFill>
                  <a:schemeClr val="tx1"/>
                </a:solidFill>
                <a:effectLst/>
                <a:latin typeface="+mn-lt"/>
                <a:ea typeface="+mn-ea"/>
                <a:cs typeface="+mn-cs"/>
              </a:rPr>
              <a:t>PhantomJS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PhantomJS</a:t>
            </a:r>
            <a:r>
              <a:rPr lang="en-US" sz="1200" b="1" i="0" kern="1200" dirty="0">
                <a:solidFill>
                  <a:schemeClr val="tx1"/>
                </a:solidFill>
                <a:effectLst/>
                <a:latin typeface="+mn-lt"/>
                <a:ea typeface="+mn-ea"/>
                <a:cs typeface="+mn-cs"/>
              </a:rPr>
              <a:t> is a complete browser</a:t>
            </a:r>
          </a:p>
          <a:p>
            <a:r>
              <a:rPr lang="en-US" sz="1200" b="0" i="0" kern="1200" dirty="0" err="1">
                <a:solidFill>
                  <a:schemeClr val="tx1"/>
                </a:solidFill>
                <a:effectLst/>
                <a:latin typeface="+mn-lt"/>
                <a:ea typeface="+mn-ea"/>
                <a:cs typeface="+mn-cs"/>
              </a:rPr>
              <a:t>PhantomJS</a:t>
            </a:r>
            <a:r>
              <a:rPr lang="en-US" sz="1200" b="0" i="0" kern="1200" dirty="0">
                <a:solidFill>
                  <a:schemeClr val="tx1"/>
                </a:solidFill>
                <a:effectLst/>
                <a:latin typeface="+mn-lt"/>
                <a:ea typeface="+mn-ea"/>
                <a:cs typeface="+mn-cs"/>
              </a:rPr>
              <a:t> is a complete browser (although it uses a very old and rare rendering engine). It even performs layout and rendering, allowing you to query element positions or take a screenshot. jsdom is not a full browser: it does not perform layout or rendering, and it does not support navigation between pages. It </a:t>
            </a:r>
            <a:r>
              <a:rPr lang="en-US" sz="1200" b="0" i="1" kern="1200" dirty="0">
                <a:solidFill>
                  <a:schemeClr val="tx1"/>
                </a:solidFill>
                <a:effectLst/>
                <a:latin typeface="+mn-lt"/>
                <a:ea typeface="+mn-ea"/>
                <a:cs typeface="+mn-cs"/>
              </a:rPr>
              <a:t>does</a:t>
            </a:r>
            <a:r>
              <a:rPr lang="en-US" sz="1200" b="0" i="0" kern="1200" dirty="0">
                <a:solidFill>
                  <a:schemeClr val="tx1"/>
                </a:solidFill>
                <a:effectLst/>
                <a:latin typeface="+mn-lt"/>
                <a:ea typeface="+mn-ea"/>
                <a:cs typeface="+mn-cs"/>
              </a:rPr>
              <a:t> support the DOM, HTML, canvas, many other web platform APIs, and running scripts.</a:t>
            </a:r>
          </a:p>
          <a:p>
            <a:r>
              <a:rPr lang="en-US" sz="1200" b="0" i="0" kern="1200" dirty="0">
                <a:solidFill>
                  <a:schemeClr val="tx1"/>
                </a:solidFill>
                <a:effectLst/>
                <a:latin typeface="+mn-lt"/>
                <a:ea typeface="+mn-ea"/>
                <a:cs typeface="+mn-cs"/>
              </a:rPr>
              <a:t>So you could use jsdom to fetch the HTML of your web application (while also executing the JavaScript code within that HTML). And then you could examine and modify the resulting DOM tree. Or you could trigger event listeners to test how the web application reacts. You could also use jsdom to build up your own DOM tree from scratch, and then serialize it to a HTML string.</a:t>
            </a:r>
          </a:p>
          <a:p>
            <a:r>
              <a:rPr lang="en-US" sz="1200" b="1" i="0" kern="1200" dirty="0">
                <a:solidFill>
                  <a:schemeClr val="tx1"/>
                </a:solidFill>
                <a:effectLst/>
                <a:latin typeface="+mn-lt"/>
                <a:ea typeface="+mn-ea"/>
                <a:cs typeface="+mn-cs"/>
              </a:rPr>
              <a:t>jsdom is more lightweight</a:t>
            </a:r>
          </a:p>
          <a:p>
            <a:endParaRPr lang="en-US" dirty="0"/>
          </a:p>
          <a:p>
            <a:r>
              <a:rPr lang="en-US" sz="1200" b="1" i="0" kern="1200" dirty="0">
                <a:solidFill>
                  <a:schemeClr val="tx1"/>
                </a:solidFill>
                <a:effectLst/>
                <a:latin typeface="+mn-lt"/>
                <a:ea typeface="+mn-ea"/>
                <a:cs typeface="+mn-cs"/>
              </a:rPr>
              <a:t>jsdom is more lightweight</a:t>
            </a:r>
          </a:p>
          <a:p>
            <a:r>
              <a:rPr lang="en-US" sz="1200" b="0" i="0" kern="1200" dirty="0">
                <a:solidFill>
                  <a:schemeClr val="tx1"/>
                </a:solidFill>
                <a:effectLst/>
                <a:latin typeface="+mn-lt"/>
                <a:ea typeface="+mn-ea"/>
                <a:cs typeface="+mn-cs"/>
              </a:rPr>
              <a:t>You need an executable to run </a:t>
            </a:r>
            <a:r>
              <a:rPr lang="en-US" sz="1200" b="0" i="0" kern="1200" dirty="0" err="1">
                <a:solidFill>
                  <a:schemeClr val="tx1"/>
                </a:solidFill>
                <a:effectLst/>
                <a:latin typeface="+mn-lt"/>
                <a:ea typeface="+mn-ea"/>
                <a:cs typeface="+mn-cs"/>
              </a:rPr>
              <a:t>PhantomJS</a:t>
            </a:r>
            <a:r>
              <a:rPr lang="en-US" sz="1200" b="0" i="0" kern="1200" dirty="0">
                <a:solidFill>
                  <a:schemeClr val="tx1"/>
                </a:solidFill>
                <a:effectLst/>
                <a:latin typeface="+mn-lt"/>
                <a:ea typeface="+mn-ea"/>
                <a:cs typeface="+mn-cs"/>
              </a:rPr>
              <a:t>. It is written in native code, and has to be compiled for each platform. jsdom is pure JavaScript, and runs wherever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runs. It even has experimental support for running within browsers, giving you the ability to create a whole DOM Document inside a web worker.</a:t>
            </a:r>
          </a:p>
          <a:p>
            <a:r>
              <a:rPr lang="en-US" sz="1200" b="0" i="0" kern="1200" dirty="0">
                <a:solidFill>
                  <a:schemeClr val="tx1"/>
                </a:solidFill>
                <a:effectLst/>
                <a:latin typeface="+mn-lt"/>
                <a:ea typeface="+mn-ea"/>
                <a:cs typeface="+mn-cs"/>
              </a:rPr>
              <a:t>One of the reasons jsdom is used a lot for testing is that creating a new document instance has very little overhead in jsdom. Opening a new page in </a:t>
            </a:r>
            <a:r>
              <a:rPr lang="en-US" sz="1200" b="0" i="0" kern="1200" dirty="0" err="1">
                <a:solidFill>
                  <a:schemeClr val="tx1"/>
                </a:solidFill>
                <a:effectLst/>
                <a:latin typeface="+mn-lt"/>
                <a:ea typeface="+mn-ea"/>
                <a:cs typeface="+mn-cs"/>
              </a:rPr>
              <a:t>PhantomJS</a:t>
            </a:r>
            <a:r>
              <a:rPr lang="en-US" sz="1200" b="0" i="0" kern="1200" dirty="0">
                <a:solidFill>
                  <a:schemeClr val="tx1"/>
                </a:solidFill>
                <a:effectLst/>
                <a:latin typeface="+mn-lt"/>
                <a:ea typeface="+mn-ea"/>
                <a:cs typeface="+mn-cs"/>
              </a:rPr>
              <a:t> takes a lot of time, so running a lot of small tests in fresh documents could take minutes in </a:t>
            </a:r>
            <a:r>
              <a:rPr lang="en-US" sz="1200" b="0" i="0" kern="1200" dirty="0" err="1">
                <a:solidFill>
                  <a:schemeClr val="tx1"/>
                </a:solidFill>
                <a:effectLst/>
                <a:latin typeface="+mn-lt"/>
                <a:ea typeface="+mn-ea"/>
                <a:cs typeface="+mn-cs"/>
              </a:rPr>
              <a:t>PhantomJS</a:t>
            </a:r>
            <a:r>
              <a:rPr lang="en-US" sz="1200" b="0" i="0" kern="1200" dirty="0">
                <a:solidFill>
                  <a:schemeClr val="tx1"/>
                </a:solidFill>
                <a:effectLst/>
                <a:latin typeface="+mn-lt"/>
                <a:ea typeface="+mn-ea"/>
                <a:cs typeface="+mn-cs"/>
              </a:rPr>
              <a:t>, but only seconds in jsdom.</a:t>
            </a:r>
          </a:p>
          <a:p>
            <a:r>
              <a:rPr lang="en-US" sz="1200" b="0" i="0" kern="1200" dirty="0">
                <a:solidFill>
                  <a:schemeClr val="tx1"/>
                </a:solidFill>
                <a:effectLst/>
                <a:latin typeface="+mn-lt"/>
                <a:ea typeface="+mn-ea"/>
                <a:cs typeface="+mn-cs"/>
              </a:rPr>
              <a:t>In general, the same reasons that make jsdom pleasant for testing also make it pleasant for web scraping. In both cases, the extra power of a full browser is not as important as getting things done easily and quickly.</a:t>
            </a:r>
          </a:p>
          <a:p>
            <a:r>
              <a:rPr lang="en-US" sz="1200" b="1" i="0" kern="1200" dirty="0">
                <a:solidFill>
                  <a:schemeClr val="tx1"/>
                </a:solidFill>
                <a:effectLst/>
                <a:latin typeface="+mn-lt"/>
                <a:ea typeface="+mn-ea"/>
                <a:cs typeface="+mn-cs"/>
              </a:rPr>
              <a:t>jsdom avoids race conditions by being in-process</a:t>
            </a:r>
          </a:p>
          <a:p>
            <a:r>
              <a:rPr lang="en-US" sz="1200" b="0" i="0" kern="1200" dirty="0">
                <a:solidFill>
                  <a:schemeClr val="tx1"/>
                </a:solidFill>
                <a:effectLst/>
                <a:latin typeface="+mn-lt"/>
                <a:ea typeface="+mn-ea"/>
                <a:cs typeface="+mn-cs"/>
              </a:rPr>
              <a:t>Another important benefit jsdom has for testing is a bit more complicated: it is easy to suffer race conditions using an external process like </a:t>
            </a:r>
            <a:r>
              <a:rPr lang="en-US" sz="1200" b="0" i="0" kern="1200" dirty="0" err="1">
                <a:solidFill>
                  <a:schemeClr val="tx1"/>
                </a:solidFill>
                <a:effectLst/>
                <a:latin typeface="+mn-lt"/>
                <a:ea typeface="+mn-ea"/>
                <a:cs typeface="+mn-cs"/>
              </a:rPr>
              <a:t>PhantomJS</a:t>
            </a:r>
            <a:r>
              <a:rPr lang="en-US" sz="1200" b="0" i="0" kern="1200" dirty="0">
                <a:solidFill>
                  <a:schemeClr val="tx1"/>
                </a:solidFill>
                <a:effectLst/>
                <a:latin typeface="+mn-lt"/>
                <a:ea typeface="+mn-ea"/>
                <a:cs typeface="+mn-cs"/>
              </a:rPr>
              <a:t> (or Selenium). For example if you create a script to test something using </a:t>
            </a:r>
            <a:r>
              <a:rPr lang="en-US" sz="1200" b="0" i="0" kern="1200" dirty="0" err="1">
                <a:solidFill>
                  <a:schemeClr val="tx1"/>
                </a:solidFill>
                <a:effectLst/>
                <a:latin typeface="+mn-lt"/>
                <a:ea typeface="+mn-ea"/>
                <a:cs typeface="+mn-cs"/>
              </a:rPr>
              <a:t>PhantomJS</a:t>
            </a:r>
            <a:r>
              <a:rPr lang="en-US" sz="1200" b="0" i="0" kern="1200" dirty="0">
                <a:solidFill>
                  <a:schemeClr val="tx1"/>
                </a:solidFill>
                <a:effectLst/>
                <a:latin typeface="+mn-lt"/>
                <a:ea typeface="+mn-ea"/>
                <a:cs typeface="+mn-cs"/>
              </a:rPr>
              <a:t>, that script will live in a different process than the web application. If you perform multiple steps in your test that are dependent on each other (for example, step 1: find the element; step 2: click on the element), the application might change the DOM during those steps (step 1.5: the page's JavaScript removes the element).</a:t>
            </a:r>
          </a:p>
          <a:p>
            <a:r>
              <a:rPr lang="en-US" sz="1200" b="0" i="0" kern="1200" dirty="0">
                <a:solidFill>
                  <a:schemeClr val="tx1"/>
                </a:solidFill>
                <a:effectLst/>
                <a:latin typeface="+mn-lt"/>
                <a:ea typeface="+mn-ea"/>
                <a:cs typeface="+mn-cs"/>
              </a:rPr>
              <a:t>This is not an issue in jsdom, since your tests live in exactly the same thread and event loop as the web application, so if your test is executing JavaScript code, the web application cannot run its code until your test releases control of the event loop.</a:t>
            </a: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16</a:t>
            </a:fld>
            <a:endParaRPr lang="en-US"/>
          </a:p>
        </p:txBody>
      </p:sp>
    </p:spTree>
    <p:extLst>
      <p:ext uri="{BB962C8B-B14F-4D97-AF65-F5344CB8AC3E}">
        <p14:creationId xmlns:p14="http://schemas.microsoft.com/office/powerpoint/2010/main" val="22184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import </a:t>
            </a:r>
            <a:r>
              <a:rPr lang="en-US" sz="1200" kern="1200" dirty="0" err="1">
                <a:solidFill>
                  <a:schemeClr val="tx1"/>
                </a:solidFill>
                <a:effectLst/>
                <a:latin typeface="+mn-lt"/>
                <a:ea typeface="+mn-ea"/>
                <a:cs typeface="+mn-cs"/>
              </a:rPr>
              <a:t>modalReducer</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modalReducer</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a:solidFill>
                  <a:schemeClr val="tx1"/>
                </a:solidFill>
                <a:effectLst/>
                <a:latin typeface="+mn-lt"/>
                <a:ea typeface="+mn-ea"/>
                <a:cs typeface="+mn-cs"/>
              </a:rPr>
              <a:t>openModal, closeModal</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'../actions/modalActions'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dirty="0" err="1"/>
              <a:t>initialState</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modalReducer</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{gif1}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'../../../test/mocks/</a:t>
            </a:r>
            <a:r>
              <a:rPr lang="en-US" sz="1200" kern="1200" dirty="0" err="1">
                <a:solidFill>
                  <a:schemeClr val="tx1"/>
                </a:solidFill>
                <a:effectLst/>
                <a:latin typeface="+mn-lt"/>
                <a:ea typeface="+mn-ea"/>
                <a:cs typeface="+mn-cs"/>
              </a:rPr>
              <a:t>dataMocks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modalReducer</a:t>
            </a:r>
            <a:r>
              <a:rPr lang="en-US" sz="1200" kern="1200" dirty="0">
                <a:solidFill>
                  <a:schemeClr val="tx1"/>
                </a:solidFill>
                <a:effectLst/>
                <a:latin typeface="+mn-lt"/>
                <a:ea typeface="+mn-ea"/>
                <a:cs typeface="+mn-cs"/>
              </a:rPr>
              <a:t>: openModal', </a:t>
            </a:r>
            <a:r>
              <a:rPr lang="en-US" dirty="0"/>
              <a:t>t =&gt; {</a:t>
            </a:r>
            <a:br>
              <a:rPr lang="en-US" dirty="0"/>
            </a:br>
            <a:br>
              <a:rPr lang="en-US" dirty="0"/>
            </a:br>
            <a:r>
              <a:rPr lang="en-US" dirty="0"/>
              <a:t>  t.plan(</a:t>
            </a:r>
            <a:r>
              <a:rPr lang="en-US" sz="1200" kern="1200" dirty="0">
                <a:solidFill>
                  <a:schemeClr val="tx1"/>
                </a:solidFill>
                <a:effectLst/>
                <a:latin typeface="+mn-lt"/>
                <a:ea typeface="+mn-ea"/>
                <a:cs typeface="+mn-cs"/>
              </a:rPr>
              <a:t>1</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try </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expectedState</a:t>
            </a:r>
            <a:r>
              <a:rPr lang="en-US" dirty="0"/>
              <a:t> =  {</a:t>
            </a:r>
            <a:r>
              <a:rPr lang="en-US" sz="1200" kern="1200" dirty="0">
                <a:solidFill>
                  <a:schemeClr val="tx1"/>
                </a:solidFill>
                <a:effectLst/>
                <a:latin typeface="+mn-lt"/>
                <a:ea typeface="+mn-ea"/>
                <a:cs typeface="+mn-cs"/>
              </a:rPr>
              <a:t>gif</a:t>
            </a:r>
            <a:r>
              <a:rPr lang="en-US" dirty="0"/>
              <a:t>: gif1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modalIsOpen</a:t>
            </a:r>
            <a:r>
              <a:rPr lang="en-US" dirty="0"/>
              <a:t>: </a:t>
            </a:r>
            <a:r>
              <a:rPr lang="en-US" sz="1200" b="1" kern="1200" dirty="0">
                <a:solidFill>
                  <a:schemeClr val="tx1"/>
                </a:solidFill>
                <a:effectLst/>
                <a:latin typeface="+mn-lt"/>
                <a:ea typeface="+mn-ea"/>
                <a:cs typeface="+mn-cs"/>
              </a:rPr>
              <a:t>true</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resState</a:t>
            </a:r>
            <a:r>
              <a:rPr lang="en-US" dirty="0"/>
              <a:t> = </a:t>
            </a:r>
            <a:r>
              <a:rPr lang="en-US" sz="1200" kern="1200" dirty="0" err="1">
                <a:solidFill>
                  <a:schemeClr val="tx1"/>
                </a:solidFill>
                <a:effectLst/>
                <a:latin typeface="+mn-lt"/>
                <a:ea typeface="+mn-ea"/>
                <a:cs typeface="+mn-cs"/>
              </a:rPr>
              <a:t>modalReducer</a:t>
            </a:r>
            <a:r>
              <a:rPr lang="en-US" dirty="0"/>
              <a:t>(</a:t>
            </a:r>
            <a:r>
              <a:rPr lang="en-US" dirty="0" err="1"/>
              <a:t>initialState</a:t>
            </a:r>
            <a:r>
              <a:rPr lang="en-US" sz="1200" kern="1200" dirty="0">
                <a:solidFill>
                  <a:schemeClr val="tx1"/>
                </a:solidFill>
                <a:effectLst/>
                <a:latin typeface="+mn-lt"/>
                <a:ea typeface="+mn-ea"/>
                <a:cs typeface="+mn-cs"/>
              </a:rPr>
              <a:t>, openModal</a:t>
            </a:r>
            <a:r>
              <a:rPr lang="en-US" dirty="0"/>
              <a:t>(gif1</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true</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deepEqual</a:t>
            </a:r>
            <a:r>
              <a:rPr lang="en-US" dirty="0"/>
              <a:t>(</a:t>
            </a:r>
            <a:r>
              <a:rPr lang="en-US" dirty="0" err="1"/>
              <a:t>expectedState</a:t>
            </a:r>
            <a:r>
              <a:rPr lang="en-US" sz="1200" kern="1200" dirty="0">
                <a:solidFill>
                  <a:schemeClr val="tx1"/>
                </a:solidFill>
                <a:effectLst/>
                <a:latin typeface="+mn-lt"/>
                <a:ea typeface="+mn-ea"/>
                <a:cs typeface="+mn-cs"/>
              </a:rPr>
              <a:t>, </a:t>
            </a:r>
            <a:r>
              <a:rPr lang="en-US" dirty="0" err="1"/>
              <a:t>resState</a:t>
            </a:r>
            <a:r>
              <a:rPr lang="en-US" sz="1200" kern="1200" dirty="0">
                <a:solidFill>
                  <a:schemeClr val="tx1"/>
                </a:solidFill>
                <a:effectLst/>
                <a:latin typeface="+mn-lt"/>
                <a:ea typeface="+mn-ea"/>
                <a:cs typeface="+mn-cs"/>
              </a:rPr>
              <a:t>, 'OPEN_MODAL works properly'</a:t>
            </a:r>
            <a:r>
              <a:rPr lang="en-US" dirty="0"/>
              <a:t>)</a:t>
            </a:r>
            <a:br>
              <a:rPr lang="en-US" dirty="0"/>
            </a:br>
            <a:r>
              <a:rPr lang="en-US" dirty="0"/>
              <a:t>  }</a:t>
            </a:r>
            <a:r>
              <a:rPr lang="en-US" sz="1200" b="1" kern="1200" dirty="0">
                <a:solidFill>
                  <a:schemeClr val="tx1"/>
                </a:solidFill>
                <a:effectLst/>
                <a:latin typeface="+mn-lt"/>
                <a:ea typeface="+mn-ea"/>
                <a:cs typeface="+mn-cs"/>
              </a:rPr>
              <a:t>catch </a:t>
            </a:r>
            <a:r>
              <a:rPr lang="en-US" dirty="0"/>
              <a:t>(e) {</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br>
              <a:rPr lang="en-US" dirty="0"/>
            </a:br>
            <a:r>
              <a:rPr lang="en-US" dirty="0"/>
              <a:t>})</a:t>
            </a:r>
            <a:br>
              <a:rPr lang="en-US" dirty="0"/>
            </a:br>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67</a:t>
            </a:fld>
            <a:endParaRPr lang="en-US"/>
          </a:p>
        </p:txBody>
      </p:sp>
    </p:spTree>
    <p:extLst>
      <p:ext uri="{BB962C8B-B14F-4D97-AF65-F5344CB8AC3E}">
        <p14:creationId xmlns:p14="http://schemas.microsoft.com/office/powerpoint/2010/main" val="1642982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68</a:t>
            </a:fld>
            <a:endParaRPr lang="en-US"/>
          </a:p>
        </p:txBody>
      </p:sp>
    </p:spTree>
    <p:extLst>
      <p:ext uri="{BB962C8B-B14F-4D97-AF65-F5344CB8AC3E}">
        <p14:creationId xmlns:p14="http://schemas.microsoft.com/office/powerpoint/2010/main" val="3895098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4000" i="1" kern="1200" dirty="0">
                <a:solidFill>
                  <a:schemeClr val="tx1"/>
                </a:solidFill>
                <a:effectLst/>
                <a:latin typeface="+mn-lt"/>
                <a:ea typeface="+mn-ea"/>
                <a:cs typeface="+mn-cs"/>
              </a:rPr>
              <a:t>At load time React determines if it can use DOM, and stores it as a boolean</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If react is included before JSDOM, we got '</a:t>
            </a:r>
            <a:r>
              <a:rPr lang="en-US" sz="4000" i="1" kern="1200" dirty="0" err="1">
                <a:solidFill>
                  <a:schemeClr val="tx1"/>
                </a:solidFill>
                <a:effectLst/>
                <a:latin typeface="+mn-lt"/>
                <a:ea typeface="+mn-ea"/>
                <a:cs typeface="+mn-cs"/>
              </a:rPr>
              <a:t>dangerouslyReplaceNodeWithMarkup</a:t>
            </a:r>
            <a:r>
              <a:rPr lang="en-US" sz="4000" i="1" kern="1200" dirty="0">
                <a:solidFill>
                  <a:schemeClr val="tx1"/>
                </a:solidFill>
                <a:effectLst/>
                <a:latin typeface="+mn-lt"/>
                <a:ea typeface="+mn-ea"/>
                <a:cs typeface="+mn-cs"/>
              </a:rPr>
              <a:t>...' when Component render function returns different type of root element</a:t>
            </a:r>
          </a:p>
          <a:p>
            <a:pPr marL="571500" indent="-571500">
              <a:buFont typeface="Arial" panose="020B0604020202020204" pitchFamily="34" charset="0"/>
              <a:buChar char="•"/>
            </a:pPr>
            <a:r>
              <a:rPr lang="en-US" sz="4000" i="1" kern="1200" dirty="0">
                <a:solidFill>
                  <a:schemeClr val="tx1"/>
                </a:solidFill>
                <a:effectLst/>
                <a:latin typeface="+mn-lt"/>
                <a:ea typeface="+mn-ea"/>
                <a:cs typeface="+mn-cs"/>
              </a:rPr>
              <a:t>Solutions:</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1. use manual patch : require('</a:t>
            </a:r>
            <a:r>
              <a:rPr lang="en-US" sz="4000" i="1" kern="1200" dirty="0" err="1">
                <a:solidFill>
                  <a:schemeClr val="tx1"/>
                </a:solidFill>
                <a:effectLst/>
                <a:latin typeface="+mn-lt"/>
                <a:ea typeface="+mn-ea"/>
                <a:cs typeface="+mn-cs"/>
              </a:rPr>
              <a:t>fbjs</a:t>
            </a:r>
            <a:r>
              <a:rPr lang="en-US" sz="4000" i="1" kern="1200" dirty="0">
                <a:solidFill>
                  <a:schemeClr val="tx1"/>
                </a:solidFill>
                <a:effectLst/>
                <a:latin typeface="+mn-lt"/>
                <a:ea typeface="+mn-ea"/>
                <a:cs typeface="+mn-cs"/>
              </a:rPr>
              <a:t>/lib/</a:t>
            </a:r>
            <a:r>
              <a:rPr lang="en-US" sz="4000" i="1" kern="1200" dirty="0" err="1">
                <a:solidFill>
                  <a:schemeClr val="tx1"/>
                </a:solidFill>
                <a:effectLst/>
                <a:latin typeface="+mn-lt"/>
                <a:ea typeface="+mn-ea"/>
                <a:cs typeface="+mn-cs"/>
              </a:rPr>
              <a:t>ExecutionEnvironment</a:t>
            </a:r>
            <a:r>
              <a:rPr lang="en-US" sz="4000" i="1" kern="1200" dirty="0">
                <a:solidFill>
                  <a:schemeClr val="tx1"/>
                </a:solidFill>
                <a:effectLst/>
                <a:latin typeface="+mn-lt"/>
                <a:ea typeface="+mn-ea"/>
                <a:cs typeface="+mn-cs"/>
              </a:rPr>
              <a:t>').</a:t>
            </a:r>
            <a:r>
              <a:rPr lang="en-US" sz="4000" i="1" kern="1200" dirty="0" err="1">
                <a:solidFill>
                  <a:schemeClr val="tx1"/>
                </a:solidFill>
                <a:effectLst/>
                <a:latin typeface="+mn-lt"/>
                <a:ea typeface="+mn-ea"/>
                <a:cs typeface="+mn-cs"/>
              </a:rPr>
              <a:t>canUseDOM</a:t>
            </a:r>
            <a:r>
              <a:rPr lang="en-US" sz="4000" i="1" kern="1200" dirty="0">
                <a:solidFill>
                  <a:schemeClr val="tx1"/>
                </a:solidFill>
                <a:effectLst/>
                <a:latin typeface="+mn-lt"/>
                <a:ea typeface="+mn-ea"/>
                <a:cs typeface="+mn-cs"/>
              </a:rPr>
              <a:t> = true</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2. Or ensure that you don't load React before you set up JSDOM, which is the only way I'm positive about but it's also the most difficult and bug prone.</a:t>
            </a:r>
            <a:br>
              <a:rPr lang="en-US" sz="4000" i="1" kern="1200" dirty="0">
                <a:solidFill>
                  <a:schemeClr val="tx1"/>
                </a:solidFill>
                <a:effectLst/>
                <a:latin typeface="+mn-lt"/>
                <a:ea typeface="+mn-ea"/>
                <a:cs typeface="+mn-cs"/>
              </a:rPr>
            </a:b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   </a:t>
            </a:r>
            <a:r>
              <a:rPr lang="en-US" sz="4000" i="1" dirty="0">
                <a:effectLst/>
              </a:rPr>
              <a:t>require</a:t>
            </a:r>
            <a:r>
              <a:rPr lang="en-US" sz="4000" dirty="0"/>
              <a:t>(</a:t>
            </a:r>
            <a:r>
              <a:rPr lang="en-US" sz="4000" b="1" kern="1200" dirty="0">
                <a:solidFill>
                  <a:schemeClr val="tx1"/>
                </a:solidFill>
                <a:effectLst/>
                <a:latin typeface="+mn-lt"/>
                <a:ea typeface="+mn-ea"/>
                <a:cs typeface="+mn-cs"/>
              </a:rPr>
              <a:t>'</a:t>
            </a:r>
            <a:r>
              <a:rPr lang="en-US" sz="4000" b="1" kern="1200" dirty="0" err="1">
                <a:solidFill>
                  <a:schemeClr val="tx1"/>
                </a:solidFill>
                <a:effectLst/>
                <a:latin typeface="+mn-lt"/>
                <a:ea typeface="+mn-ea"/>
                <a:cs typeface="+mn-cs"/>
              </a:rPr>
              <a:t>fbjs</a:t>
            </a:r>
            <a:r>
              <a:rPr lang="en-US" sz="4000" b="1" kern="1200" dirty="0">
                <a:solidFill>
                  <a:schemeClr val="tx1"/>
                </a:solidFill>
                <a:effectLst/>
                <a:latin typeface="+mn-lt"/>
                <a:ea typeface="+mn-ea"/>
                <a:cs typeface="+mn-cs"/>
              </a:rPr>
              <a:t>/lib/</a:t>
            </a:r>
            <a:r>
              <a:rPr lang="en-US" sz="4000" b="1" kern="1200" dirty="0" err="1">
                <a:solidFill>
                  <a:schemeClr val="tx1"/>
                </a:solidFill>
                <a:effectLst/>
                <a:latin typeface="+mn-lt"/>
                <a:ea typeface="+mn-ea"/>
                <a:cs typeface="+mn-cs"/>
              </a:rPr>
              <a:t>ExecutionEnvironment</a:t>
            </a:r>
            <a:r>
              <a:rPr lang="en-US" sz="4000" b="1" kern="1200" dirty="0">
                <a:solidFill>
                  <a:schemeClr val="tx1"/>
                </a:solidFill>
                <a:effectLst/>
                <a:latin typeface="+mn-lt"/>
                <a:ea typeface="+mn-ea"/>
                <a:cs typeface="+mn-cs"/>
              </a:rPr>
              <a:t>'</a:t>
            </a:r>
            <a:r>
              <a:rPr lang="en-US" sz="4000" dirty="0"/>
              <a:t>).</a:t>
            </a:r>
            <a:r>
              <a:rPr lang="en-US" sz="4000" b="1" kern="1200" dirty="0" err="1">
                <a:solidFill>
                  <a:schemeClr val="tx1"/>
                </a:solidFill>
                <a:effectLst/>
                <a:latin typeface="+mn-lt"/>
                <a:ea typeface="+mn-ea"/>
                <a:cs typeface="+mn-cs"/>
              </a:rPr>
              <a:t>canUseDOM</a:t>
            </a:r>
            <a:r>
              <a:rPr lang="en-US" sz="4000" b="1" kern="1200" dirty="0">
                <a:solidFill>
                  <a:schemeClr val="tx1"/>
                </a:solidFill>
                <a:effectLst/>
                <a:latin typeface="+mn-lt"/>
                <a:ea typeface="+mn-ea"/>
                <a:cs typeface="+mn-cs"/>
              </a:rPr>
              <a:t> </a:t>
            </a:r>
            <a:r>
              <a:rPr lang="en-US" sz="4000" dirty="0"/>
              <a:t>= </a:t>
            </a:r>
            <a:r>
              <a:rPr lang="en-US" sz="4000" b="1" kern="1200" dirty="0">
                <a:solidFill>
                  <a:schemeClr val="tx1"/>
                </a:solidFill>
                <a:effectLst/>
                <a:latin typeface="+mn-lt"/>
                <a:ea typeface="+mn-ea"/>
                <a:cs typeface="+mn-cs"/>
              </a:rPr>
              <a:t>true</a:t>
            </a:r>
            <a:br>
              <a:rPr lang="en-US" sz="4000" b="1" kern="1200" dirty="0">
                <a:solidFill>
                  <a:schemeClr val="tx1"/>
                </a:solidFill>
                <a:effectLst/>
                <a:latin typeface="+mn-lt"/>
                <a:ea typeface="+mn-ea"/>
                <a:cs typeface="+mn-cs"/>
              </a:rPr>
            </a:br>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r>
              <a:rPr lang="en-US" sz="4000" b="1" kern="1200" dirty="0">
                <a:solidFill>
                  <a:schemeClr val="tx1"/>
                </a:solidFill>
                <a:effectLst/>
                <a:latin typeface="+mn-lt"/>
                <a:ea typeface="+mn-ea"/>
                <a:cs typeface="+mn-cs"/>
              </a:rPr>
              <a:t>import test from 'tape'</a:t>
            </a:r>
            <a:br>
              <a:rPr lang="en-US" sz="40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4000" dirty="0"/>
              <a:t>{</a:t>
            </a:r>
            <a:r>
              <a:rPr lang="en-US" sz="1200" kern="1200" dirty="0" err="1">
                <a:solidFill>
                  <a:schemeClr val="tx1"/>
                </a:solidFill>
                <a:effectLst/>
                <a:latin typeface="+mn-lt"/>
                <a:ea typeface="+mn-ea"/>
                <a:cs typeface="+mn-cs"/>
              </a:rPr>
              <a:t>createDom</a:t>
            </a:r>
            <a:r>
              <a:rPr lang="en-US" sz="4000"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'../../test/utils/index'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React from 'react'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Provider</a:t>
            </a:r>
            <a:r>
              <a:rPr lang="en-US" sz="4000" dirty="0"/>
              <a:t>} </a:t>
            </a:r>
            <a:r>
              <a:rPr lang="en-US" sz="4000" b="1" kern="1200" dirty="0">
                <a:solidFill>
                  <a:schemeClr val="tx1"/>
                </a:solidFill>
                <a:effectLst/>
                <a:latin typeface="+mn-lt"/>
                <a:ea typeface="+mn-ea"/>
                <a:cs typeface="+mn-cs"/>
              </a:rPr>
              <a:t>from 'react-redux'</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mount</a:t>
            </a:r>
            <a:r>
              <a:rPr lang="en-US" sz="4000" dirty="0"/>
              <a:t>} </a:t>
            </a:r>
            <a:r>
              <a:rPr lang="en-US" sz="4000" b="1" kern="1200" dirty="0">
                <a:solidFill>
                  <a:schemeClr val="tx1"/>
                </a:solidFill>
                <a:effectLst/>
                <a:latin typeface="+mn-lt"/>
                <a:ea typeface="+mn-ea"/>
                <a:cs typeface="+mn-cs"/>
              </a:rPr>
              <a:t>from 'enzyme'</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err="1"/>
              <a:t>GifSearchEngineContainer</a:t>
            </a:r>
            <a:r>
              <a:rPr lang="en-US" sz="4000" dirty="0"/>
              <a:t> </a:t>
            </a:r>
            <a:r>
              <a:rPr lang="en-US" sz="4000" b="1" kern="1200" dirty="0">
                <a:solidFill>
                  <a:schemeClr val="tx1"/>
                </a:solidFill>
                <a:effectLst/>
                <a:latin typeface="+mn-lt"/>
                <a:ea typeface="+mn-ea"/>
                <a:cs typeface="+mn-cs"/>
              </a:rPr>
              <a:t>from '../../src/gif-search-app/containers/GifsSearchEngineContainer'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i="1" dirty="0" err="1">
                <a:effectLst/>
              </a:rPr>
              <a:t>configureStore</a:t>
            </a:r>
            <a:r>
              <a:rPr lang="en-US" sz="4000" i="1" dirty="0">
                <a:effectLst/>
              </a:rPr>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configureStore</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i="1" dirty="0" err="1">
                <a:effectLst/>
              </a:rPr>
              <a:t>createInitialAppState</a:t>
            </a:r>
            <a:r>
              <a:rPr lang="en-US" sz="4000" dirty="0"/>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rootReducer</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Favorites </a:t>
            </a:r>
            <a:r>
              <a:rPr lang="en-US" sz="4000" b="1" kern="1200" dirty="0">
                <a:solidFill>
                  <a:schemeClr val="tx1"/>
                </a:solidFill>
                <a:effectLst/>
                <a:latin typeface="+mn-lt"/>
                <a:ea typeface="+mn-ea"/>
                <a:cs typeface="+mn-cs"/>
              </a:rPr>
              <a:t>from '../../src/gif-search-app/containers/FavoritesContainer'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kern="1200" dirty="0">
                <a:solidFill>
                  <a:schemeClr val="tx1"/>
                </a:solidFill>
                <a:effectLst/>
                <a:latin typeface="+mn-lt"/>
                <a:ea typeface="+mn-ea"/>
                <a:cs typeface="+mn-cs"/>
              </a:rPr>
              <a:t>Router</a:t>
            </a:r>
            <a:r>
              <a:rPr lang="en-US" sz="4000" dirty="0"/>
              <a:t>, </a:t>
            </a:r>
            <a:r>
              <a:rPr lang="en-US" sz="4000" kern="1200" dirty="0">
                <a:solidFill>
                  <a:schemeClr val="tx1"/>
                </a:solidFill>
                <a:effectLst/>
                <a:latin typeface="+mn-lt"/>
                <a:ea typeface="+mn-ea"/>
                <a:cs typeface="+mn-cs"/>
              </a:rPr>
              <a:t>Route</a:t>
            </a:r>
            <a:r>
              <a:rPr lang="en-US" sz="4000" dirty="0"/>
              <a:t>, </a:t>
            </a:r>
            <a:r>
              <a:rPr lang="en-US" sz="4000" i="1" dirty="0">
                <a:effectLst/>
              </a:rPr>
              <a:t>createMemoryHistory</a:t>
            </a:r>
            <a:r>
              <a:rPr lang="en-US" sz="4000" dirty="0"/>
              <a:t>} </a:t>
            </a:r>
            <a:r>
              <a:rPr lang="en-US" sz="4000" b="1" kern="1200" dirty="0">
                <a:solidFill>
                  <a:schemeClr val="tx1"/>
                </a:solidFill>
                <a:effectLst/>
                <a:latin typeface="+mn-lt"/>
                <a:ea typeface="+mn-ea"/>
                <a:cs typeface="+mn-cs"/>
              </a:rPr>
              <a:t>from 'react-router'</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err="1">
                <a:solidFill>
                  <a:schemeClr val="tx1"/>
                </a:solidFill>
                <a:effectLst/>
                <a:latin typeface="+mn-lt"/>
                <a:ea typeface="+mn-ea"/>
                <a:cs typeface="+mn-cs"/>
              </a:rPr>
              <a:t>syncHistoryWithStore</a:t>
            </a:r>
            <a:r>
              <a:rPr lang="en-US" sz="4000" dirty="0"/>
              <a:t>} </a:t>
            </a:r>
            <a:r>
              <a:rPr lang="en-US" sz="4000" b="1" kern="1200" dirty="0">
                <a:solidFill>
                  <a:schemeClr val="tx1"/>
                </a:solidFill>
                <a:effectLst/>
                <a:latin typeface="+mn-lt"/>
                <a:ea typeface="+mn-ea"/>
                <a:cs typeface="+mn-cs"/>
              </a:rPr>
              <a:t>from 'react-router-redux'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dirty="0"/>
              <a:t>test(</a:t>
            </a:r>
            <a:r>
              <a:rPr lang="en-US" sz="4000" b="1" kern="1200" dirty="0">
                <a:solidFill>
                  <a:schemeClr val="tx1"/>
                </a:solidFill>
                <a:effectLst/>
                <a:latin typeface="+mn-lt"/>
                <a:ea typeface="+mn-ea"/>
                <a:cs typeface="+mn-cs"/>
              </a:rPr>
              <a:t>'Integration Test: Check Routing'</a:t>
            </a:r>
            <a:r>
              <a:rPr lang="en-US" sz="4000" dirty="0"/>
              <a:t>, t =&gt; {</a:t>
            </a:r>
            <a:br>
              <a:rPr lang="en-US" sz="4000" dirty="0"/>
            </a:br>
            <a:r>
              <a:rPr lang="en-US" sz="4000" dirty="0"/>
              <a:t>  t.</a:t>
            </a:r>
            <a:r>
              <a:rPr lang="en-US" sz="4000" kern="1200" dirty="0">
                <a:solidFill>
                  <a:schemeClr val="tx1"/>
                </a:solidFill>
                <a:effectLst/>
                <a:latin typeface="+mn-lt"/>
                <a:ea typeface="+mn-ea"/>
                <a:cs typeface="+mn-cs"/>
              </a:rPr>
              <a:t>plan</a:t>
            </a:r>
            <a:r>
              <a:rPr lang="en-US" sz="4000" dirty="0"/>
              <a:t>(</a:t>
            </a:r>
            <a:r>
              <a:rPr lang="en-US" sz="4000" kern="1200" dirty="0">
                <a:solidFill>
                  <a:schemeClr val="tx1"/>
                </a:solidFill>
                <a:effectLst/>
                <a:latin typeface="+mn-lt"/>
                <a:ea typeface="+mn-ea"/>
                <a:cs typeface="+mn-cs"/>
              </a:rPr>
              <a:t>4</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try </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createDom</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store </a:t>
            </a:r>
            <a:r>
              <a:rPr lang="en-US" sz="4000" dirty="0"/>
              <a:t>= </a:t>
            </a:r>
            <a:r>
              <a:rPr lang="en-US" sz="4000" i="1" dirty="0" err="1">
                <a:effectLst/>
              </a:rPr>
              <a:t>configureStore</a:t>
            </a:r>
            <a:r>
              <a:rPr lang="en-US" sz="4000" dirty="0"/>
              <a:t>(</a:t>
            </a:r>
            <a:r>
              <a:rPr lang="en-US" sz="4000" i="1" dirty="0" err="1">
                <a:effectLst/>
              </a:rPr>
              <a:t>createInitialAppState</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err="1">
                <a:solidFill>
                  <a:schemeClr val="tx1"/>
                </a:solidFill>
                <a:effectLst/>
                <a:latin typeface="+mn-lt"/>
                <a:ea typeface="+mn-ea"/>
                <a:cs typeface="+mn-cs"/>
              </a:rPr>
              <a:t>browserHistory</a:t>
            </a:r>
            <a:r>
              <a:rPr lang="en-US" sz="4000" kern="1200" dirty="0">
                <a:solidFill>
                  <a:schemeClr val="tx1"/>
                </a:solidFill>
                <a:effectLst/>
                <a:latin typeface="+mn-lt"/>
                <a:ea typeface="+mn-ea"/>
                <a:cs typeface="+mn-cs"/>
              </a:rPr>
              <a:t> </a:t>
            </a:r>
            <a:r>
              <a:rPr lang="en-US" sz="4000" dirty="0"/>
              <a:t>= </a:t>
            </a:r>
            <a:r>
              <a:rPr lang="en-US" sz="4000" i="1" dirty="0">
                <a:effectLst/>
              </a:rPr>
              <a:t>createMemoryHistory</a:t>
            </a:r>
            <a:r>
              <a:rPr lang="en-US" sz="4000" dirty="0"/>
              <a:t>(</a:t>
            </a:r>
            <a:r>
              <a:rPr lang="en-US" sz="4000" b="1" kern="1200" dirty="0">
                <a:solidFill>
                  <a:schemeClr val="tx1"/>
                </a:solidFill>
                <a:effectLst/>
                <a:latin typeface="+mn-lt"/>
                <a:ea typeface="+mn-ea"/>
                <a:cs typeface="+mn-cs"/>
              </a:rPr>
              <a:t>'/'</a:t>
            </a:r>
            <a:r>
              <a:rPr lang="en-US" sz="4000" dirty="0"/>
              <a:t>)</a:t>
            </a: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history </a:t>
            </a:r>
            <a:r>
              <a:rPr lang="en-US" sz="4000" dirty="0"/>
              <a:t>= </a:t>
            </a:r>
            <a:r>
              <a:rPr lang="en-US" sz="4000" b="1" kern="1200" dirty="0" err="1">
                <a:solidFill>
                  <a:schemeClr val="tx1"/>
                </a:solidFill>
                <a:effectLst/>
                <a:latin typeface="+mn-lt"/>
                <a:ea typeface="+mn-ea"/>
                <a:cs typeface="+mn-cs"/>
              </a:rPr>
              <a:t>syncHistoryWithStore</a:t>
            </a:r>
            <a:r>
              <a:rPr lang="en-US" sz="4000" dirty="0"/>
              <a:t>(</a:t>
            </a:r>
            <a:r>
              <a:rPr lang="en-US" sz="4000" kern="1200" dirty="0" err="1">
                <a:solidFill>
                  <a:schemeClr val="tx1"/>
                </a:solidFill>
                <a:effectLst/>
                <a:latin typeface="+mn-lt"/>
                <a:ea typeface="+mn-ea"/>
                <a:cs typeface="+mn-cs"/>
              </a:rPr>
              <a:t>browserHistory</a:t>
            </a:r>
            <a:r>
              <a:rPr lang="en-US" sz="4000" dirty="0"/>
              <a:t>, </a:t>
            </a:r>
            <a:r>
              <a:rPr lang="en-US" sz="4000" kern="1200" dirty="0">
                <a:solidFill>
                  <a:schemeClr val="tx1"/>
                </a:solidFill>
                <a:effectLst/>
                <a:latin typeface="+mn-lt"/>
                <a:ea typeface="+mn-ea"/>
                <a:cs typeface="+mn-cs"/>
              </a:rPr>
              <a:t>store</a:t>
            </a:r>
            <a:r>
              <a:rPr lang="en-US" sz="4000" dirty="0"/>
              <a:t>)</a:t>
            </a:r>
            <a:br>
              <a:rPr lang="en-US" sz="4000" dirty="0"/>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    const </a:t>
            </a:r>
            <a:r>
              <a:rPr lang="en-US" sz="4000" kern="1200" dirty="0">
                <a:solidFill>
                  <a:schemeClr val="tx1"/>
                </a:solidFill>
                <a:effectLst/>
                <a:latin typeface="+mn-lt"/>
                <a:ea typeface="+mn-ea"/>
                <a:cs typeface="+mn-cs"/>
              </a:rPr>
              <a:t>wrapper </a:t>
            </a:r>
            <a:r>
              <a:rPr lang="en-US" sz="4000" dirty="0"/>
              <a:t>= </a:t>
            </a:r>
            <a:r>
              <a:rPr lang="en-US" sz="4000" b="1" kern="1200" dirty="0">
                <a:solidFill>
                  <a:schemeClr val="tx1"/>
                </a:solidFill>
                <a:effectLst/>
                <a:latin typeface="+mn-lt"/>
                <a:ea typeface="+mn-ea"/>
                <a:cs typeface="+mn-cs"/>
              </a:rPr>
              <a:t>mount</a:t>
            </a:r>
            <a:r>
              <a:rPr lang="en-US" sz="4000" dirty="0"/>
              <a: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 store=</a:t>
            </a:r>
            <a:r>
              <a:rPr lang="en-US" sz="4000" dirty="0"/>
              <a:t>{</a:t>
            </a:r>
            <a:r>
              <a:rPr lang="en-US" sz="4000" kern="1200" dirty="0">
                <a:solidFill>
                  <a:schemeClr val="tx1"/>
                </a:solidFill>
                <a:effectLst/>
                <a:latin typeface="+mn-lt"/>
                <a:ea typeface="+mn-ea"/>
                <a:cs typeface="+mn-cs"/>
              </a:rPr>
              <a:t>store</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 history=</a:t>
            </a:r>
            <a:r>
              <a:rPr lang="en-US" sz="4000" dirty="0"/>
              <a:t>{</a:t>
            </a:r>
            <a:r>
              <a:rPr lang="en-US" sz="4000" kern="1200" dirty="0">
                <a:solidFill>
                  <a:schemeClr val="tx1"/>
                </a:solidFill>
                <a:effectLst/>
                <a:latin typeface="+mn-lt"/>
                <a:ea typeface="+mn-ea"/>
                <a:cs typeface="+mn-cs"/>
              </a:rPr>
              <a:t>history</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 component=</a:t>
            </a:r>
            <a:r>
              <a:rPr lang="en-US" sz="4000" dirty="0"/>
              <a:t>{</a:t>
            </a:r>
            <a:r>
              <a:rPr lang="en-US" sz="4000" dirty="0" err="1"/>
              <a:t>GifSearchEngineContainer</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path="favorites" component=</a:t>
            </a:r>
            <a:r>
              <a:rPr lang="en-US" sz="4000" dirty="0"/>
              <a:t>{Favorites}</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a:t>
            </a:r>
            <a:r>
              <a:rPr lang="en-US" sz="4000" dirty="0">
                <a:effectLst/>
              </a:rPr>
              <a:t>&gt;</a:t>
            </a:r>
            <a:r>
              <a:rPr lang="en-US" sz="4000" dirty="0"/>
              <a:t>)</a:t>
            </a:r>
            <a:br>
              <a:rPr lang="en-US" sz="4000" dirty="0"/>
            </a:br>
            <a:br>
              <a:rPr lang="en-US" sz="4000" dirty="0"/>
            </a:b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Favorites View'</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element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b="1" kern="1200" dirty="0">
                <a:solidFill>
                  <a:schemeClr val="tx1"/>
                </a:solidFill>
                <a:effectLst/>
                <a:latin typeface="+mn-lt"/>
                <a:ea typeface="+mn-ea"/>
                <a:cs typeface="+mn-cs"/>
              </a:rPr>
              <a:t>'a'</a:t>
            </a:r>
            <a:r>
              <a:rPr lang="en-US" sz="4000" dirty="0"/>
              <a:t>)</a:t>
            </a:r>
            <a:br>
              <a:rPr lang="en-US" sz="4000" dirty="0"/>
            </a:br>
            <a:r>
              <a:rPr lang="en-US" sz="4000" dirty="0"/>
              <a:t>    </a:t>
            </a:r>
            <a:r>
              <a:rPr lang="en-US" sz="4000" kern="1200" dirty="0" err="1">
                <a:solidFill>
                  <a:schemeClr val="tx1"/>
                </a:solidFill>
                <a:effectLst/>
                <a:latin typeface="+mn-lt"/>
                <a:ea typeface="+mn-ea"/>
                <a:cs typeface="+mn-cs"/>
              </a:rPr>
              <a:t>element</a:t>
            </a:r>
            <a:r>
              <a:rPr lang="en-US" sz="4000" dirty="0" err="1"/>
              <a:t>.</a:t>
            </a:r>
            <a:r>
              <a:rPr lang="en-US" sz="4000" kern="1200" dirty="0" err="1">
                <a:solidFill>
                  <a:schemeClr val="tx1"/>
                </a:solidFill>
                <a:effectLst/>
                <a:latin typeface="+mn-lt"/>
                <a:ea typeface="+mn-ea"/>
                <a:cs typeface="+mn-cs"/>
              </a:rPr>
              <a:t>simulate</a:t>
            </a:r>
            <a:r>
              <a:rPr lang="en-US" sz="4000" dirty="0"/>
              <a:t>(</a:t>
            </a:r>
            <a:r>
              <a:rPr lang="en-US" sz="4000" b="1" kern="1200" dirty="0">
                <a:solidFill>
                  <a:schemeClr val="tx1"/>
                </a:solidFill>
                <a:effectLst/>
                <a:latin typeface="+mn-lt"/>
                <a:ea typeface="+mn-ea"/>
                <a:cs typeface="+mn-cs"/>
              </a:rPr>
              <a:t>'click'</a:t>
            </a:r>
            <a:r>
              <a:rPr lang="en-US" sz="4000" dirty="0"/>
              <a:t>, {</a:t>
            </a:r>
            <a:r>
              <a:rPr lang="en-US" sz="4000" b="1" kern="1200" dirty="0">
                <a:solidFill>
                  <a:schemeClr val="tx1"/>
                </a:solidFill>
                <a:effectLst/>
                <a:latin typeface="+mn-lt"/>
                <a:ea typeface="+mn-ea"/>
                <a:cs typeface="+mn-cs"/>
              </a:rPr>
              <a:t>button</a:t>
            </a:r>
            <a:r>
              <a:rPr lang="en-US" sz="4000" dirty="0"/>
              <a:t>: </a:t>
            </a:r>
            <a:r>
              <a:rPr lang="en-US" sz="4000" kern="1200" dirty="0">
                <a:solidFill>
                  <a:schemeClr val="tx1"/>
                </a:solidFill>
                <a:effectLst/>
                <a:latin typeface="+mn-lt"/>
                <a:ea typeface="+mn-ea"/>
                <a:cs typeface="+mn-cs"/>
              </a:rPr>
              <a:t>0</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 after click on \'Show Favorite\''</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Favorites View after click on \'Show Favorite\''</a:t>
            </a:r>
            <a:r>
              <a:rPr lang="en-US" sz="4000" dirty="0"/>
              <a:t>)</a:t>
            </a:r>
            <a:br>
              <a:rPr lang="en-US" sz="4000" dirty="0"/>
            </a:br>
            <a:br>
              <a:rPr lang="en-US" sz="4000" dirty="0"/>
            </a:br>
            <a:br>
              <a:rPr lang="en-US" sz="4000" dirty="0"/>
            </a:br>
            <a:r>
              <a:rPr lang="en-US" sz="4000" dirty="0"/>
              <a:t>  } </a:t>
            </a:r>
            <a:r>
              <a:rPr lang="en-US" sz="4000" b="1" kern="1200" dirty="0">
                <a:solidFill>
                  <a:schemeClr val="tx1"/>
                </a:solidFill>
                <a:effectLst/>
                <a:latin typeface="+mn-lt"/>
                <a:ea typeface="+mn-ea"/>
                <a:cs typeface="+mn-cs"/>
              </a:rPr>
              <a:t>catch </a:t>
            </a:r>
            <a:r>
              <a:rPr lang="en-US" sz="4000" dirty="0"/>
              <a:t>(e) {</a:t>
            </a:r>
            <a:br>
              <a:rPr lang="en-US" sz="4000" dirty="0"/>
            </a:br>
            <a:r>
              <a:rPr lang="en-US" sz="4000" dirty="0"/>
              <a:t>    </a:t>
            </a:r>
            <a:r>
              <a:rPr lang="en-US" sz="4000" b="1" i="1" kern="1200" dirty="0">
                <a:solidFill>
                  <a:schemeClr val="tx1"/>
                </a:solidFill>
                <a:effectLst/>
                <a:latin typeface="+mn-lt"/>
                <a:ea typeface="+mn-ea"/>
                <a:cs typeface="+mn-cs"/>
              </a:rPr>
              <a:t>console</a:t>
            </a:r>
            <a:r>
              <a:rPr lang="en-US" sz="4000" dirty="0"/>
              <a:t>.</a:t>
            </a:r>
            <a:r>
              <a:rPr lang="en-US" sz="4000" kern="1200" dirty="0">
                <a:solidFill>
                  <a:schemeClr val="tx1"/>
                </a:solidFill>
                <a:effectLst/>
                <a:latin typeface="+mn-lt"/>
                <a:ea typeface="+mn-ea"/>
                <a:cs typeface="+mn-cs"/>
              </a:rPr>
              <a:t>log</a:t>
            </a:r>
            <a:r>
              <a:rPr lang="en-US" sz="4000" dirty="0"/>
              <a:t>(</a:t>
            </a:r>
            <a:r>
              <a:rPr lang="en-US" sz="4000" dirty="0" err="1"/>
              <a:t>e.</a:t>
            </a:r>
            <a:r>
              <a:rPr lang="en-US" sz="4000" b="1" kern="1200" dirty="0" err="1">
                <a:solidFill>
                  <a:schemeClr val="tx1"/>
                </a:solidFill>
                <a:effectLst/>
                <a:latin typeface="+mn-lt"/>
                <a:ea typeface="+mn-ea"/>
                <a:cs typeface="+mn-cs"/>
              </a:rPr>
              <a:t>stack</a:t>
            </a:r>
            <a:r>
              <a:rPr lang="en-US" sz="4000" dirty="0"/>
              <a:t>)</a:t>
            </a:r>
            <a:br>
              <a:rPr lang="en-US" sz="4000" dirty="0"/>
            </a:br>
            <a:r>
              <a:rPr lang="en-US" sz="4000" dirty="0"/>
              <a:t>    t.</a:t>
            </a:r>
            <a:r>
              <a:rPr lang="en-US" sz="4000" kern="1200" dirty="0">
                <a:solidFill>
                  <a:schemeClr val="tx1"/>
                </a:solidFill>
                <a:effectLst/>
                <a:latin typeface="+mn-lt"/>
                <a:ea typeface="+mn-ea"/>
                <a:cs typeface="+mn-cs"/>
              </a:rPr>
              <a:t>fail</a:t>
            </a:r>
            <a:r>
              <a:rPr lang="en-US" sz="4000" dirty="0"/>
              <a:t>(e.</a:t>
            </a:r>
            <a:r>
              <a:rPr lang="en-US" sz="4000" b="1" kern="1200" dirty="0">
                <a:solidFill>
                  <a:schemeClr val="tx1"/>
                </a:solidFill>
                <a:effectLst/>
                <a:latin typeface="+mn-lt"/>
                <a:ea typeface="+mn-ea"/>
                <a:cs typeface="+mn-cs"/>
              </a:rPr>
              <a:t>message</a:t>
            </a:r>
            <a:r>
              <a:rPr lang="en-US" sz="4000" dirty="0"/>
              <a:t>)</a:t>
            </a:r>
            <a:br>
              <a:rPr lang="en-US" sz="4000" dirty="0"/>
            </a:br>
            <a:r>
              <a:rPr lang="en-US" sz="4000" dirty="0"/>
              <a:t>    </a:t>
            </a:r>
            <a:r>
              <a:rPr lang="en-US" sz="4000" dirty="0" err="1"/>
              <a:t>t.</a:t>
            </a:r>
            <a:r>
              <a:rPr lang="en-US" sz="4000" kern="1200" dirty="0" err="1">
                <a:solidFill>
                  <a:schemeClr val="tx1"/>
                </a:solidFill>
                <a:effectLst/>
                <a:latin typeface="+mn-lt"/>
                <a:ea typeface="+mn-ea"/>
                <a:cs typeface="+mn-cs"/>
              </a:rPr>
              <a:t>end</a:t>
            </a:r>
            <a:r>
              <a:rPr lang="en-US" sz="4000" dirty="0"/>
              <a:t>()</a:t>
            </a:r>
            <a:br>
              <a:rPr lang="en-US" sz="4000" dirty="0"/>
            </a:br>
            <a:r>
              <a:rPr lang="en-US" sz="4000" dirty="0"/>
              <a:t>  }</a:t>
            </a:r>
            <a:br>
              <a:rPr lang="en-US" sz="4000" dirty="0"/>
            </a:br>
            <a:r>
              <a:rPr lang="en-US" sz="4000" dirty="0"/>
              <a:t>})</a:t>
            </a:r>
            <a:endParaRPr lang="en-US" sz="40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69</a:t>
            </a:fld>
            <a:endParaRPr lang="en-US"/>
          </a:p>
        </p:txBody>
      </p:sp>
    </p:spTree>
    <p:extLst>
      <p:ext uri="{BB962C8B-B14F-4D97-AF65-F5344CB8AC3E}">
        <p14:creationId xmlns:p14="http://schemas.microsoft.com/office/powerpoint/2010/main" val="3633098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4000" i="1" kern="1200" dirty="0">
                <a:solidFill>
                  <a:schemeClr val="tx1"/>
                </a:solidFill>
                <a:effectLst/>
                <a:latin typeface="+mn-lt"/>
                <a:ea typeface="+mn-ea"/>
                <a:cs typeface="+mn-cs"/>
              </a:rPr>
              <a:t>At load time React determines if it can use DOM, and stores it as a boolean</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If react is included before JSDOM, we got '</a:t>
            </a:r>
            <a:r>
              <a:rPr lang="en-US" sz="4000" i="1" kern="1200" dirty="0" err="1">
                <a:solidFill>
                  <a:schemeClr val="tx1"/>
                </a:solidFill>
                <a:effectLst/>
                <a:latin typeface="+mn-lt"/>
                <a:ea typeface="+mn-ea"/>
                <a:cs typeface="+mn-cs"/>
              </a:rPr>
              <a:t>dangerouslyReplaceNodeWithMarkup</a:t>
            </a:r>
            <a:r>
              <a:rPr lang="en-US" sz="4000" i="1" kern="1200" dirty="0">
                <a:solidFill>
                  <a:schemeClr val="tx1"/>
                </a:solidFill>
                <a:effectLst/>
                <a:latin typeface="+mn-lt"/>
                <a:ea typeface="+mn-ea"/>
                <a:cs typeface="+mn-cs"/>
              </a:rPr>
              <a:t>...' when Component render function returns different type of root </a:t>
            </a:r>
            <a:r>
              <a:rPr lang="en-US" sz="4000" i="1" kern="1200" dirty="0" err="1">
                <a:solidFill>
                  <a:schemeClr val="tx1"/>
                </a:solidFill>
                <a:effectLst/>
                <a:latin typeface="+mn-lt"/>
                <a:ea typeface="+mn-ea"/>
                <a:cs typeface="+mn-cs"/>
              </a:rPr>
              <a:t>elemet</a:t>
            </a:r>
            <a:endParaRPr lang="en-US" sz="4000" i="1" kern="1200" dirty="0">
              <a:solidFill>
                <a:schemeClr val="tx1"/>
              </a:solidFill>
              <a:effectLst/>
              <a:latin typeface="+mn-lt"/>
              <a:ea typeface="+mn-ea"/>
              <a:cs typeface="+mn-cs"/>
            </a:endParaRPr>
          </a:p>
          <a:p>
            <a:pPr marL="571500" indent="-571500">
              <a:buFont typeface="Arial" panose="020B0604020202020204" pitchFamily="34" charset="0"/>
              <a:buChar char="•"/>
            </a:pPr>
            <a:r>
              <a:rPr lang="en-US" sz="4000" i="1" kern="1200" dirty="0">
                <a:solidFill>
                  <a:schemeClr val="tx1"/>
                </a:solidFill>
                <a:effectLst/>
                <a:latin typeface="+mn-lt"/>
                <a:ea typeface="+mn-ea"/>
                <a:cs typeface="+mn-cs"/>
              </a:rPr>
              <a:t>Solutions:</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1. use manual patch : require('</a:t>
            </a:r>
            <a:r>
              <a:rPr lang="en-US" sz="4000" i="1" kern="1200" dirty="0" err="1">
                <a:solidFill>
                  <a:schemeClr val="tx1"/>
                </a:solidFill>
                <a:effectLst/>
                <a:latin typeface="+mn-lt"/>
                <a:ea typeface="+mn-ea"/>
                <a:cs typeface="+mn-cs"/>
              </a:rPr>
              <a:t>fbjs</a:t>
            </a:r>
            <a:r>
              <a:rPr lang="en-US" sz="4000" i="1" kern="1200" dirty="0">
                <a:solidFill>
                  <a:schemeClr val="tx1"/>
                </a:solidFill>
                <a:effectLst/>
                <a:latin typeface="+mn-lt"/>
                <a:ea typeface="+mn-ea"/>
                <a:cs typeface="+mn-cs"/>
              </a:rPr>
              <a:t>/lib/</a:t>
            </a:r>
            <a:r>
              <a:rPr lang="en-US" sz="4000" i="1" kern="1200" dirty="0" err="1">
                <a:solidFill>
                  <a:schemeClr val="tx1"/>
                </a:solidFill>
                <a:effectLst/>
                <a:latin typeface="+mn-lt"/>
                <a:ea typeface="+mn-ea"/>
                <a:cs typeface="+mn-cs"/>
              </a:rPr>
              <a:t>ExecutionEnvironment</a:t>
            </a:r>
            <a:r>
              <a:rPr lang="en-US" sz="4000" i="1" kern="1200" dirty="0">
                <a:solidFill>
                  <a:schemeClr val="tx1"/>
                </a:solidFill>
                <a:effectLst/>
                <a:latin typeface="+mn-lt"/>
                <a:ea typeface="+mn-ea"/>
                <a:cs typeface="+mn-cs"/>
              </a:rPr>
              <a:t>').</a:t>
            </a:r>
            <a:r>
              <a:rPr lang="en-US" sz="4000" i="1" kern="1200" dirty="0" err="1">
                <a:solidFill>
                  <a:schemeClr val="tx1"/>
                </a:solidFill>
                <a:effectLst/>
                <a:latin typeface="+mn-lt"/>
                <a:ea typeface="+mn-ea"/>
                <a:cs typeface="+mn-cs"/>
              </a:rPr>
              <a:t>canUseDOM</a:t>
            </a:r>
            <a:r>
              <a:rPr lang="en-US" sz="4000" i="1" kern="1200" dirty="0">
                <a:solidFill>
                  <a:schemeClr val="tx1"/>
                </a:solidFill>
                <a:effectLst/>
                <a:latin typeface="+mn-lt"/>
                <a:ea typeface="+mn-ea"/>
                <a:cs typeface="+mn-cs"/>
              </a:rPr>
              <a:t> = true</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2. Or ensure that you don't load React before you set up JSDOM, which is the only way I'm positive about but it's also the most difficult and bug prone.</a:t>
            </a:r>
            <a:br>
              <a:rPr lang="en-US" sz="4000" i="1" kern="1200" dirty="0">
                <a:solidFill>
                  <a:schemeClr val="tx1"/>
                </a:solidFill>
                <a:effectLst/>
                <a:latin typeface="+mn-lt"/>
                <a:ea typeface="+mn-ea"/>
                <a:cs typeface="+mn-cs"/>
              </a:rPr>
            </a:b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   </a:t>
            </a:r>
            <a:r>
              <a:rPr lang="en-US" sz="4000" i="1" dirty="0">
                <a:effectLst/>
              </a:rPr>
              <a:t>require</a:t>
            </a:r>
            <a:r>
              <a:rPr lang="en-US" sz="4000" dirty="0"/>
              <a:t>(</a:t>
            </a:r>
            <a:r>
              <a:rPr lang="en-US" sz="4000" b="1" kern="1200" dirty="0">
                <a:solidFill>
                  <a:schemeClr val="tx1"/>
                </a:solidFill>
                <a:effectLst/>
                <a:latin typeface="+mn-lt"/>
                <a:ea typeface="+mn-ea"/>
                <a:cs typeface="+mn-cs"/>
              </a:rPr>
              <a:t>'</a:t>
            </a:r>
            <a:r>
              <a:rPr lang="en-US" sz="4000" b="1" kern="1200" dirty="0" err="1">
                <a:solidFill>
                  <a:schemeClr val="tx1"/>
                </a:solidFill>
                <a:effectLst/>
                <a:latin typeface="+mn-lt"/>
                <a:ea typeface="+mn-ea"/>
                <a:cs typeface="+mn-cs"/>
              </a:rPr>
              <a:t>fbjs</a:t>
            </a:r>
            <a:r>
              <a:rPr lang="en-US" sz="4000" b="1" kern="1200" dirty="0">
                <a:solidFill>
                  <a:schemeClr val="tx1"/>
                </a:solidFill>
                <a:effectLst/>
                <a:latin typeface="+mn-lt"/>
                <a:ea typeface="+mn-ea"/>
                <a:cs typeface="+mn-cs"/>
              </a:rPr>
              <a:t>/lib/</a:t>
            </a:r>
            <a:r>
              <a:rPr lang="en-US" sz="4000" b="1" kern="1200" dirty="0" err="1">
                <a:solidFill>
                  <a:schemeClr val="tx1"/>
                </a:solidFill>
                <a:effectLst/>
                <a:latin typeface="+mn-lt"/>
                <a:ea typeface="+mn-ea"/>
                <a:cs typeface="+mn-cs"/>
              </a:rPr>
              <a:t>ExecutionEnvironment</a:t>
            </a:r>
            <a:r>
              <a:rPr lang="en-US" sz="4000" b="1" kern="1200" dirty="0">
                <a:solidFill>
                  <a:schemeClr val="tx1"/>
                </a:solidFill>
                <a:effectLst/>
                <a:latin typeface="+mn-lt"/>
                <a:ea typeface="+mn-ea"/>
                <a:cs typeface="+mn-cs"/>
              </a:rPr>
              <a:t>'</a:t>
            </a:r>
            <a:r>
              <a:rPr lang="en-US" sz="4000" dirty="0"/>
              <a:t>).</a:t>
            </a:r>
            <a:r>
              <a:rPr lang="en-US" sz="4000" b="1" kern="1200" dirty="0" err="1">
                <a:solidFill>
                  <a:schemeClr val="tx1"/>
                </a:solidFill>
                <a:effectLst/>
                <a:latin typeface="+mn-lt"/>
                <a:ea typeface="+mn-ea"/>
                <a:cs typeface="+mn-cs"/>
              </a:rPr>
              <a:t>canUseDOM</a:t>
            </a:r>
            <a:r>
              <a:rPr lang="en-US" sz="4000" b="1" kern="1200" dirty="0">
                <a:solidFill>
                  <a:schemeClr val="tx1"/>
                </a:solidFill>
                <a:effectLst/>
                <a:latin typeface="+mn-lt"/>
                <a:ea typeface="+mn-ea"/>
                <a:cs typeface="+mn-cs"/>
              </a:rPr>
              <a:t> </a:t>
            </a:r>
            <a:r>
              <a:rPr lang="en-US" sz="4000" dirty="0"/>
              <a:t>= </a:t>
            </a:r>
            <a:r>
              <a:rPr lang="en-US" sz="4000" b="1" kern="1200" dirty="0">
                <a:solidFill>
                  <a:schemeClr val="tx1"/>
                </a:solidFill>
                <a:effectLst/>
                <a:latin typeface="+mn-lt"/>
                <a:ea typeface="+mn-ea"/>
                <a:cs typeface="+mn-cs"/>
              </a:rPr>
              <a:t>true</a:t>
            </a:r>
            <a:br>
              <a:rPr lang="en-US" sz="4000" b="1" kern="1200" dirty="0">
                <a:solidFill>
                  <a:schemeClr val="tx1"/>
                </a:solidFill>
                <a:effectLst/>
                <a:latin typeface="+mn-lt"/>
                <a:ea typeface="+mn-ea"/>
                <a:cs typeface="+mn-cs"/>
              </a:rPr>
            </a:br>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r>
              <a:rPr lang="en-US" sz="4000" b="1" kern="1200" dirty="0">
                <a:solidFill>
                  <a:schemeClr val="tx1"/>
                </a:solidFill>
                <a:effectLst/>
                <a:latin typeface="+mn-lt"/>
                <a:ea typeface="+mn-ea"/>
                <a:cs typeface="+mn-cs"/>
              </a:rPr>
              <a:t>import test from 'tape'</a:t>
            </a:r>
            <a:br>
              <a:rPr lang="en-US" sz="40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4000" dirty="0"/>
              <a:t>{</a:t>
            </a:r>
            <a:r>
              <a:rPr lang="en-US" sz="1200" kern="1200" dirty="0" err="1">
                <a:solidFill>
                  <a:schemeClr val="tx1"/>
                </a:solidFill>
                <a:effectLst/>
                <a:latin typeface="+mn-lt"/>
                <a:ea typeface="+mn-ea"/>
                <a:cs typeface="+mn-cs"/>
              </a:rPr>
              <a:t>createDom</a:t>
            </a:r>
            <a:r>
              <a:rPr lang="en-US" sz="4000"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'../../test/utils/index'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React from 'react'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Provider</a:t>
            </a:r>
            <a:r>
              <a:rPr lang="en-US" sz="4000" dirty="0"/>
              <a:t>} </a:t>
            </a:r>
            <a:r>
              <a:rPr lang="en-US" sz="4000" b="1" kern="1200" dirty="0">
                <a:solidFill>
                  <a:schemeClr val="tx1"/>
                </a:solidFill>
                <a:effectLst/>
                <a:latin typeface="+mn-lt"/>
                <a:ea typeface="+mn-ea"/>
                <a:cs typeface="+mn-cs"/>
              </a:rPr>
              <a:t>from 'react-redux'</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mount</a:t>
            </a:r>
            <a:r>
              <a:rPr lang="en-US" sz="4000" dirty="0"/>
              <a:t>} </a:t>
            </a:r>
            <a:r>
              <a:rPr lang="en-US" sz="4000" b="1" kern="1200" dirty="0">
                <a:solidFill>
                  <a:schemeClr val="tx1"/>
                </a:solidFill>
                <a:effectLst/>
                <a:latin typeface="+mn-lt"/>
                <a:ea typeface="+mn-ea"/>
                <a:cs typeface="+mn-cs"/>
              </a:rPr>
              <a:t>from 'enzyme'</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err="1"/>
              <a:t>GifSearchEngineContainer</a:t>
            </a:r>
            <a:r>
              <a:rPr lang="en-US" sz="4000" dirty="0"/>
              <a:t> </a:t>
            </a:r>
            <a:r>
              <a:rPr lang="en-US" sz="4000" b="1" kern="1200" dirty="0">
                <a:solidFill>
                  <a:schemeClr val="tx1"/>
                </a:solidFill>
                <a:effectLst/>
                <a:latin typeface="+mn-lt"/>
                <a:ea typeface="+mn-ea"/>
                <a:cs typeface="+mn-cs"/>
              </a:rPr>
              <a:t>from '../../src/gif-search-app/containers/GifsSearchEngineContainer'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i="1" dirty="0" err="1">
                <a:effectLst/>
              </a:rPr>
              <a:t>configureStore</a:t>
            </a:r>
            <a:r>
              <a:rPr lang="en-US" sz="4000" i="1" dirty="0">
                <a:effectLst/>
              </a:rPr>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configureStore</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i="1" dirty="0" err="1">
                <a:effectLst/>
              </a:rPr>
              <a:t>createInitialAppState</a:t>
            </a:r>
            <a:r>
              <a:rPr lang="en-US" sz="4000" dirty="0"/>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rootReducer</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Favorites </a:t>
            </a:r>
            <a:r>
              <a:rPr lang="en-US" sz="4000" b="1" kern="1200" dirty="0">
                <a:solidFill>
                  <a:schemeClr val="tx1"/>
                </a:solidFill>
                <a:effectLst/>
                <a:latin typeface="+mn-lt"/>
                <a:ea typeface="+mn-ea"/>
                <a:cs typeface="+mn-cs"/>
              </a:rPr>
              <a:t>from '../../src/gif-search-app/containers/FavoritesContainer'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kern="1200" dirty="0">
                <a:solidFill>
                  <a:schemeClr val="tx1"/>
                </a:solidFill>
                <a:effectLst/>
                <a:latin typeface="+mn-lt"/>
                <a:ea typeface="+mn-ea"/>
                <a:cs typeface="+mn-cs"/>
              </a:rPr>
              <a:t>Router</a:t>
            </a:r>
            <a:r>
              <a:rPr lang="en-US" sz="4000" dirty="0"/>
              <a:t>, </a:t>
            </a:r>
            <a:r>
              <a:rPr lang="en-US" sz="4000" kern="1200" dirty="0">
                <a:solidFill>
                  <a:schemeClr val="tx1"/>
                </a:solidFill>
                <a:effectLst/>
                <a:latin typeface="+mn-lt"/>
                <a:ea typeface="+mn-ea"/>
                <a:cs typeface="+mn-cs"/>
              </a:rPr>
              <a:t>Route</a:t>
            </a:r>
            <a:r>
              <a:rPr lang="en-US" sz="4000" dirty="0"/>
              <a:t>, </a:t>
            </a:r>
            <a:r>
              <a:rPr lang="en-US" sz="4000" i="1" dirty="0">
                <a:effectLst/>
              </a:rPr>
              <a:t>createMemoryHistory</a:t>
            </a:r>
            <a:r>
              <a:rPr lang="en-US" sz="4000" dirty="0"/>
              <a:t>} </a:t>
            </a:r>
            <a:r>
              <a:rPr lang="en-US" sz="4000" b="1" kern="1200" dirty="0">
                <a:solidFill>
                  <a:schemeClr val="tx1"/>
                </a:solidFill>
                <a:effectLst/>
                <a:latin typeface="+mn-lt"/>
                <a:ea typeface="+mn-ea"/>
                <a:cs typeface="+mn-cs"/>
              </a:rPr>
              <a:t>from 'react-router'</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err="1">
                <a:solidFill>
                  <a:schemeClr val="tx1"/>
                </a:solidFill>
                <a:effectLst/>
                <a:latin typeface="+mn-lt"/>
                <a:ea typeface="+mn-ea"/>
                <a:cs typeface="+mn-cs"/>
              </a:rPr>
              <a:t>syncHistoryWithStore</a:t>
            </a:r>
            <a:r>
              <a:rPr lang="en-US" sz="4000" dirty="0"/>
              <a:t>} </a:t>
            </a:r>
            <a:r>
              <a:rPr lang="en-US" sz="4000" b="1" kern="1200" dirty="0">
                <a:solidFill>
                  <a:schemeClr val="tx1"/>
                </a:solidFill>
                <a:effectLst/>
                <a:latin typeface="+mn-lt"/>
                <a:ea typeface="+mn-ea"/>
                <a:cs typeface="+mn-cs"/>
              </a:rPr>
              <a:t>from 'react-router-redux'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dirty="0"/>
              <a:t>test(</a:t>
            </a:r>
            <a:r>
              <a:rPr lang="en-US" sz="4000" b="1" kern="1200" dirty="0">
                <a:solidFill>
                  <a:schemeClr val="tx1"/>
                </a:solidFill>
                <a:effectLst/>
                <a:latin typeface="+mn-lt"/>
                <a:ea typeface="+mn-ea"/>
                <a:cs typeface="+mn-cs"/>
              </a:rPr>
              <a:t>'Integration Test: Check Routing'</a:t>
            </a:r>
            <a:r>
              <a:rPr lang="en-US" sz="4000" dirty="0"/>
              <a:t>, t =&gt; {</a:t>
            </a:r>
            <a:br>
              <a:rPr lang="en-US" sz="4000" dirty="0"/>
            </a:br>
            <a:r>
              <a:rPr lang="en-US" sz="4000" dirty="0"/>
              <a:t>  t.</a:t>
            </a:r>
            <a:r>
              <a:rPr lang="en-US" sz="4000" kern="1200" dirty="0">
                <a:solidFill>
                  <a:schemeClr val="tx1"/>
                </a:solidFill>
                <a:effectLst/>
                <a:latin typeface="+mn-lt"/>
                <a:ea typeface="+mn-ea"/>
                <a:cs typeface="+mn-cs"/>
              </a:rPr>
              <a:t>plan</a:t>
            </a:r>
            <a:r>
              <a:rPr lang="en-US" sz="4000" dirty="0"/>
              <a:t>(</a:t>
            </a:r>
            <a:r>
              <a:rPr lang="en-US" sz="4000" kern="1200" dirty="0">
                <a:solidFill>
                  <a:schemeClr val="tx1"/>
                </a:solidFill>
                <a:effectLst/>
                <a:latin typeface="+mn-lt"/>
                <a:ea typeface="+mn-ea"/>
                <a:cs typeface="+mn-cs"/>
              </a:rPr>
              <a:t>4</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try </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createDom</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store </a:t>
            </a:r>
            <a:r>
              <a:rPr lang="en-US" sz="4000" dirty="0"/>
              <a:t>= </a:t>
            </a:r>
            <a:r>
              <a:rPr lang="en-US" sz="4000" i="1" dirty="0" err="1">
                <a:effectLst/>
              </a:rPr>
              <a:t>configureStore</a:t>
            </a:r>
            <a:r>
              <a:rPr lang="en-US" sz="4000" dirty="0"/>
              <a:t>(</a:t>
            </a:r>
            <a:r>
              <a:rPr lang="en-US" sz="4000" i="1" dirty="0" err="1">
                <a:effectLst/>
              </a:rPr>
              <a:t>createInitialAppState</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err="1">
                <a:solidFill>
                  <a:schemeClr val="tx1"/>
                </a:solidFill>
                <a:effectLst/>
                <a:latin typeface="+mn-lt"/>
                <a:ea typeface="+mn-ea"/>
                <a:cs typeface="+mn-cs"/>
              </a:rPr>
              <a:t>browserHistory</a:t>
            </a:r>
            <a:r>
              <a:rPr lang="en-US" sz="4000" kern="1200" dirty="0">
                <a:solidFill>
                  <a:schemeClr val="tx1"/>
                </a:solidFill>
                <a:effectLst/>
                <a:latin typeface="+mn-lt"/>
                <a:ea typeface="+mn-ea"/>
                <a:cs typeface="+mn-cs"/>
              </a:rPr>
              <a:t> </a:t>
            </a:r>
            <a:r>
              <a:rPr lang="en-US" sz="4000" dirty="0"/>
              <a:t>= </a:t>
            </a:r>
            <a:r>
              <a:rPr lang="en-US" sz="4000" i="1" dirty="0">
                <a:effectLst/>
              </a:rPr>
              <a:t>createMemoryHistory</a:t>
            </a:r>
            <a:r>
              <a:rPr lang="en-US" sz="4000" dirty="0"/>
              <a:t>(</a:t>
            </a:r>
            <a:r>
              <a:rPr lang="en-US" sz="4000" b="1" kern="1200" dirty="0">
                <a:solidFill>
                  <a:schemeClr val="tx1"/>
                </a:solidFill>
                <a:effectLst/>
                <a:latin typeface="+mn-lt"/>
                <a:ea typeface="+mn-ea"/>
                <a:cs typeface="+mn-cs"/>
              </a:rPr>
              <a:t>'/'</a:t>
            </a:r>
            <a:r>
              <a:rPr lang="en-US" sz="4000" dirty="0"/>
              <a:t>)</a:t>
            </a: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history </a:t>
            </a:r>
            <a:r>
              <a:rPr lang="en-US" sz="4000" dirty="0"/>
              <a:t>= </a:t>
            </a:r>
            <a:r>
              <a:rPr lang="en-US" sz="4000" b="1" kern="1200" dirty="0" err="1">
                <a:solidFill>
                  <a:schemeClr val="tx1"/>
                </a:solidFill>
                <a:effectLst/>
                <a:latin typeface="+mn-lt"/>
                <a:ea typeface="+mn-ea"/>
                <a:cs typeface="+mn-cs"/>
              </a:rPr>
              <a:t>syncHistoryWithStore</a:t>
            </a:r>
            <a:r>
              <a:rPr lang="en-US" sz="4000" dirty="0"/>
              <a:t>(</a:t>
            </a:r>
            <a:r>
              <a:rPr lang="en-US" sz="4000" kern="1200" dirty="0" err="1">
                <a:solidFill>
                  <a:schemeClr val="tx1"/>
                </a:solidFill>
                <a:effectLst/>
                <a:latin typeface="+mn-lt"/>
                <a:ea typeface="+mn-ea"/>
                <a:cs typeface="+mn-cs"/>
              </a:rPr>
              <a:t>browserHistory</a:t>
            </a:r>
            <a:r>
              <a:rPr lang="en-US" sz="4000" dirty="0"/>
              <a:t>, </a:t>
            </a:r>
            <a:r>
              <a:rPr lang="en-US" sz="4000" kern="1200" dirty="0">
                <a:solidFill>
                  <a:schemeClr val="tx1"/>
                </a:solidFill>
                <a:effectLst/>
                <a:latin typeface="+mn-lt"/>
                <a:ea typeface="+mn-ea"/>
                <a:cs typeface="+mn-cs"/>
              </a:rPr>
              <a:t>store</a:t>
            </a:r>
            <a:r>
              <a:rPr lang="en-US" sz="4000" dirty="0"/>
              <a:t>)</a:t>
            </a:r>
            <a:br>
              <a:rPr lang="en-US" sz="4000" dirty="0"/>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    const </a:t>
            </a:r>
            <a:r>
              <a:rPr lang="en-US" sz="4000" kern="1200" dirty="0">
                <a:solidFill>
                  <a:schemeClr val="tx1"/>
                </a:solidFill>
                <a:effectLst/>
                <a:latin typeface="+mn-lt"/>
                <a:ea typeface="+mn-ea"/>
                <a:cs typeface="+mn-cs"/>
              </a:rPr>
              <a:t>wrapper </a:t>
            </a:r>
            <a:r>
              <a:rPr lang="en-US" sz="4000" dirty="0"/>
              <a:t>= </a:t>
            </a:r>
            <a:r>
              <a:rPr lang="en-US" sz="4000" b="1" kern="1200" dirty="0">
                <a:solidFill>
                  <a:schemeClr val="tx1"/>
                </a:solidFill>
                <a:effectLst/>
                <a:latin typeface="+mn-lt"/>
                <a:ea typeface="+mn-ea"/>
                <a:cs typeface="+mn-cs"/>
              </a:rPr>
              <a:t>mount</a:t>
            </a:r>
            <a:r>
              <a:rPr lang="en-US" sz="4000" dirty="0"/>
              <a: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 store=</a:t>
            </a:r>
            <a:r>
              <a:rPr lang="en-US" sz="4000" dirty="0"/>
              <a:t>{</a:t>
            </a:r>
            <a:r>
              <a:rPr lang="en-US" sz="4000" kern="1200" dirty="0">
                <a:solidFill>
                  <a:schemeClr val="tx1"/>
                </a:solidFill>
                <a:effectLst/>
                <a:latin typeface="+mn-lt"/>
                <a:ea typeface="+mn-ea"/>
                <a:cs typeface="+mn-cs"/>
              </a:rPr>
              <a:t>store</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 history=</a:t>
            </a:r>
            <a:r>
              <a:rPr lang="en-US" sz="4000" dirty="0"/>
              <a:t>{</a:t>
            </a:r>
            <a:r>
              <a:rPr lang="en-US" sz="4000" kern="1200" dirty="0">
                <a:solidFill>
                  <a:schemeClr val="tx1"/>
                </a:solidFill>
                <a:effectLst/>
                <a:latin typeface="+mn-lt"/>
                <a:ea typeface="+mn-ea"/>
                <a:cs typeface="+mn-cs"/>
              </a:rPr>
              <a:t>history</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 component=</a:t>
            </a:r>
            <a:r>
              <a:rPr lang="en-US" sz="4000" dirty="0"/>
              <a:t>{</a:t>
            </a:r>
            <a:r>
              <a:rPr lang="en-US" sz="4000" dirty="0" err="1"/>
              <a:t>GifSearchEngineContainer</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path="favorites" component=</a:t>
            </a:r>
            <a:r>
              <a:rPr lang="en-US" sz="4000" dirty="0"/>
              <a:t>{Favorites}</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a:t>
            </a:r>
            <a:r>
              <a:rPr lang="en-US" sz="4000" dirty="0">
                <a:effectLst/>
              </a:rPr>
              <a:t>&gt;</a:t>
            </a:r>
            <a:r>
              <a:rPr lang="en-US" sz="4000" dirty="0"/>
              <a:t>)</a:t>
            </a:r>
            <a:br>
              <a:rPr lang="en-US" sz="4000" dirty="0"/>
            </a:br>
            <a:br>
              <a:rPr lang="en-US" sz="4000" dirty="0"/>
            </a:b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Favorites View'</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element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b="1" kern="1200" dirty="0">
                <a:solidFill>
                  <a:schemeClr val="tx1"/>
                </a:solidFill>
                <a:effectLst/>
                <a:latin typeface="+mn-lt"/>
                <a:ea typeface="+mn-ea"/>
                <a:cs typeface="+mn-cs"/>
              </a:rPr>
              <a:t>'a'</a:t>
            </a:r>
            <a:r>
              <a:rPr lang="en-US" sz="4000" dirty="0"/>
              <a:t>)</a:t>
            </a:r>
            <a:br>
              <a:rPr lang="en-US" sz="4000" dirty="0"/>
            </a:br>
            <a:r>
              <a:rPr lang="en-US" sz="4000" dirty="0"/>
              <a:t>    </a:t>
            </a:r>
            <a:r>
              <a:rPr lang="en-US" sz="4000" kern="1200" dirty="0" err="1">
                <a:solidFill>
                  <a:schemeClr val="tx1"/>
                </a:solidFill>
                <a:effectLst/>
                <a:latin typeface="+mn-lt"/>
                <a:ea typeface="+mn-ea"/>
                <a:cs typeface="+mn-cs"/>
              </a:rPr>
              <a:t>element</a:t>
            </a:r>
            <a:r>
              <a:rPr lang="en-US" sz="4000" dirty="0" err="1"/>
              <a:t>.</a:t>
            </a:r>
            <a:r>
              <a:rPr lang="en-US" sz="4000" kern="1200" dirty="0" err="1">
                <a:solidFill>
                  <a:schemeClr val="tx1"/>
                </a:solidFill>
                <a:effectLst/>
                <a:latin typeface="+mn-lt"/>
                <a:ea typeface="+mn-ea"/>
                <a:cs typeface="+mn-cs"/>
              </a:rPr>
              <a:t>simulate</a:t>
            </a:r>
            <a:r>
              <a:rPr lang="en-US" sz="4000" dirty="0"/>
              <a:t>(</a:t>
            </a:r>
            <a:r>
              <a:rPr lang="en-US" sz="4000" b="1" kern="1200" dirty="0">
                <a:solidFill>
                  <a:schemeClr val="tx1"/>
                </a:solidFill>
                <a:effectLst/>
                <a:latin typeface="+mn-lt"/>
                <a:ea typeface="+mn-ea"/>
                <a:cs typeface="+mn-cs"/>
              </a:rPr>
              <a:t>'click'</a:t>
            </a:r>
            <a:r>
              <a:rPr lang="en-US" sz="4000" dirty="0"/>
              <a:t>, {</a:t>
            </a:r>
            <a:r>
              <a:rPr lang="en-US" sz="4000" b="1" kern="1200" dirty="0">
                <a:solidFill>
                  <a:schemeClr val="tx1"/>
                </a:solidFill>
                <a:effectLst/>
                <a:latin typeface="+mn-lt"/>
                <a:ea typeface="+mn-ea"/>
                <a:cs typeface="+mn-cs"/>
              </a:rPr>
              <a:t>button</a:t>
            </a:r>
            <a:r>
              <a:rPr lang="en-US" sz="4000" dirty="0"/>
              <a:t>: </a:t>
            </a:r>
            <a:r>
              <a:rPr lang="en-US" sz="4000" kern="1200" dirty="0">
                <a:solidFill>
                  <a:schemeClr val="tx1"/>
                </a:solidFill>
                <a:effectLst/>
                <a:latin typeface="+mn-lt"/>
                <a:ea typeface="+mn-ea"/>
                <a:cs typeface="+mn-cs"/>
              </a:rPr>
              <a:t>0</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 after click on \'Show Favorite\''</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Favorites View after click on \'Show Favorite\''</a:t>
            </a:r>
            <a:r>
              <a:rPr lang="en-US" sz="4000" dirty="0"/>
              <a:t>)</a:t>
            </a:r>
            <a:br>
              <a:rPr lang="en-US" sz="4000" dirty="0"/>
            </a:br>
            <a:br>
              <a:rPr lang="en-US" sz="4000" dirty="0"/>
            </a:br>
            <a:br>
              <a:rPr lang="en-US" sz="4000" dirty="0"/>
            </a:br>
            <a:r>
              <a:rPr lang="en-US" sz="4000" dirty="0"/>
              <a:t>  } </a:t>
            </a:r>
            <a:r>
              <a:rPr lang="en-US" sz="4000" b="1" kern="1200" dirty="0">
                <a:solidFill>
                  <a:schemeClr val="tx1"/>
                </a:solidFill>
                <a:effectLst/>
                <a:latin typeface="+mn-lt"/>
                <a:ea typeface="+mn-ea"/>
                <a:cs typeface="+mn-cs"/>
              </a:rPr>
              <a:t>catch </a:t>
            </a:r>
            <a:r>
              <a:rPr lang="en-US" sz="4000" dirty="0"/>
              <a:t>(e) {</a:t>
            </a:r>
            <a:br>
              <a:rPr lang="en-US" sz="4000" dirty="0"/>
            </a:br>
            <a:r>
              <a:rPr lang="en-US" sz="4000" dirty="0"/>
              <a:t>    </a:t>
            </a:r>
            <a:r>
              <a:rPr lang="en-US" sz="4000" b="1" i="1" kern="1200" dirty="0">
                <a:solidFill>
                  <a:schemeClr val="tx1"/>
                </a:solidFill>
                <a:effectLst/>
                <a:latin typeface="+mn-lt"/>
                <a:ea typeface="+mn-ea"/>
                <a:cs typeface="+mn-cs"/>
              </a:rPr>
              <a:t>console</a:t>
            </a:r>
            <a:r>
              <a:rPr lang="en-US" sz="4000" dirty="0"/>
              <a:t>.</a:t>
            </a:r>
            <a:r>
              <a:rPr lang="en-US" sz="4000" kern="1200" dirty="0">
                <a:solidFill>
                  <a:schemeClr val="tx1"/>
                </a:solidFill>
                <a:effectLst/>
                <a:latin typeface="+mn-lt"/>
                <a:ea typeface="+mn-ea"/>
                <a:cs typeface="+mn-cs"/>
              </a:rPr>
              <a:t>log</a:t>
            </a:r>
            <a:r>
              <a:rPr lang="en-US" sz="4000" dirty="0"/>
              <a:t>(</a:t>
            </a:r>
            <a:r>
              <a:rPr lang="en-US" sz="4000" dirty="0" err="1"/>
              <a:t>e.</a:t>
            </a:r>
            <a:r>
              <a:rPr lang="en-US" sz="4000" b="1" kern="1200" dirty="0" err="1">
                <a:solidFill>
                  <a:schemeClr val="tx1"/>
                </a:solidFill>
                <a:effectLst/>
                <a:latin typeface="+mn-lt"/>
                <a:ea typeface="+mn-ea"/>
                <a:cs typeface="+mn-cs"/>
              </a:rPr>
              <a:t>stack</a:t>
            </a:r>
            <a:r>
              <a:rPr lang="en-US" sz="4000" dirty="0"/>
              <a:t>)</a:t>
            </a:r>
            <a:br>
              <a:rPr lang="en-US" sz="4000" dirty="0"/>
            </a:br>
            <a:r>
              <a:rPr lang="en-US" sz="4000" dirty="0"/>
              <a:t>    t.</a:t>
            </a:r>
            <a:r>
              <a:rPr lang="en-US" sz="4000" kern="1200" dirty="0">
                <a:solidFill>
                  <a:schemeClr val="tx1"/>
                </a:solidFill>
                <a:effectLst/>
                <a:latin typeface="+mn-lt"/>
                <a:ea typeface="+mn-ea"/>
                <a:cs typeface="+mn-cs"/>
              </a:rPr>
              <a:t>fail</a:t>
            </a:r>
            <a:r>
              <a:rPr lang="en-US" sz="4000" dirty="0"/>
              <a:t>(e.</a:t>
            </a:r>
            <a:r>
              <a:rPr lang="en-US" sz="4000" b="1" kern="1200" dirty="0">
                <a:solidFill>
                  <a:schemeClr val="tx1"/>
                </a:solidFill>
                <a:effectLst/>
                <a:latin typeface="+mn-lt"/>
                <a:ea typeface="+mn-ea"/>
                <a:cs typeface="+mn-cs"/>
              </a:rPr>
              <a:t>message</a:t>
            </a:r>
            <a:r>
              <a:rPr lang="en-US" sz="4000" dirty="0"/>
              <a:t>)</a:t>
            </a:r>
            <a:br>
              <a:rPr lang="en-US" sz="4000" dirty="0"/>
            </a:br>
            <a:r>
              <a:rPr lang="en-US" sz="4000" dirty="0"/>
              <a:t>    </a:t>
            </a:r>
            <a:r>
              <a:rPr lang="en-US" sz="4000" dirty="0" err="1"/>
              <a:t>t.</a:t>
            </a:r>
            <a:r>
              <a:rPr lang="en-US" sz="4000" kern="1200" dirty="0" err="1">
                <a:solidFill>
                  <a:schemeClr val="tx1"/>
                </a:solidFill>
                <a:effectLst/>
                <a:latin typeface="+mn-lt"/>
                <a:ea typeface="+mn-ea"/>
                <a:cs typeface="+mn-cs"/>
              </a:rPr>
              <a:t>end</a:t>
            </a:r>
            <a:r>
              <a:rPr lang="en-US" sz="4000" dirty="0"/>
              <a:t>()</a:t>
            </a:r>
            <a:br>
              <a:rPr lang="en-US" sz="4000" dirty="0"/>
            </a:br>
            <a:r>
              <a:rPr lang="en-US" sz="4000" dirty="0"/>
              <a:t>  }</a:t>
            </a:r>
            <a:br>
              <a:rPr lang="en-US" sz="4000" dirty="0"/>
            </a:br>
            <a:r>
              <a:rPr lang="en-US" sz="4000" dirty="0"/>
              <a:t>})</a:t>
            </a:r>
            <a:endParaRPr lang="en-US" sz="40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70</a:t>
            </a:fld>
            <a:endParaRPr lang="en-US"/>
          </a:p>
        </p:txBody>
      </p:sp>
    </p:spTree>
    <p:extLst>
      <p:ext uri="{BB962C8B-B14F-4D97-AF65-F5344CB8AC3E}">
        <p14:creationId xmlns:p14="http://schemas.microsoft.com/office/powerpoint/2010/main" val="2986721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4000" i="1" kern="1200" dirty="0">
                <a:solidFill>
                  <a:schemeClr val="tx1"/>
                </a:solidFill>
                <a:effectLst/>
                <a:latin typeface="+mn-lt"/>
                <a:ea typeface="+mn-ea"/>
                <a:cs typeface="+mn-cs"/>
              </a:rPr>
              <a:t>At load time React determines if it can use DOM, and stores it as a boolean</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If react is included before JSDOM, we got '</a:t>
            </a:r>
            <a:r>
              <a:rPr lang="en-US" sz="4000" i="1" kern="1200" dirty="0" err="1">
                <a:solidFill>
                  <a:schemeClr val="tx1"/>
                </a:solidFill>
                <a:effectLst/>
                <a:latin typeface="+mn-lt"/>
                <a:ea typeface="+mn-ea"/>
                <a:cs typeface="+mn-cs"/>
              </a:rPr>
              <a:t>dangerouslyReplaceNodeWithMarkup</a:t>
            </a:r>
            <a:r>
              <a:rPr lang="en-US" sz="4000" i="1" kern="1200" dirty="0">
                <a:solidFill>
                  <a:schemeClr val="tx1"/>
                </a:solidFill>
                <a:effectLst/>
                <a:latin typeface="+mn-lt"/>
                <a:ea typeface="+mn-ea"/>
                <a:cs typeface="+mn-cs"/>
              </a:rPr>
              <a:t>...' when Component render function returns different type of root </a:t>
            </a:r>
            <a:r>
              <a:rPr lang="en-US" sz="4000" i="1" kern="1200" dirty="0" err="1">
                <a:solidFill>
                  <a:schemeClr val="tx1"/>
                </a:solidFill>
                <a:effectLst/>
                <a:latin typeface="+mn-lt"/>
                <a:ea typeface="+mn-ea"/>
                <a:cs typeface="+mn-cs"/>
              </a:rPr>
              <a:t>elemet</a:t>
            </a:r>
            <a:endParaRPr lang="en-US" sz="4000" i="1" kern="1200" dirty="0">
              <a:solidFill>
                <a:schemeClr val="tx1"/>
              </a:solidFill>
              <a:effectLst/>
              <a:latin typeface="+mn-lt"/>
              <a:ea typeface="+mn-ea"/>
              <a:cs typeface="+mn-cs"/>
            </a:endParaRPr>
          </a:p>
          <a:p>
            <a:pPr marL="571500" indent="-571500">
              <a:buFont typeface="Arial" panose="020B0604020202020204" pitchFamily="34" charset="0"/>
              <a:buChar char="•"/>
            </a:pPr>
            <a:r>
              <a:rPr lang="en-US" sz="4000" i="1" kern="1200" dirty="0">
                <a:solidFill>
                  <a:schemeClr val="tx1"/>
                </a:solidFill>
                <a:effectLst/>
                <a:latin typeface="+mn-lt"/>
                <a:ea typeface="+mn-ea"/>
                <a:cs typeface="+mn-cs"/>
              </a:rPr>
              <a:t>Solutions:</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1. use manual patch : require('</a:t>
            </a:r>
            <a:r>
              <a:rPr lang="en-US" sz="4000" i="1" kern="1200" dirty="0" err="1">
                <a:solidFill>
                  <a:schemeClr val="tx1"/>
                </a:solidFill>
                <a:effectLst/>
                <a:latin typeface="+mn-lt"/>
                <a:ea typeface="+mn-ea"/>
                <a:cs typeface="+mn-cs"/>
              </a:rPr>
              <a:t>fbjs</a:t>
            </a:r>
            <a:r>
              <a:rPr lang="en-US" sz="4000" i="1" kern="1200" dirty="0">
                <a:solidFill>
                  <a:schemeClr val="tx1"/>
                </a:solidFill>
                <a:effectLst/>
                <a:latin typeface="+mn-lt"/>
                <a:ea typeface="+mn-ea"/>
                <a:cs typeface="+mn-cs"/>
              </a:rPr>
              <a:t>/lib/</a:t>
            </a:r>
            <a:r>
              <a:rPr lang="en-US" sz="4000" i="1" kern="1200" dirty="0" err="1">
                <a:solidFill>
                  <a:schemeClr val="tx1"/>
                </a:solidFill>
                <a:effectLst/>
                <a:latin typeface="+mn-lt"/>
                <a:ea typeface="+mn-ea"/>
                <a:cs typeface="+mn-cs"/>
              </a:rPr>
              <a:t>ExecutionEnvironment</a:t>
            </a:r>
            <a:r>
              <a:rPr lang="en-US" sz="4000" i="1" kern="1200" dirty="0">
                <a:solidFill>
                  <a:schemeClr val="tx1"/>
                </a:solidFill>
                <a:effectLst/>
                <a:latin typeface="+mn-lt"/>
                <a:ea typeface="+mn-ea"/>
                <a:cs typeface="+mn-cs"/>
              </a:rPr>
              <a:t>').</a:t>
            </a:r>
            <a:r>
              <a:rPr lang="en-US" sz="4000" i="1" kern="1200" dirty="0" err="1">
                <a:solidFill>
                  <a:schemeClr val="tx1"/>
                </a:solidFill>
                <a:effectLst/>
                <a:latin typeface="+mn-lt"/>
                <a:ea typeface="+mn-ea"/>
                <a:cs typeface="+mn-cs"/>
              </a:rPr>
              <a:t>canUseDOM</a:t>
            </a:r>
            <a:r>
              <a:rPr lang="en-US" sz="4000" i="1" kern="1200" dirty="0">
                <a:solidFill>
                  <a:schemeClr val="tx1"/>
                </a:solidFill>
                <a:effectLst/>
                <a:latin typeface="+mn-lt"/>
                <a:ea typeface="+mn-ea"/>
                <a:cs typeface="+mn-cs"/>
              </a:rPr>
              <a:t> = true</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2. Or ensure that you don't load React before you set up JSDOM, which is the only way I'm positive about but it's also the most difficult and bug prone.</a:t>
            </a:r>
            <a:br>
              <a:rPr lang="en-US" sz="4000" i="1" kern="1200" dirty="0">
                <a:solidFill>
                  <a:schemeClr val="tx1"/>
                </a:solidFill>
                <a:effectLst/>
                <a:latin typeface="+mn-lt"/>
                <a:ea typeface="+mn-ea"/>
                <a:cs typeface="+mn-cs"/>
              </a:rPr>
            </a:b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   </a:t>
            </a:r>
            <a:r>
              <a:rPr lang="en-US" sz="4000" i="1" dirty="0">
                <a:effectLst/>
              </a:rPr>
              <a:t>require</a:t>
            </a:r>
            <a:r>
              <a:rPr lang="en-US" sz="4000" dirty="0"/>
              <a:t>(</a:t>
            </a:r>
            <a:r>
              <a:rPr lang="en-US" sz="4000" b="1" kern="1200" dirty="0">
                <a:solidFill>
                  <a:schemeClr val="tx1"/>
                </a:solidFill>
                <a:effectLst/>
                <a:latin typeface="+mn-lt"/>
                <a:ea typeface="+mn-ea"/>
                <a:cs typeface="+mn-cs"/>
              </a:rPr>
              <a:t>'</a:t>
            </a:r>
            <a:r>
              <a:rPr lang="en-US" sz="4000" b="1" kern="1200" dirty="0" err="1">
                <a:solidFill>
                  <a:schemeClr val="tx1"/>
                </a:solidFill>
                <a:effectLst/>
                <a:latin typeface="+mn-lt"/>
                <a:ea typeface="+mn-ea"/>
                <a:cs typeface="+mn-cs"/>
              </a:rPr>
              <a:t>fbjs</a:t>
            </a:r>
            <a:r>
              <a:rPr lang="en-US" sz="4000" b="1" kern="1200" dirty="0">
                <a:solidFill>
                  <a:schemeClr val="tx1"/>
                </a:solidFill>
                <a:effectLst/>
                <a:latin typeface="+mn-lt"/>
                <a:ea typeface="+mn-ea"/>
                <a:cs typeface="+mn-cs"/>
              </a:rPr>
              <a:t>/lib/</a:t>
            </a:r>
            <a:r>
              <a:rPr lang="en-US" sz="4000" b="1" kern="1200" dirty="0" err="1">
                <a:solidFill>
                  <a:schemeClr val="tx1"/>
                </a:solidFill>
                <a:effectLst/>
                <a:latin typeface="+mn-lt"/>
                <a:ea typeface="+mn-ea"/>
                <a:cs typeface="+mn-cs"/>
              </a:rPr>
              <a:t>ExecutionEnvironment</a:t>
            </a:r>
            <a:r>
              <a:rPr lang="en-US" sz="4000" b="1" kern="1200" dirty="0">
                <a:solidFill>
                  <a:schemeClr val="tx1"/>
                </a:solidFill>
                <a:effectLst/>
                <a:latin typeface="+mn-lt"/>
                <a:ea typeface="+mn-ea"/>
                <a:cs typeface="+mn-cs"/>
              </a:rPr>
              <a:t>'</a:t>
            </a:r>
            <a:r>
              <a:rPr lang="en-US" sz="4000" dirty="0"/>
              <a:t>).</a:t>
            </a:r>
            <a:r>
              <a:rPr lang="en-US" sz="4000" b="1" kern="1200" dirty="0" err="1">
                <a:solidFill>
                  <a:schemeClr val="tx1"/>
                </a:solidFill>
                <a:effectLst/>
                <a:latin typeface="+mn-lt"/>
                <a:ea typeface="+mn-ea"/>
                <a:cs typeface="+mn-cs"/>
              </a:rPr>
              <a:t>canUseDOM</a:t>
            </a:r>
            <a:r>
              <a:rPr lang="en-US" sz="4000" b="1" kern="1200" dirty="0">
                <a:solidFill>
                  <a:schemeClr val="tx1"/>
                </a:solidFill>
                <a:effectLst/>
                <a:latin typeface="+mn-lt"/>
                <a:ea typeface="+mn-ea"/>
                <a:cs typeface="+mn-cs"/>
              </a:rPr>
              <a:t> </a:t>
            </a:r>
            <a:r>
              <a:rPr lang="en-US" sz="4000" dirty="0"/>
              <a:t>= </a:t>
            </a:r>
            <a:r>
              <a:rPr lang="en-US" sz="4000" b="1" kern="1200" dirty="0">
                <a:solidFill>
                  <a:schemeClr val="tx1"/>
                </a:solidFill>
                <a:effectLst/>
                <a:latin typeface="+mn-lt"/>
                <a:ea typeface="+mn-ea"/>
                <a:cs typeface="+mn-cs"/>
              </a:rPr>
              <a:t>true</a:t>
            </a:r>
            <a:br>
              <a:rPr lang="en-US" sz="4000" b="1" kern="1200" dirty="0">
                <a:solidFill>
                  <a:schemeClr val="tx1"/>
                </a:solidFill>
                <a:effectLst/>
                <a:latin typeface="+mn-lt"/>
                <a:ea typeface="+mn-ea"/>
                <a:cs typeface="+mn-cs"/>
              </a:rPr>
            </a:br>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r>
              <a:rPr lang="en-US" sz="4000" b="1" kern="1200" dirty="0">
                <a:solidFill>
                  <a:schemeClr val="tx1"/>
                </a:solidFill>
                <a:effectLst/>
                <a:latin typeface="+mn-lt"/>
                <a:ea typeface="+mn-ea"/>
                <a:cs typeface="+mn-cs"/>
              </a:rPr>
              <a:t>import test from 'tape'</a:t>
            </a:r>
            <a:br>
              <a:rPr lang="en-US" sz="40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4000" dirty="0"/>
              <a:t>{</a:t>
            </a:r>
            <a:r>
              <a:rPr lang="en-US" sz="1200" kern="1200" dirty="0" err="1">
                <a:solidFill>
                  <a:schemeClr val="tx1"/>
                </a:solidFill>
                <a:effectLst/>
                <a:latin typeface="+mn-lt"/>
                <a:ea typeface="+mn-ea"/>
                <a:cs typeface="+mn-cs"/>
              </a:rPr>
              <a:t>createDom</a:t>
            </a:r>
            <a:r>
              <a:rPr lang="en-US" sz="4000"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'../../test/utils/index'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React from 'react'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Provider</a:t>
            </a:r>
            <a:r>
              <a:rPr lang="en-US" sz="4000" dirty="0"/>
              <a:t>} </a:t>
            </a:r>
            <a:r>
              <a:rPr lang="en-US" sz="4000" b="1" kern="1200" dirty="0">
                <a:solidFill>
                  <a:schemeClr val="tx1"/>
                </a:solidFill>
                <a:effectLst/>
                <a:latin typeface="+mn-lt"/>
                <a:ea typeface="+mn-ea"/>
                <a:cs typeface="+mn-cs"/>
              </a:rPr>
              <a:t>from 'react-redux'</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mount</a:t>
            </a:r>
            <a:r>
              <a:rPr lang="en-US" sz="4000" dirty="0"/>
              <a:t>} </a:t>
            </a:r>
            <a:r>
              <a:rPr lang="en-US" sz="4000" b="1" kern="1200" dirty="0">
                <a:solidFill>
                  <a:schemeClr val="tx1"/>
                </a:solidFill>
                <a:effectLst/>
                <a:latin typeface="+mn-lt"/>
                <a:ea typeface="+mn-ea"/>
                <a:cs typeface="+mn-cs"/>
              </a:rPr>
              <a:t>from 'enzyme'</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err="1"/>
              <a:t>GifSearchEngineContainer</a:t>
            </a:r>
            <a:r>
              <a:rPr lang="en-US" sz="4000" dirty="0"/>
              <a:t> </a:t>
            </a:r>
            <a:r>
              <a:rPr lang="en-US" sz="4000" b="1" kern="1200" dirty="0">
                <a:solidFill>
                  <a:schemeClr val="tx1"/>
                </a:solidFill>
                <a:effectLst/>
                <a:latin typeface="+mn-lt"/>
                <a:ea typeface="+mn-ea"/>
                <a:cs typeface="+mn-cs"/>
              </a:rPr>
              <a:t>from '../../src/gif-search-app/containers/GifsSearchEngineContainer'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i="1" dirty="0" err="1">
                <a:effectLst/>
              </a:rPr>
              <a:t>configureStore</a:t>
            </a:r>
            <a:r>
              <a:rPr lang="en-US" sz="4000" i="1" dirty="0">
                <a:effectLst/>
              </a:rPr>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configureStore</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i="1" dirty="0" err="1">
                <a:effectLst/>
              </a:rPr>
              <a:t>createInitialAppState</a:t>
            </a:r>
            <a:r>
              <a:rPr lang="en-US" sz="4000" dirty="0"/>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rootReducer</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Favorites </a:t>
            </a:r>
            <a:r>
              <a:rPr lang="en-US" sz="4000" b="1" kern="1200" dirty="0">
                <a:solidFill>
                  <a:schemeClr val="tx1"/>
                </a:solidFill>
                <a:effectLst/>
                <a:latin typeface="+mn-lt"/>
                <a:ea typeface="+mn-ea"/>
                <a:cs typeface="+mn-cs"/>
              </a:rPr>
              <a:t>from '../../src/gif-search-app/containers/FavoritesContainer'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kern="1200" dirty="0">
                <a:solidFill>
                  <a:schemeClr val="tx1"/>
                </a:solidFill>
                <a:effectLst/>
                <a:latin typeface="+mn-lt"/>
                <a:ea typeface="+mn-ea"/>
                <a:cs typeface="+mn-cs"/>
              </a:rPr>
              <a:t>Router</a:t>
            </a:r>
            <a:r>
              <a:rPr lang="en-US" sz="4000" dirty="0"/>
              <a:t>, </a:t>
            </a:r>
            <a:r>
              <a:rPr lang="en-US" sz="4000" kern="1200" dirty="0">
                <a:solidFill>
                  <a:schemeClr val="tx1"/>
                </a:solidFill>
                <a:effectLst/>
                <a:latin typeface="+mn-lt"/>
                <a:ea typeface="+mn-ea"/>
                <a:cs typeface="+mn-cs"/>
              </a:rPr>
              <a:t>Route</a:t>
            </a:r>
            <a:r>
              <a:rPr lang="en-US" sz="4000" dirty="0"/>
              <a:t>, </a:t>
            </a:r>
            <a:r>
              <a:rPr lang="en-US" sz="4000" i="1" dirty="0">
                <a:effectLst/>
              </a:rPr>
              <a:t>createMemoryHistory</a:t>
            </a:r>
            <a:r>
              <a:rPr lang="en-US" sz="4000" dirty="0"/>
              <a:t>} </a:t>
            </a:r>
            <a:r>
              <a:rPr lang="en-US" sz="4000" b="1" kern="1200" dirty="0">
                <a:solidFill>
                  <a:schemeClr val="tx1"/>
                </a:solidFill>
                <a:effectLst/>
                <a:latin typeface="+mn-lt"/>
                <a:ea typeface="+mn-ea"/>
                <a:cs typeface="+mn-cs"/>
              </a:rPr>
              <a:t>from 'react-router'</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err="1">
                <a:solidFill>
                  <a:schemeClr val="tx1"/>
                </a:solidFill>
                <a:effectLst/>
                <a:latin typeface="+mn-lt"/>
                <a:ea typeface="+mn-ea"/>
                <a:cs typeface="+mn-cs"/>
              </a:rPr>
              <a:t>syncHistoryWithStore</a:t>
            </a:r>
            <a:r>
              <a:rPr lang="en-US" sz="4000" dirty="0"/>
              <a:t>} </a:t>
            </a:r>
            <a:r>
              <a:rPr lang="en-US" sz="4000" b="1" kern="1200" dirty="0">
                <a:solidFill>
                  <a:schemeClr val="tx1"/>
                </a:solidFill>
                <a:effectLst/>
                <a:latin typeface="+mn-lt"/>
                <a:ea typeface="+mn-ea"/>
                <a:cs typeface="+mn-cs"/>
              </a:rPr>
              <a:t>from 'react-router-redux'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dirty="0"/>
              <a:t>test(</a:t>
            </a:r>
            <a:r>
              <a:rPr lang="en-US" sz="4000" b="1" kern="1200" dirty="0">
                <a:solidFill>
                  <a:schemeClr val="tx1"/>
                </a:solidFill>
                <a:effectLst/>
                <a:latin typeface="+mn-lt"/>
                <a:ea typeface="+mn-ea"/>
                <a:cs typeface="+mn-cs"/>
              </a:rPr>
              <a:t>'Integration Test: Check Routing'</a:t>
            </a:r>
            <a:r>
              <a:rPr lang="en-US" sz="4000" dirty="0"/>
              <a:t>, t =&gt; {</a:t>
            </a:r>
            <a:br>
              <a:rPr lang="en-US" sz="4000" dirty="0"/>
            </a:br>
            <a:r>
              <a:rPr lang="en-US" sz="4000" dirty="0"/>
              <a:t>  t.</a:t>
            </a:r>
            <a:r>
              <a:rPr lang="en-US" sz="4000" kern="1200" dirty="0">
                <a:solidFill>
                  <a:schemeClr val="tx1"/>
                </a:solidFill>
                <a:effectLst/>
                <a:latin typeface="+mn-lt"/>
                <a:ea typeface="+mn-ea"/>
                <a:cs typeface="+mn-cs"/>
              </a:rPr>
              <a:t>plan</a:t>
            </a:r>
            <a:r>
              <a:rPr lang="en-US" sz="4000" dirty="0"/>
              <a:t>(</a:t>
            </a:r>
            <a:r>
              <a:rPr lang="en-US" sz="4000" kern="1200" dirty="0">
                <a:solidFill>
                  <a:schemeClr val="tx1"/>
                </a:solidFill>
                <a:effectLst/>
                <a:latin typeface="+mn-lt"/>
                <a:ea typeface="+mn-ea"/>
                <a:cs typeface="+mn-cs"/>
              </a:rPr>
              <a:t>4</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try </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createDom</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store </a:t>
            </a:r>
            <a:r>
              <a:rPr lang="en-US" sz="4000" dirty="0"/>
              <a:t>= </a:t>
            </a:r>
            <a:r>
              <a:rPr lang="en-US" sz="4000" i="1" dirty="0" err="1">
                <a:effectLst/>
              </a:rPr>
              <a:t>configureStore</a:t>
            </a:r>
            <a:r>
              <a:rPr lang="en-US" sz="4000" dirty="0"/>
              <a:t>(</a:t>
            </a:r>
            <a:r>
              <a:rPr lang="en-US" sz="4000" i="1" dirty="0" err="1">
                <a:effectLst/>
              </a:rPr>
              <a:t>createInitialAppState</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err="1">
                <a:solidFill>
                  <a:schemeClr val="tx1"/>
                </a:solidFill>
                <a:effectLst/>
                <a:latin typeface="+mn-lt"/>
                <a:ea typeface="+mn-ea"/>
                <a:cs typeface="+mn-cs"/>
              </a:rPr>
              <a:t>browserHistory</a:t>
            </a:r>
            <a:r>
              <a:rPr lang="en-US" sz="4000" kern="1200" dirty="0">
                <a:solidFill>
                  <a:schemeClr val="tx1"/>
                </a:solidFill>
                <a:effectLst/>
                <a:latin typeface="+mn-lt"/>
                <a:ea typeface="+mn-ea"/>
                <a:cs typeface="+mn-cs"/>
              </a:rPr>
              <a:t> </a:t>
            </a:r>
            <a:r>
              <a:rPr lang="en-US" sz="4000" dirty="0"/>
              <a:t>= </a:t>
            </a:r>
            <a:r>
              <a:rPr lang="en-US" sz="4000" i="1" dirty="0">
                <a:effectLst/>
              </a:rPr>
              <a:t>createMemoryHistory</a:t>
            </a:r>
            <a:r>
              <a:rPr lang="en-US" sz="4000" dirty="0"/>
              <a:t>(</a:t>
            </a:r>
            <a:r>
              <a:rPr lang="en-US" sz="4000" b="1" kern="1200" dirty="0">
                <a:solidFill>
                  <a:schemeClr val="tx1"/>
                </a:solidFill>
                <a:effectLst/>
                <a:latin typeface="+mn-lt"/>
                <a:ea typeface="+mn-ea"/>
                <a:cs typeface="+mn-cs"/>
              </a:rPr>
              <a:t>'/'</a:t>
            </a:r>
            <a:r>
              <a:rPr lang="en-US" sz="4000" dirty="0"/>
              <a:t>)</a:t>
            </a: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history </a:t>
            </a:r>
            <a:r>
              <a:rPr lang="en-US" sz="4000" dirty="0"/>
              <a:t>= </a:t>
            </a:r>
            <a:r>
              <a:rPr lang="en-US" sz="4000" b="1" kern="1200" dirty="0" err="1">
                <a:solidFill>
                  <a:schemeClr val="tx1"/>
                </a:solidFill>
                <a:effectLst/>
                <a:latin typeface="+mn-lt"/>
                <a:ea typeface="+mn-ea"/>
                <a:cs typeface="+mn-cs"/>
              </a:rPr>
              <a:t>syncHistoryWithStore</a:t>
            </a:r>
            <a:r>
              <a:rPr lang="en-US" sz="4000" dirty="0"/>
              <a:t>(</a:t>
            </a:r>
            <a:r>
              <a:rPr lang="en-US" sz="4000" kern="1200" dirty="0" err="1">
                <a:solidFill>
                  <a:schemeClr val="tx1"/>
                </a:solidFill>
                <a:effectLst/>
                <a:latin typeface="+mn-lt"/>
                <a:ea typeface="+mn-ea"/>
                <a:cs typeface="+mn-cs"/>
              </a:rPr>
              <a:t>browserHistory</a:t>
            </a:r>
            <a:r>
              <a:rPr lang="en-US" sz="4000" dirty="0"/>
              <a:t>, </a:t>
            </a:r>
            <a:r>
              <a:rPr lang="en-US" sz="4000" kern="1200" dirty="0">
                <a:solidFill>
                  <a:schemeClr val="tx1"/>
                </a:solidFill>
                <a:effectLst/>
                <a:latin typeface="+mn-lt"/>
                <a:ea typeface="+mn-ea"/>
                <a:cs typeface="+mn-cs"/>
              </a:rPr>
              <a:t>store</a:t>
            </a:r>
            <a:r>
              <a:rPr lang="en-US" sz="4000" dirty="0"/>
              <a:t>)</a:t>
            </a:r>
            <a:br>
              <a:rPr lang="en-US" sz="4000" dirty="0"/>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    const </a:t>
            </a:r>
            <a:r>
              <a:rPr lang="en-US" sz="4000" kern="1200" dirty="0">
                <a:solidFill>
                  <a:schemeClr val="tx1"/>
                </a:solidFill>
                <a:effectLst/>
                <a:latin typeface="+mn-lt"/>
                <a:ea typeface="+mn-ea"/>
                <a:cs typeface="+mn-cs"/>
              </a:rPr>
              <a:t>wrapper </a:t>
            </a:r>
            <a:r>
              <a:rPr lang="en-US" sz="4000" dirty="0"/>
              <a:t>= </a:t>
            </a:r>
            <a:r>
              <a:rPr lang="en-US" sz="4000" b="1" kern="1200" dirty="0">
                <a:solidFill>
                  <a:schemeClr val="tx1"/>
                </a:solidFill>
                <a:effectLst/>
                <a:latin typeface="+mn-lt"/>
                <a:ea typeface="+mn-ea"/>
                <a:cs typeface="+mn-cs"/>
              </a:rPr>
              <a:t>mount</a:t>
            </a:r>
            <a:r>
              <a:rPr lang="en-US" sz="4000" dirty="0"/>
              <a: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 store=</a:t>
            </a:r>
            <a:r>
              <a:rPr lang="en-US" sz="4000" dirty="0"/>
              <a:t>{</a:t>
            </a:r>
            <a:r>
              <a:rPr lang="en-US" sz="4000" kern="1200" dirty="0">
                <a:solidFill>
                  <a:schemeClr val="tx1"/>
                </a:solidFill>
                <a:effectLst/>
                <a:latin typeface="+mn-lt"/>
                <a:ea typeface="+mn-ea"/>
                <a:cs typeface="+mn-cs"/>
              </a:rPr>
              <a:t>store</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 history=</a:t>
            </a:r>
            <a:r>
              <a:rPr lang="en-US" sz="4000" dirty="0"/>
              <a:t>{</a:t>
            </a:r>
            <a:r>
              <a:rPr lang="en-US" sz="4000" kern="1200" dirty="0">
                <a:solidFill>
                  <a:schemeClr val="tx1"/>
                </a:solidFill>
                <a:effectLst/>
                <a:latin typeface="+mn-lt"/>
                <a:ea typeface="+mn-ea"/>
                <a:cs typeface="+mn-cs"/>
              </a:rPr>
              <a:t>history</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 component=</a:t>
            </a:r>
            <a:r>
              <a:rPr lang="en-US" sz="4000" dirty="0"/>
              <a:t>{</a:t>
            </a:r>
            <a:r>
              <a:rPr lang="en-US" sz="4000" dirty="0" err="1"/>
              <a:t>GifSearchEngineContainer</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path="favorites" component=</a:t>
            </a:r>
            <a:r>
              <a:rPr lang="en-US" sz="4000" dirty="0"/>
              <a:t>{Favorites}</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a:t>
            </a:r>
            <a:r>
              <a:rPr lang="en-US" sz="4000" dirty="0">
                <a:effectLst/>
              </a:rPr>
              <a:t>&gt;</a:t>
            </a:r>
            <a:r>
              <a:rPr lang="en-US" sz="4000" dirty="0"/>
              <a:t>)</a:t>
            </a:r>
            <a:br>
              <a:rPr lang="en-US" sz="4000" dirty="0"/>
            </a:br>
            <a:br>
              <a:rPr lang="en-US" sz="4000" dirty="0"/>
            </a:b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Favorites View'</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element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b="1" kern="1200" dirty="0">
                <a:solidFill>
                  <a:schemeClr val="tx1"/>
                </a:solidFill>
                <a:effectLst/>
                <a:latin typeface="+mn-lt"/>
                <a:ea typeface="+mn-ea"/>
                <a:cs typeface="+mn-cs"/>
              </a:rPr>
              <a:t>'a'</a:t>
            </a:r>
            <a:r>
              <a:rPr lang="en-US" sz="4000" dirty="0"/>
              <a:t>)</a:t>
            </a:r>
            <a:br>
              <a:rPr lang="en-US" sz="4000" dirty="0"/>
            </a:br>
            <a:r>
              <a:rPr lang="en-US" sz="4000" dirty="0"/>
              <a:t>    </a:t>
            </a:r>
            <a:r>
              <a:rPr lang="en-US" sz="4000" kern="1200" dirty="0" err="1">
                <a:solidFill>
                  <a:schemeClr val="tx1"/>
                </a:solidFill>
                <a:effectLst/>
                <a:latin typeface="+mn-lt"/>
                <a:ea typeface="+mn-ea"/>
                <a:cs typeface="+mn-cs"/>
              </a:rPr>
              <a:t>element</a:t>
            </a:r>
            <a:r>
              <a:rPr lang="en-US" sz="4000" dirty="0" err="1"/>
              <a:t>.</a:t>
            </a:r>
            <a:r>
              <a:rPr lang="en-US" sz="4000" kern="1200" dirty="0" err="1">
                <a:solidFill>
                  <a:schemeClr val="tx1"/>
                </a:solidFill>
                <a:effectLst/>
                <a:latin typeface="+mn-lt"/>
                <a:ea typeface="+mn-ea"/>
                <a:cs typeface="+mn-cs"/>
              </a:rPr>
              <a:t>simulate</a:t>
            </a:r>
            <a:r>
              <a:rPr lang="en-US" sz="4000" dirty="0"/>
              <a:t>(</a:t>
            </a:r>
            <a:r>
              <a:rPr lang="en-US" sz="4000" b="1" kern="1200" dirty="0">
                <a:solidFill>
                  <a:schemeClr val="tx1"/>
                </a:solidFill>
                <a:effectLst/>
                <a:latin typeface="+mn-lt"/>
                <a:ea typeface="+mn-ea"/>
                <a:cs typeface="+mn-cs"/>
              </a:rPr>
              <a:t>'click'</a:t>
            </a:r>
            <a:r>
              <a:rPr lang="en-US" sz="4000" dirty="0"/>
              <a:t>, {</a:t>
            </a:r>
            <a:r>
              <a:rPr lang="en-US" sz="4000" b="1" kern="1200" dirty="0">
                <a:solidFill>
                  <a:schemeClr val="tx1"/>
                </a:solidFill>
                <a:effectLst/>
                <a:latin typeface="+mn-lt"/>
                <a:ea typeface="+mn-ea"/>
                <a:cs typeface="+mn-cs"/>
              </a:rPr>
              <a:t>button</a:t>
            </a:r>
            <a:r>
              <a:rPr lang="en-US" sz="4000" dirty="0"/>
              <a:t>: </a:t>
            </a:r>
            <a:r>
              <a:rPr lang="en-US" sz="4000" kern="1200" dirty="0">
                <a:solidFill>
                  <a:schemeClr val="tx1"/>
                </a:solidFill>
                <a:effectLst/>
                <a:latin typeface="+mn-lt"/>
                <a:ea typeface="+mn-ea"/>
                <a:cs typeface="+mn-cs"/>
              </a:rPr>
              <a:t>0</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 after click on \'Show Favorite\''</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Favorites View after click on \'Show Favorite\''</a:t>
            </a:r>
            <a:r>
              <a:rPr lang="en-US" sz="4000" dirty="0"/>
              <a:t>)</a:t>
            </a:r>
            <a:br>
              <a:rPr lang="en-US" sz="4000" dirty="0"/>
            </a:br>
            <a:br>
              <a:rPr lang="en-US" sz="4000" dirty="0"/>
            </a:br>
            <a:br>
              <a:rPr lang="en-US" sz="4000" dirty="0"/>
            </a:br>
            <a:r>
              <a:rPr lang="en-US" sz="4000" dirty="0"/>
              <a:t>  } </a:t>
            </a:r>
            <a:r>
              <a:rPr lang="en-US" sz="4000" b="1" kern="1200" dirty="0">
                <a:solidFill>
                  <a:schemeClr val="tx1"/>
                </a:solidFill>
                <a:effectLst/>
                <a:latin typeface="+mn-lt"/>
                <a:ea typeface="+mn-ea"/>
                <a:cs typeface="+mn-cs"/>
              </a:rPr>
              <a:t>catch </a:t>
            </a:r>
            <a:r>
              <a:rPr lang="en-US" sz="4000" dirty="0"/>
              <a:t>(e) {</a:t>
            </a:r>
            <a:br>
              <a:rPr lang="en-US" sz="4000" dirty="0"/>
            </a:br>
            <a:r>
              <a:rPr lang="en-US" sz="4000" dirty="0"/>
              <a:t>    </a:t>
            </a:r>
            <a:r>
              <a:rPr lang="en-US" sz="4000" b="1" i="1" kern="1200" dirty="0">
                <a:solidFill>
                  <a:schemeClr val="tx1"/>
                </a:solidFill>
                <a:effectLst/>
                <a:latin typeface="+mn-lt"/>
                <a:ea typeface="+mn-ea"/>
                <a:cs typeface="+mn-cs"/>
              </a:rPr>
              <a:t>console</a:t>
            </a:r>
            <a:r>
              <a:rPr lang="en-US" sz="4000" dirty="0"/>
              <a:t>.</a:t>
            </a:r>
            <a:r>
              <a:rPr lang="en-US" sz="4000" kern="1200" dirty="0">
                <a:solidFill>
                  <a:schemeClr val="tx1"/>
                </a:solidFill>
                <a:effectLst/>
                <a:latin typeface="+mn-lt"/>
                <a:ea typeface="+mn-ea"/>
                <a:cs typeface="+mn-cs"/>
              </a:rPr>
              <a:t>log</a:t>
            </a:r>
            <a:r>
              <a:rPr lang="en-US" sz="4000" dirty="0"/>
              <a:t>(</a:t>
            </a:r>
            <a:r>
              <a:rPr lang="en-US" sz="4000" dirty="0" err="1"/>
              <a:t>e.</a:t>
            </a:r>
            <a:r>
              <a:rPr lang="en-US" sz="4000" b="1" kern="1200" dirty="0" err="1">
                <a:solidFill>
                  <a:schemeClr val="tx1"/>
                </a:solidFill>
                <a:effectLst/>
                <a:latin typeface="+mn-lt"/>
                <a:ea typeface="+mn-ea"/>
                <a:cs typeface="+mn-cs"/>
              </a:rPr>
              <a:t>stack</a:t>
            </a:r>
            <a:r>
              <a:rPr lang="en-US" sz="4000" dirty="0"/>
              <a:t>)</a:t>
            </a:r>
            <a:br>
              <a:rPr lang="en-US" sz="4000" dirty="0"/>
            </a:br>
            <a:r>
              <a:rPr lang="en-US" sz="4000" dirty="0"/>
              <a:t>    t.</a:t>
            </a:r>
            <a:r>
              <a:rPr lang="en-US" sz="4000" kern="1200" dirty="0">
                <a:solidFill>
                  <a:schemeClr val="tx1"/>
                </a:solidFill>
                <a:effectLst/>
                <a:latin typeface="+mn-lt"/>
                <a:ea typeface="+mn-ea"/>
                <a:cs typeface="+mn-cs"/>
              </a:rPr>
              <a:t>fail</a:t>
            </a:r>
            <a:r>
              <a:rPr lang="en-US" sz="4000" dirty="0"/>
              <a:t>(e.</a:t>
            </a:r>
            <a:r>
              <a:rPr lang="en-US" sz="4000" b="1" kern="1200" dirty="0">
                <a:solidFill>
                  <a:schemeClr val="tx1"/>
                </a:solidFill>
                <a:effectLst/>
                <a:latin typeface="+mn-lt"/>
                <a:ea typeface="+mn-ea"/>
                <a:cs typeface="+mn-cs"/>
              </a:rPr>
              <a:t>message</a:t>
            </a:r>
            <a:r>
              <a:rPr lang="en-US" sz="4000" dirty="0"/>
              <a:t>)</a:t>
            </a:r>
            <a:br>
              <a:rPr lang="en-US" sz="4000" dirty="0"/>
            </a:br>
            <a:r>
              <a:rPr lang="en-US" sz="4000" dirty="0"/>
              <a:t>    </a:t>
            </a:r>
            <a:r>
              <a:rPr lang="en-US" sz="4000" dirty="0" err="1"/>
              <a:t>t.</a:t>
            </a:r>
            <a:r>
              <a:rPr lang="en-US" sz="4000" kern="1200" dirty="0" err="1">
                <a:solidFill>
                  <a:schemeClr val="tx1"/>
                </a:solidFill>
                <a:effectLst/>
                <a:latin typeface="+mn-lt"/>
                <a:ea typeface="+mn-ea"/>
                <a:cs typeface="+mn-cs"/>
              </a:rPr>
              <a:t>end</a:t>
            </a:r>
            <a:r>
              <a:rPr lang="en-US" sz="4000" dirty="0"/>
              <a:t>()</a:t>
            </a:r>
            <a:br>
              <a:rPr lang="en-US" sz="4000" dirty="0"/>
            </a:br>
            <a:r>
              <a:rPr lang="en-US" sz="4000" dirty="0"/>
              <a:t>  }</a:t>
            </a:r>
            <a:br>
              <a:rPr lang="en-US" sz="4000" dirty="0"/>
            </a:br>
            <a:r>
              <a:rPr lang="en-US" sz="4000" dirty="0"/>
              <a:t>})</a:t>
            </a:r>
            <a:endParaRPr lang="en-US" sz="40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71</a:t>
            </a:fld>
            <a:endParaRPr lang="en-US"/>
          </a:p>
        </p:txBody>
      </p:sp>
    </p:spTree>
    <p:extLst>
      <p:ext uri="{BB962C8B-B14F-4D97-AF65-F5344CB8AC3E}">
        <p14:creationId xmlns:p14="http://schemas.microsoft.com/office/powerpoint/2010/main" val="4209444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4000" i="1" kern="1200" dirty="0">
                <a:solidFill>
                  <a:schemeClr val="tx1"/>
                </a:solidFill>
                <a:effectLst/>
                <a:latin typeface="+mn-lt"/>
                <a:ea typeface="+mn-ea"/>
                <a:cs typeface="+mn-cs"/>
              </a:rPr>
              <a:t>At load time React determines if it can use DOM, and stores it as a boolean</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If react is included before JSDOM, we got '</a:t>
            </a:r>
            <a:r>
              <a:rPr lang="en-US" sz="4000" i="1" kern="1200" dirty="0" err="1">
                <a:solidFill>
                  <a:schemeClr val="tx1"/>
                </a:solidFill>
                <a:effectLst/>
                <a:latin typeface="+mn-lt"/>
                <a:ea typeface="+mn-ea"/>
                <a:cs typeface="+mn-cs"/>
              </a:rPr>
              <a:t>dangerouslyReplaceNodeWithMarkup</a:t>
            </a:r>
            <a:r>
              <a:rPr lang="en-US" sz="4000" i="1" kern="1200" dirty="0">
                <a:solidFill>
                  <a:schemeClr val="tx1"/>
                </a:solidFill>
                <a:effectLst/>
                <a:latin typeface="+mn-lt"/>
                <a:ea typeface="+mn-ea"/>
                <a:cs typeface="+mn-cs"/>
              </a:rPr>
              <a:t>...' when Component render function returns different type of root </a:t>
            </a:r>
            <a:r>
              <a:rPr lang="en-US" sz="4000" i="1" kern="1200" dirty="0" err="1">
                <a:solidFill>
                  <a:schemeClr val="tx1"/>
                </a:solidFill>
                <a:effectLst/>
                <a:latin typeface="+mn-lt"/>
                <a:ea typeface="+mn-ea"/>
                <a:cs typeface="+mn-cs"/>
              </a:rPr>
              <a:t>elemet</a:t>
            </a:r>
            <a:endParaRPr lang="en-US" sz="4000" i="1" kern="1200" dirty="0">
              <a:solidFill>
                <a:schemeClr val="tx1"/>
              </a:solidFill>
              <a:effectLst/>
              <a:latin typeface="+mn-lt"/>
              <a:ea typeface="+mn-ea"/>
              <a:cs typeface="+mn-cs"/>
            </a:endParaRPr>
          </a:p>
          <a:p>
            <a:pPr marL="571500" indent="-571500">
              <a:buFont typeface="Arial" panose="020B0604020202020204" pitchFamily="34" charset="0"/>
              <a:buChar char="•"/>
            </a:pPr>
            <a:r>
              <a:rPr lang="en-US" sz="4000" i="1" kern="1200" dirty="0">
                <a:solidFill>
                  <a:schemeClr val="tx1"/>
                </a:solidFill>
                <a:effectLst/>
                <a:latin typeface="+mn-lt"/>
                <a:ea typeface="+mn-ea"/>
                <a:cs typeface="+mn-cs"/>
              </a:rPr>
              <a:t>Solutions:</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1. use manual patch : require('</a:t>
            </a:r>
            <a:r>
              <a:rPr lang="en-US" sz="4000" i="1" kern="1200" dirty="0" err="1">
                <a:solidFill>
                  <a:schemeClr val="tx1"/>
                </a:solidFill>
                <a:effectLst/>
                <a:latin typeface="+mn-lt"/>
                <a:ea typeface="+mn-ea"/>
                <a:cs typeface="+mn-cs"/>
              </a:rPr>
              <a:t>fbjs</a:t>
            </a:r>
            <a:r>
              <a:rPr lang="en-US" sz="4000" i="1" kern="1200" dirty="0">
                <a:solidFill>
                  <a:schemeClr val="tx1"/>
                </a:solidFill>
                <a:effectLst/>
                <a:latin typeface="+mn-lt"/>
                <a:ea typeface="+mn-ea"/>
                <a:cs typeface="+mn-cs"/>
              </a:rPr>
              <a:t>/lib/</a:t>
            </a:r>
            <a:r>
              <a:rPr lang="en-US" sz="4000" i="1" kern="1200" dirty="0" err="1">
                <a:solidFill>
                  <a:schemeClr val="tx1"/>
                </a:solidFill>
                <a:effectLst/>
                <a:latin typeface="+mn-lt"/>
                <a:ea typeface="+mn-ea"/>
                <a:cs typeface="+mn-cs"/>
              </a:rPr>
              <a:t>ExecutionEnvironment</a:t>
            </a:r>
            <a:r>
              <a:rPr lang="en-US" sz="4000" i="1" kern="1200" dirty="0">
                <a:solidFill>
                  <a:schemeClr val="tx1"/>
                </a:solidFill>
                <a:effectLst/>
                <a:latin typeface="+mn-lt"/>
                <a:ea typeface="+mn-ea"/>
                <a:cs typeface="+mn-cs"/>
              </a:rPr>
              <a:t>').</a:t>
            </a:r>
            <a:r>
              <a:rPr lang="en-US" sz="4000" i="1" kern="1200" dirty="0" err="1">
                <a:solidFill>
                  <a:schemeClr val="tx1"/>
                </a:solidFill>
                <a:effectLst/>
                <a:latin typeface="+mn-lt"/>
                <a:ea typeface="+mn-ea"/>
                <a:cs typeface="+mn-cs"/>
              </a:rPr>
              <a:t>canUseDOM</a:t>
            </a:r>
            <a:r>
              <a:rPr lang="en-US" sz="4000" i="1" kern="1200" dirty="0">
                <a:solidFill>
                  <a:schemeClr val="tx1"/>
                </a:solidFill>
                <a:effectLst/>
                <a:latin typeface="+mn-lt"/>
                <a:ea typeface="+mn-ea"/>
                <a:cs typeface="+mn-cs"/>
              </a:rPr>
              <a:t> = true</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2. Or ensure that you don't load React before you set up JSDOM, which is the only way I'm positive about but it's also the most difficult and bug prone.</a:t>
            </a:r>
            <a:br>
              <a:rPr lang="en-US" sz="4000" i="1" kern="1200" dirty="0">
                <a:solidFill>
                  <a:schemeClr val="tx1"/>
                </a:solidFill>
                <a:effectLst/>
                <a:latin typeface="+mn-lt"/>
                <a:ea typeface="+mn-ea"/>
                <a:cs typeface="+mn-cs"/>
              </a:rPr>
            </a:b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   </a:t>
            </a:r>
            <a:r>
              <a:rPr lang="en-US" sz="4000" i="1" dirty="0">
                <a:effectLst/>
              </a:rPr>
              <a:t>require</a:t>
            </a:r>
            <a:r>
              <a:rPr lang="en-US" sz="4000" dirty="0"/>
              <a:t>(</a:t>
            </a:r>
            <a:r>
              <a:rPr lang="en-US" sz="4000" b="1" kern="1200" dirty="0">
                <a:solidFill>
                  <a:schemeClr val="tx1"/>
                </a:solidFill>
                <a:effectLst/>
                <a:latin typeface="+mn-lt"/>
                <a:ea typeface="+mn-ea"/>
                <a:cs typeface="+mn-cs"/>
              </a:rPr>
              <a:t>'</a:t>
            </a:r>
            <a:r>
              <a:rPr lang="en-US" sz="4000" b="1" kern="1200" dirty="0" err="1">
                <a:solidFill>
                  <a:schemeClr val="tx1"/>
                </a:solidFill>
                <a:effectLst/>
                <a:latin typeface="+mn-lt"/>
                <a:ea typeface="+mn-ea"/>
                <a:cs typeface="+mn-cs"/>
              </a:rPr>
              <a:t>fbjs</a:t>
            </a:r>
            <a:r>
              <a:rPr lang="en-US" sz="4000" b="1" kern="1200" dirty="0">
                <a:solidFill>
                  <a:schemeClr val="tx1"/>
                </a:solidFill>
                <a:effectLst/>
                <a:latin typeface="+mn-lt"/>
                <a:ea typeface="+mn-ea"/>
                <a:cs typeface="+mn-cs"/>
              </a:rPr>
              <a:t>/lib/</a:t>
            </a:r>
            <a:r>
              <a:rPr lang="en-US" sz="4000" b="1" kern="1200" dirty="0" err="1">
                <a:solidFill>
                  <a:schemeClr val="tx1"/>
                </a:solidFill>
                <a:effectLst/>
                <a:latin typeface="+mn-lt"/>
                <a:ea typeface="+mn-ea"/>
                <a:cs typeface="+mn-cs"/>
              </a:rPr>
              <a:t>ExecutionEnvironment</a:t>
            </a:r>
            <a:r>
              <a:rPr lang="en-US" sz="4000" b="1" kern="1200" dirty="0">
                <a:solidFill>
                  <a:schemeClr val="tx1"/>
                </a:solidFill>
                <a:effectLst/>
                <a:latin typeface="+mn-lt"/>
                <a:ea typeface="+mn-ea"/>
                <a:cs typeface="+mn-cs"/>
              </a:rPr>
              <a:t>'</a:t>
            </a:r>
            <a:r>
              <a:rPr lang="en-US" sz="4000" dirty="0"/>
              <a:t>).</a:t>
            </a:r>
            <a:r>
              <a:rPr lang="en-US" sz="4000" b="1" kern="1200" dirty="0" err="1">
                <a:solidFill>
                  <a:schemeClr val="tx1"/>
                </a:solidFill>
                <a:effectLst/>
                <a:latin typeface="+mn-lt"/>
                <a:ea typeface="+mn-ea"/>
                <a:cs typeface="+mn-cs"/>
              </a:rPr>
              <a:t>canUseDOM</a:t>
            </a:r>
            <a:r>
              <a:rPr lang="en-US" sz="4000" b="1" kern="1200" dirty="0">
                <a:solidFill>
                  <a:schemeClr val="tx1"/>
                </a:solidFill>
                <a:effectLst/>
                <a:latin typeface="+mn-lt"/>
                <a:ea typeface="+mn-ea"/>
                <a:cs typeface="+mn-cs"/>
              </a:rPr>
              <a:t> </a:t>
            </a:r>
            <a:r>
              <a:rPr lang="en-US" sz="4000" dirty="0"/>
              <a:t>= </a:t>
            </a:r>
            <a:r>
              <a:rPr lang="en-US" sz="4000" b="1" kern="1200" dirty="0">
                <a:solidFill>
                  <a:schemeClr val="tx1"/>
                </a:solidFill>
                <a:effectLst/>
                <a:latin typeface="+mn-lt"/>
                <a:ea typeface="+mn-ea"/>
                <a:cs typeface="+mn-cs"/>
              </a:rPr>
              <a:t>true</a:t>
            </a:r>
            <a:br>
              <a:rPr lang="en-US" sz="4000" b="1" kern="1200" dirty="0">
                <a:solidFill>
                  <a:schemeClr val="tx1"/>
                </a:solidFill>
                <a:effectLst/>
                <a:latin typeface="+mn-lt"/>
                <a:ea typeface="+mn-ea"/>
                <a:cs typeface="+mn-cs"/>
              </a:rPr>
            </a:br>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r>
              <a:rPr lang="en-US" sz="4000" b="1" kern="1200" dirty="0">
                <a:solidFill>
                  <a:schemeClr val="tx1"/>
                </a:solidFill>
                <a:effectLst/>
                <a:latin typeface="+mn-lt"/>
                <a:ea typeface="+mn-ea"/>
                <a:cs typeface="+mn-cs"/>
              </a:rPr>
              <a:t>import test from 'tape'</a:t>
            </a:r>
            <a:br>
              <a:rPr lang="en-US" sz="40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4000" dirty="0"/>
              <a:t>{</a:t>
            </a:r>
            <a:r>
              <a:rPr lang="en-US" sz="1200" kern="1200" dirty="0" err="1">
                <a:solidFill>
                  <a:schemeClr val="tx1"/>
                </a:solidFill>
                <a:effectLst/>
                <a:latin typeface="+mn-lt"/>
                <a:ea typeface="+mn-ea"/>
                <a:cs typeface="+mn-cs"/>
              </a:rPr>
              <a:t>createDom</a:t>
            </a:r>
            <a:r>
              <a:rPr lang="en-US" sz="4000"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'../../test/utils/index'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React from 'react'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Provider</a:t>
            </a:r>
            <a:r>
              <a:rPr lang="en-US" sz="4000" dirty="0"/>
              <a:t>} </a:t>
            </a:r>
            <a:r>
              <a:rPr lang="en-US" sz="4000" b="1" kern="1200" dirty="0">
                <a:solidFill>
                  <a:schemeClr val="tx1"/>
                </a:solidFill>
                <a:effectLst/>
                <a:latin typeface="+mn-lt"/>
                <a:ea typeface="+mn-ea"/>
                <a:cs typeface="+mn-cs"/>
              </a:rPr>
              <a:t>from 'react-redux'</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mount</a:t>
            </a:r>
            <a:r>
              <a:rPr lang="en-US" sz="4000" dirty="0"/>
              <a:t>} </a:t>
            </a:r>
            <a:r>
              <a:rPr lang="en-US" sz="4000" b="1" kern="1200" dirty="0">
                <a:solidFill>
                  <a:schemeClr val="tx1"/>
                </a:solidFill>
                <a:effectLst/>
                <a:latin typeface="+mn-lt"/>
                <a:ea typeface="+mn-ea"/>
                <a:cs typeface="+mn-cs"/>
              </a:rPr>
              <a:t>from 'enzyme'</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err="1"/>
              <a:t>GifSearchEngineContainer</a:t>
            </a:r>
            <a:r>
              <a:rPr lang="en-US" sz="4000" dirty="0"/>
              <a:t> </a:t>
            </a:r>
            <a:r>
              <a:rPr lang="en-US" sz="4000" b="1" kern="1200" dirty="0">
                <a:solidFill>
                  <a:schemeClr val="tx1"/>
                </a:solidFill>
                <a:effectLst/>
                <a:latin typeface="+mn-lt"/>
                <a:ea typeface="+mn-ea"/>
                <a:cs typeface="+mn-cs"/>
              </a:rPr>
              <a:t>from '../../src/gif-search-app/containers/GifsSearchEngineContainer'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i="1" dirty="0" err="1">
                <a:effectLst/>
              </a:rPr>
              <a:t>configureStore</a:t>
            </a:r>
            <a:r>
              <a:rPr lang="en-US" sz="4000" i="1" dirty="0">
                <a:effectLst/>
              </a:rPr>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configureStore</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i="1" dirty="0" err="1">
                <a:effectLst/>
              </a:rPr>
              <a:t>createInitialAppState</a:t>
            </a:r>
            <a:r>
              <a:rPr lang="en-US" sz="4000" dirty="0"/>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rootReducer</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Favorites </a:t>
            </a:r>
            <a:r>
              <a:rPr lang="en-US" sz="4000" b="1" kern="1200" dirty="0">
                <a:solidFill>
                  <a:schemeClr val="tx1"/>
                </a:solidFill>
                <a:effectLst/>
                <a:latin typeface="+mn-lt"/>
                <a:ea typeface="+mn-ea"/>
                <a:cs typeface="+mn-cs"/>
              </a:rPr>
              <a:t>from '../../src/gif-search-app/containers/FavoritesContainer'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kern="1200" dirty="0">
                <a:solidFill>
                  <a:schemeClr val="tx1"/>
                </a:solidFill>
                <a:effectLst/>
                <a:latin typeface="+mn-lt"/>
                <a:ea typeface="+mn-ea"/>
                <a:cs typeface="+mn-cs"/>
              </a:rPr>
              <a:t>Router</a:t>
            </a:r>
            <a:r>
              <a:rPr lang="en-US" sz="4000" dirty="0"/>
              <a:t>, </a:t>
            </a:r>
            <a:r>
              <a:rPr lang="en-US" sz="4000" kern="1200" dirty="0">
                <a:solidFill>
                  <a:schemeClr val="tx1"/>
                </a:solidFill>
                <a:effectLst/>
                <a:latin typeface="+mn-lt"/>
                <a:ea typeface="+mn-ea"/>
                <a:cs typeface="+mn-cs"/>
              </a:rPr>
              <a:t>Route</a:t>
            </a:r>
            <a:r>
              <a:rPr lang="en-US" sz="4000" dirty="0"/>
              <a:t>, </a:t>
            </a:r>
            <a:r>
              <a:rPr lang="en-US" sz="4000" i="1" dirty="0">
                <a:effectLst/>
              </a:rPr>
              <a:t>createMemoryHistory</a:t>
            </a:r>
            <a:r>
              <a:rPr lang="en-US" sz="4000" dirty="0"/>
              <a:t>} </a:t>
            </a:r>
            <a:r>
              <a:rPr lang="en-US" sz="4000" b="1" kern="1200" dirty="0">
                <a:solidFill>
                  <a:schemeClr val="tx1"/>
                </a:solidFill>
                <a:effectLst/>
                <a:latin typeface="+mn-lt"/>
                <a:ea typeface="+mn-ea"/>
                <a:cs typeface="+mn-cs"/>
              </a:rPr>
              <a:t>from 'react-router'</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err="1">
                <a:solidFill>
                  <a:schemeClr val="tx1"/>
                </a:solidFill>
                <a:effectLst/>
                <a:latin typeface="+mn-lt"/>
                <a:ea typeface="+mn-ea"/>
                <a:cs typeface="+mn-cs"/>
              </a:rPr>
              <a:t>syncHistoryWithStore</a:t>
            </a:r>
            <a:r>
              <a:rPr lang="en-US" sz="4000" dirty="0"/>
              <a:t>} </a:t>
            </a:r>
            <a:r>
              <a:rPr lang="en-US" sz="4000" b="1" kern="1200" dirty="0">
                <a:solidFill>
                  <a:schemeClr val="tx1"/>
                </a:solidFill>
                <a:effectLst/>
                <a:latin typeface="+mn-lt"/>
                <a:ea typeface="+mn-ea"/>
                <a:cs typeface="+mn-cs"/>
              </a:rPr>
              <a:t>from 'react-router-redux'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dirty="0"/>
              <a:t>test(</a:t>
            </a:r>
            <a:r>
              <a:rPr lang="en-US" sz="4000" b="1" kern="1200" dirty="0">
                <a:solidFill>
                  <a:schemeClr val="tx1"/>
                </a:solidFill>
                <a:effectLst/>
                <a:latin typeface="+mn-lt"/>
                <a:ea typeface="+mn-ea"/>
                <a:cs typeface="+mn-cs"/>
              </a:rPr>
              <a:t>'Integration Test: Check Routing'</a:t>
            </a:r>
            <a:r>
              <a:rPr lang="en-US" sz="4000" dirty="0"/>
              <a:t>, t =&gt; {</a:t>
            </a:r>
            <a:br>
              <a:rPr lang="en-US" sz="4000" dirty="0"/>
            </a:br>
            <a:r>
              <a:rPr lang="en-US" sz="4000" dirty="0"/>
              <a:t>  t.</a:t>
            </a:r>
            <a:r>
              <a:rPr lang="en-US" sz="4000" kern="1200" dirty="0">
                <a:solidFill>
                  <a:schemeClr val="tx1"/>
                </a:solidFill>
                <a:effectLst/>
                <a:latin typeface="+mn-lt"/>
                <a:ea typeface="+mn-ea"/>
                <a:cs typeface="+mn-cs"/>
              </a:rPr>
              <a:t>plan</a:t>
            </a:r>
            <a:r>
              <a:rPr lang="en-US" sz="4000" dirty="0"/>
              <a:t>(</a:t>
            </a:r>
            <a:r>
              <a:rPr lang="en-US" sz="4000" kern="1200" dirty="0">
                <a:solidFill>
                  <a:schemeClr val="tx1"/>
                </a:solidFill>
                <a:effectLst/>
                <a:latin typeface="+mn-lt"/>
                <a:ea typeface="+mn-ea"/>
                <a:cs typeface="+mn-cs"/>
              </a:rPr>
              <a:t>4</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try </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createDom</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store </a:t>
            </a:r>
            <a:r>
              <a:rPr lang="en-US" sz="4000" dirty="0"/>
              <a:t>= </a:t>
            </a:r>
            <a:r>
              <a:rPr lang="en-US" sz="4000" i="1" dirty="0" err="1">
                <a:effectLst/>
              </a:rPr>
              <a:t>configureStore</a:t>
            </a:r>
            <a:r>
              <a:rPr lang="en-US" sz="4000" dirty="0"/>
              <a:t>(</a:t>
            </a:r>
            <a:r>
              <a:rPr lang="en-US" sz="4000" i="1" dirty="0" err="1">
                <a:effectLst/>
              </a:rPr>
              <a:t>createInitialAppState</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err="1">
                <a:solidFill>
                  <a:schemeClr val="tx1"/>
                </a:solidFill>
                <a:effectLst/>
                <a:latin typeface="+mn-lt"/>
                <a:ea typeface="+mn-ea"/>
                <a:cs typeface="+mn-cs"/>
              </a:rPr>
              <a:t>browserHistory</a:t>
            </a:r>
            <a:r>
              <a:rPr lang="en-US" sz="4000" kern="1200" dirty="0">
                <a:solidFill>
                  <a:schemeClr val="tx1"/>
                </a:solidFill>
                <a:effectLst/>
                <a:latin typeface="+mn-lt"/>
                <a:ea typeface="+mn-ea"/>
                <a:cs typeface="+mn-cs"/>
              </a:rPr>
              <a:t> </a:t>
            </a:r>
            <a:r>
              <a:rPr lang="en-US" sz="4000" dirty="0"/>
              <a:t>= </a:t>
            </a:r>
            <a:r>
              <a:rPr lang="en-US" sz="4000" i="1" dirty="0">
                <a:effectLst/>
              </a:rPr>
              <a:t>createMemoryHistory</a:t>
            </a:r>
            <a:r>
              <a:rPr lang="en-US" sz="4000" dirty="0"/>
              <a:t>(</a:t>
            </a:r>
            <a:r>
              <a:rPr lang="en-US" sz="4000" b="1" kern="1200" dirty="0">
                <a:solidFill>
                  <a:schemeClr val="tx1"/>
                </a:solidFill>
                <a:effectLst/>
                <a:latin typeface="+mn-lt"/>
                <a:ea typeface="+mn-ea"/>
                <a:cs typeface="+mn-cs"/>
              </a:rPr>
              <a:t>'/'</a:t>
            </a:r>
            <a:r>
              <a:rPr lang="en-US" sz="4000" dirty="0"/>
              <a:t>)</a:t>
            </a: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history </a:t>
            </a:r>
            <a:r>
              <a:rPr lang="en-US" sz="4000" dirty="0"/>
              <a:t>= </a:t>
            </a:r>
            <a:r>
              <a:rPr lang="en-US" sz="4000" b="1" kern="1200" dirty="0" err="1">
                <a:solidFill>
                  <a:schemeClr val="tx1"/>
                </a:solidFill>
                <a:effectLst/>
                <a:latin typeface="+mn-lt"/>
                <a:ea typeface="+mn-ea"/>
                <a:cs typeface="+mn-cs"/>
              </a:rPr>
              <a:t>syncHistoryWithStore</a:t>
            </a:r>
            <a:r>
              <a:rPr lang="en-US" sz="4000" dirty="0"/>
              <a:t>(</a:t>
            </a:r>
            <a:r>
              <a:rPr lang="en-US" sz="4000" kern="1200" dirty="0" err="1">
                <a:solidFill>
                  <a:schemeClr val="tx1"/>
                </a:solidFill>
                <a:effectLst/>
                <a:latin typeface="+mn-lt"/>
                <a:ea typeface="+mn-ea"/>
                <a:cs typeface="+mn-cs"/>
              </a:rPr>
              <a:t>browserHistory</a:t>
            </a:r>
            <a:r>
              <a:rPr lang="en-US" sz="4000" dirty="0"/>
              <a:t>, </a:t>
            </a:r>
            <a:r>
              <a:rPr lang="en-US" sz="4000" kern="1200" dirty="0">
                <a:solidFill>
                  <a:schemeClr val="tx1"/>
                </a:solidFill>
                <a:effectLst/>
                <a:latin typeface="+mn-lt"/>
                <a:ea typeface="+mn-ea"/>
                <a:cs typeface="+mn-cs"/>
              </a:rPr>
              <a:t>store</a:t>
            </a:r>
            <a:r>
              <a:rPr lang="en-US" sz="4000" dirty="0"/>
              <a:t>)</a:t>
            </a:r>
            <a:br>
              <a:rPr lang="en-US" sz="4000" dirty="0"/>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    const </a:t>
            </a:r>
            <a:r>
              <a:rPr lang="en-US" sz="4000" kern="1200" dirty="0">
                <a:solidFill>
                  <a:schemeClr val="tx1"/>
                </a:solidFill>
                <a:effectLst/>
                <a:latin typeface="+mn-lt"/>
                <a:ea typeface="+mn-ea"/>
                <a:cs typeface="+mn-cs"/>
              </a:rPr>
              <a:t>wrapper </a:t>
            </a:r>
            <a:r>
              <a:rPr lang="en-US" sz="4000" dirty="0"/>
              <a:t>= </a:t>
            </a:r>
            <a:r>
              <a:rPr lang="en-US" sz="4000" b="1" kern="1200" dirty="0">
                <a:solidFill>
                  <a:schemeClr val="tx1"/>
                </a:solidFill>
                <a:effectLst/>
                <a:latin typeface="+mn-lt"/>
                <a:ea typeface="+mn-ea"/>
                <a:cs typeface="+mn-cs"/>
              </a:rPr>
              <a:t>mount</a:t>
            </a:r>
            <a:r>
              <a:rPr lang="en-US" sz="4000" dirty="0"/>
              <a: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 store=</a:t>
            </a:r>
            <a:r>
              <a:rPr lang="en-US" sz="4000" dirty="0"/>
              <a:t>{</a:t>
            </a:r>
            <a:r>
              <a:rPr lang="en-US" sz="4000" kern="1200" dirty="0">
                <a:solidFill>
                  <a:schemeClr val="tx1"/>
                </a:solidFill>
                <a:effectLst/>
                <a:latin typeface="+mn-lt"/>
                <a:ea typeface="+mn-ea"/>
                <a:cs typeface="+mn-cs"/>
              </a:rPr>
              <a:t>store</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 history=</a:t>
            </a:r>
            <a:r>
              <a:rPr lang="en-US" sz="4000" dirty="0"/>
              <a:t>{</a:t>
            </a:r>
            <a:r>
              <a:rPr lang="en-US" sz="4000" kern="1200" dirty="0">
                <a:solidFill>
                  <a:schemeClr val="tx1"/>
                </a:solidFill>
                <a:effectLst/>
                <a:latin typeface="+mn-lt"/>
                <a:ea typeface="+mn-ea"/>
                <a:cs typeface="+mn-cs"/>
              </a:rPr>
              <a:t>history</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 component=</a:t>
            </a:r>
            <a:r>
              <a:rPr lang="en-US" sz="4000" dirty="0"/>
              <a:t>{</a:t>
            </a:r>
            <a:r>
              <a:rPr lang="en-US" sz="4000" dirty="0" err="1"/>
              <a:t>GifSearchEngineContainer</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path="favorites" component=</a:t>
            </a:r>
            <a:r>
              <a:rPr lang="en-US" sz="4000" dirty="0"/>
              <a:t>{Favorites}</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a:t>
            </a:r>
            <a:r>
              <a:rPr lang="en-US" sz="4000" dirty="0">
                <a:effectLst/>
              </a:rPr>
              <a:t>&gt;</a:t>
            </a:r>
            <a:r>
              <a:rPr lang="en-US" sz="4000" dirty="0"/>
              <a:t>)</a:t>
            </a:r>
            <a:br>
              <a:rPr lang="en-US" sz="4000" dirty="0"/>
            </a:br>
            <a:br>
              <a:rPr lang="en-US" sz="4000" dirty="0"/>
            </a:b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Favorites View'</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element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b="1" kern="1200" dirty="0">
                <a:solidFill>
                  <a:schemeClr val="tx1"/>
                </a:solidFill>
                <a:effectLst/>
                <a:latin typeface="+mn-lt"/>
                <a:ea typeface="+mn-ea"/>
                <a:cs typeface="+mn-cs"/>
              </a:rPr>
              <a:t>'a'</a:t>
            </a:r>
            <a:r>
              <a:rPr lang="en-US" sz="4000" dirty="0"/>
              <a:t>)</a:t>
            </a:r>
            <a:br>
              <a:rPr lang="en-US" sz="4000" dirty="0"/>
            </a:br>
            <a:r>
              <a:rPr lang="en-US" sz="4000" dirty="0"/>
              <a:t>    </a:t>
            </a:r>
            <a:r>
              <a:rPr lang="en-US" sz="4000" kern="1200" dirty="0" err="1">
                <a:solidFill>
                  <a:schemeClr val="tx1"/>
                </a:solidFill>
                <a:effectLst/>
                <a:latin typeface="+mn-lt"/>
                <a:ea typeface="+mn-ea"/>
                <a:cs typeface="+mn-cs"/>
              </a:rPr>
              <a:t>element</a:t>
            </a:r>
            <a:r>
              <a:rPr lang="en-US" sz="4000" dirty="0" err="1"/>
              <a:t>.</a:t>
            </a:r>
            <a:r>
              <a:rPr lang="en-US" sz="4000" kern="1200" dirty="0" err="1">
                <a:solidFill>
                  <a:schemeClr val="tx1"/>
                </a:solidFill>
                <a:effectLst/>
                <a:latin typeface="+mn-lt"/>
                <a:ea typeface="+mn-ea"/>
                <a:cs typeface="+mn-cs"/>
              </a:rPr>
              <a:t>simulate</a:t>
            </a:r>
            <a:r>
              <a:rPr lang="en-US" sz="4000" dirty="0"/>
              <a:t>(</a:t>
            </a:r>
            <a:r>
              <a:rPr lang="en-US" sz="4000" b="1" kern="1200" dirty="0">
                <a:solidFill>
                  <a:schemeClr val="tx1"/>
                </a:solidFill>
                <a:effectLst/>
                <a:latin typeface="+mn-lt"/>
                <a:ea typeface="+mn-ea"/>
                <a:cs typeface="+mn-cs"/>
              </a:rPr>
              <a:t>'click'</a:t>
            </a:r>
            <a:r>
              <a:rPr lang="en-US" sz="4000" dirty="0"/>
              <a:t>, {</a:t>
            </a:r>
            <a:r>
              <a:rPr lang="en-US" sz="4000" b="1" kern="1200" dirty="0">
                <a:solidFill>
                  <a:schemeClr val="tx1"/>
                </a:solidFill>
                <a:effectLst/>
                <a:latin typeface="+mn-lt"/>
                <a:ea typeface="+mn-ea"/>
                <a:cs typeface="+mn-cs"/>
              </a:rPr>
              <a:t>button</a:t>
            </a:r>
            <a:r>
              <a:rPr lang="en-US" sz="4000" dirty="0"/>
              <a:t>: </a:t>
            </a:r>
            <a:r>
              <a:rPr lang="en-US" sz="4000" kern="1200" dirty="0">
                <a:solidFill>
                  <a:schemeClr val="tx1"/>
                </a:solidFill>
                <a:effectLst/>
                <a:latin typeface="+mn-lt"/>
                <a:ea typeface="+mn-ea"/>
                <a:cs typeface="+mn-cs"/>
              </a:rPr>
              <a:t>0</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 after click on \'Show Favorite\''</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Favorites View after click on \'Show Favorite\''</a:t>
            </a:r>
            <a:r>
              <a:rPr lang="en-US" sz="4000" dirty="0"/>
              <a:t>)</a:t>
            </a:r>
            <a:br>
              <a:rPr lang="en-US" sz="4000" dirty="0"/>
            </a:br>
            <a:br>
              <a:rPr lang="en-US" sz="4000" dirty="0"/>
            </a:br>
            <a:br>
              <a:rPr lang="en-US" sz="4000" dirty="0"/>
            </a:br>
            <a:r>
              <a:rPr lang="en-US" sz="4000" dirty="0"/>
              <a:t>  } </a:t>
            </a:r>
            <a:r>
              <a:rPr lang="en-US" sz="4000" b="1" kern="1200" dirty="0">
                <a:solidFill>
                  <a:schemeClr val="tx1"/>
                </a:solidFill>
                <a:effectLst/>
                <a:latin typeface="+mn-lt"/>
                <a:ea typeface="+mn-ea"/>
                <a:cs typeface="+mn-cs"/>
              </a:rPr>
              <a:t>catch </a:t>
            </a:r>
            <a:r>
              <a:rPr lang="en-US" sz="4000" dirty="0"/>
              <a:t>(e) {</a:t>
            </a:r>
            <a:br>
              <a:rPr lang="en-US" sz="4000" dirty="0"/>
            </a:br>
            <a:r>
              <a:rPr lang="en-US" sz="4000" dirty="0"/>
              <a:t>    </a:t>
            </a:r>
            <a:r>
              <a:rPr lang="en-US" sz="4000" b="1" i="1" kern="1200" dirty="0">
                <a:solidFill>
                  <a:schemeClr val="tx1"/>
                </a:solidFill>
                <a:effectLst/>
                <a:latin typeface="+mn-lt"/>
                <a:ea typeface="+mn-ea"/>
                <a:cs typeface="+mn-cs"/>
              </a:rPr>
              <a:t>console</a:t>
            </a:r>
            <a:r>
              <a:rPr lang="en-US" sz="4000" dirty="0"/>
              <a:t>.</a:t>
            </a:r>
            <a:r>
              <a:rPr lang="en-US" sz="4000" kern="1200" dirty="0">
                <a:solidFill>
                  <a:schemeClr val="tx1"/>
                </a:solidFill>
                <a:effectLst/>
                <a:latin typeface="+mn-lt"/>
                <a:ea typeface="+mn-ea"/>
                <a:cs typeface="+mn-cs"/>
              </a:rPr>
              <a:t>log</a:t>
            </a:r>
            <a:r>
              <a:rPr lang="en-US" sz="4000" dirty="0"/>
              <a:t>(</a:t>
            </a:r>
            <a:r>
              <a:rPr lang="en-US" sz="4000" dirty="0" err="1"/>
              <a:t>e.</a:t>
            </a:r>
            <a:r>
              <a:rPr lang="en-US" sz="4000" b="1" kern="1200" dirty="0" err="1">
                <a:solidFill>
                  <a:schemeClr val="tx1"/>
                </a:solidFill>
                <a:effectLst/>
                <a:latin typeface="+mn-lt"/>
                <a:ea typeface="+mn-ea"/>
                <a:cs typeface="+mn-cs"/>
              </a:rPr>
              <a:t>stack</a:t>
            </a:r>
            <a:r>
              <a:rPr lang="en-US" sz="4000" dirty="0"/>
              <a:t>)</a:t>
            </a:r>
            <a:br>
              <a:rPr lang="en-US" sz="4000" dirty="0"/>
            </a:br>
            <a:r>
              <a:rPr lang="en-US" sz="4000" dirty="0"/>
              <a:t>    t.</a:t>
            </a:r>
            <a:r>
              <a:rPr lang="en-US" sz="4000" kern="1200" dirty="0">
                <a:solidFill>
                  <a:schemeClr val="tx1"/>
                </a:solidFill>
                <a:effectLst/>
                <a:latin typeface="+mn-lt"/>
                <a:ea typeface="+mn-ea"/>
                <a:cs typeface="+mn-cs"/>
              </a:rPr>
              <a:t>fail</a:t>
            </a:r>
            <a:r>
              <a:rPr lang="en-US" sz="4000" dirty="0"/>
              <a:t>(e.</a:t>
            </a:r>
            <a:r>
              <a:rPr lang="en-US" sz="4000" b="1" kern="1200" dirty="0">
                <a:solidFill>
                  <a:schemeClr val="tx1"/>
                </a:solidFill>
                <a:effectLst/>
                <a:latin typeface="+mn-lt"/>
                <a:ea typeface="+mn-ea"/>
                <a:cs typeface="+mn-cs"/>
              </a:rPr>
              <a:t>message</a:t>
            </a:r>
            <a:r>
              <a:rPr lang="en-US" sz="4000" dirty="0"/>
              <a:t>)</a:t>
            </a:r>
            <a:br>
              <a:rPr lang="en-US" sz="4000" dirty="0"/>
            </a:br>
            <a:r>
              <a:rPr lang="en-US" sz="4000" dirty="0"/>
              <a:t>    </a:t>
            </a:r>
            <a:r>
              <a:rPr lang="en-US" sz="4000" dirty="0" err="1"/>
              <a:t>t.</a:t>
            </a:r>
            <a:r>
              <a:rPr lang="en-US" sz="4000" kern="1200" dirty="0" err="1">
                <a:solidFill>
                  <a:schemeClr val="tx1"/>
                </a:solidFill>
                <a:effectLst/>
                <a:latin typeface="+mn-lt"/>
                <a:ea typeface="+mn-ea"/>
                <a:cs typeface="+mn-cs"/>
              </a:rPr>
              <a:t>end</a:t>
            </a:r>
            <a:r>
              <a:rPr lang="en-US" sz="4000" dirty="0"/>
              <a:t>()</a:t>
            </a:r>
            <a:br>
              <a:rPr lang="en-US" sz="4000" dirty="0"/>
            </a:br>
            <a:r>
              <a:rPr lang="en-US" sz="4000" dirty="0"/>
              <a:t>  }</a:t>
            </a:r>
            <a:br>
              <a:rPr lang="en-US" sz="4000" dirty="0"/>
            </a:br>
            <a:r>
              <a:rPr lang="en-US" sz="4000" dirty="0"/>
              <a:t>})</a:t>
            </a:r>
            <a:endParaRPr lang="en-US" sz="40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72</a:t>
            </a:fld>
            <a:endParaRPr lang="en-US"/>
          </a:p>
        </p:txBody>
      </p:sp>
    </p:spTree>
    <p:extLst>
      <p:ext uri="{BB962C8B-B14F-4D97-AF65-F5344CB8AC3E}">
        <p14:creationId xmlns:p14="http://schemas.microsoft.com/office/powerpoint/2010/main" val="13391449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sz="4000" i="1" kern="1200" dirty="0">
                <a:solidFill>
                  <a:schemeClr val="tx1"/>
                </a:solidFill>
                <a:effectLst/>
                <a:latin typeface="+mn-lt"/>
                <a:ea typeface="+mn-ea"/>
                <a:cs typeface="+mn-cs"/>
              </a:rPr>
              <a:t>At load time React determines if it can use DOM, and stores it as a boolean</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If react is included before JSDOM, we got '</a:t>
            </a:r>
            <a:r>
              <a:rPr lang="en-US" sz="4000" i="1" kern="1200" dirty="0" err="1">
                <a:solidFill>
                  <a:schemeClr val="tx1"/>
                </a:solidFill>
                <a:effectLst/>
                <a:latin typeface="+mn-lt"/>
                <a:ea typeface="+mn-ea"/>
                <a:cs typeface="+mn-cs"/>
              </a:rPr>
              <a:t>dangerouslyReplaceNodeWithMarkup</a:t>
            </a:r>
            <a:r>
              <a:rPr lang="en-US" sz="4000" i="1" kern="1200" dirty="0">
                <a:solidFill>
                  <a:schemeClr val="tx1"/>
                </a:solidFill>
                <a:effectLst/>
                <a:latin typeface="+mn-lt"/>
                <a:ea typeface="+mn-ea"/>
                <a:cs typeface="+mn-cs"/>
              </a:rPr>
              <a:t>...' when Component render function returns different type of root </a:t>
            </a:r>
            <a:r>
              <a:rPr lang="en-US" sz="4000" i="1" kern="1200" dirty="0" err="1">
                <a:solidFill>
                  <a:schemeClr val="tx1"/>
                </a:solidFill>
                <a:effectLst/>
                <a:latin typeface="+mn-lt"/>
                <a:ea typeface="+mn-ea"/>
                <a:cs typeface="+mn-cs"/>
              </a:rPr>
              <a:t>elemet</a:t>
            </a:r>
            <a:endParaRPr lang="en-US" sz="4000" i="1" kern="1200" dirty="0">
              <a:solidFill>
                <a:schemeClr val="tx1"/>
              </a:solidFill>
              <a:effectLst/>
              <a:latin typeface="+mn-lt"/>
              <a:ea typeface="+mn-ea"/>
              <a:cs typeface="+mn-cs"/>
            </a:endParaRPr>
          </a:p>
          <a:p>
            <a:pPr marL="571500" indent="-571500">
              <a:buFont typeface="Arial" panose="020B0604020202020204" pitchFamily="34" charset="0"/>
              <a:buChar char="•"/>
            </a:pPr>
            <a:r>
              <a:rPr lang="en-US" sz="4000" i="1" kern="1200" dirty="0">
                <a:solidFill>
                  <a:schemeClr val="tx1"/>
                </a:solidFill>
                <a:effectLst/>
                <a:latin typeface="+mn-lt"/>
                <a:ea typeface="+mn-ea"/>
                <a:cs typeface="+mn-cs"/>
              </a:rPr>
              <a:t>Solutions:</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1. use manual patch : require('</a:t>
            </a:r>
            <a:r>
              <a:rPr lang="en-US" sz="4000" i="1" kern="1200" dirty="0" err="1">
                <a:solidFill>
                  <a:schemeClr val="tx1"/>
                </a:solidFill>
                <a:effectLst/>
                <a:latin typeface="+mn-lt"/>
                <a:ea typeface="+mn-ea"/>
                <a:cs typeface="+mn-cs"/>
              </a:rPr>
              <a:t>fbjs</a:t>
            </a:r>
            <a:r>
              <a:rPr lang="en-US" sz="4000" i="1" kern="1200" dirty="0">
                <a:solidFill>
                  <a:schemeClr val="tx1"/>
                </a:solidFill>
                <a:effectLst/>
                <a:latin typeface="+mn-lt"/>
                <a:ea typeface="+mn-ea"/>
                <a:cs typeface="+mn-cs"/>
              </a:rPr>
              <a:t>/lib/</a:t>
            </a:r>
            <a:r>
              <a:rPr lang="en-US" sz="4000" i="1" kern="1200" dirty="0" err="1">
                <a:solidFill>
                  <a:schemeClr val="tx1"/>
                </a:solidFill>
                <a:effectLst/>
                <a:latin typeface="+mn-lt"/>
                <a:ea typeface="+mn-ea"/>
                <a:cs typeface="+mn-cs"/>
              </a:rPr>
              <a:t>ExecutionEnvironment</a:t>
            </a:r>
            <a:r>
              <a:rPr lang="en-US" sz="4000" i="1" kern="1200" dirty="0">
                <a:solidFill>
                  <a:schemeClr val="tx1"/>
                </a:solidFill>
                <a:effectLst/>
                <a:latin typeface="+mn-lt"/>
                <a:ea typeface="+mn-ea"/>
                <a:cs typeface="+mn-cs"/>
              </a:rPr>
              <a:t>').</a:t>
            </a:r>
            <a:r>
              <a:rPr lang="en-US" sz="4000" i="1" kern="1200" dirty="0" err="1">
                <a:solidFill>
                  <a:schemeClr val="tx1"/>
                </a:solidFill>
                <a:effectLst/>
                <a:latin typeface="+mn-lt"/>
                <a:ea typeface="+mn-ea"/>
                <a:cs typeface="+mn-cs"/>
              </a:rPr>
              <a:t>canUseDOM</a:t>
            </a:r>
            <a:r>
              <a:rPr lang="en-US" sz="4000" i="1" kern="1200" dirty="0">
                <a:solidFill>
                  <a:schemeClr val="tx1"/>
                </a:solidFill>
                <a:effectLst/>
                <a:latin typeface="+mn-lt"/>
                <a:ea typeface="+mn-ea"/>
                <a:cs typeface="+mn-cs"/>
              </a:rPr>
              <a:t> = true</a:t>
            </a: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2. Or ensure that you don't load React before you set up JSDOM, which is the only way I'm positive about but it's also the most difficult and bug prone.</a:t>
            </a:r>
            <a:br>
              <a:rPr lang="en-US" sz="4000" i="1" kern="1200" dirty="0">
                <a:solidFill>
                  <a:schemeClr val="tx1"/>
                </a:solidFill>
                <a:effectLst/>
                <a:latin typeface="+mn-lt"/>
                <a:ea typeface="+mn-ea"/>
                <a:cs typeface="+mn-cs"/>
              </a:rPr>
            </a:br>
            <a:br>
              <a:rPr lang="en-US" sz="4000" i="1" kern="1200" dirty="0">
                <a:solidFill>
                  <a:schemeClr val="tx1"/>
                </a:solidFill>
                <a:effectLst/>
                <a:latin typeface="+mn-lt"/>
                <a:ea typeface="+mn-ea"/>
                <a:cs typeface="+mn-cs"/>
              </a:rPr>
            </a:br>
            <a:r>
              <a:rPr lang="en-US" sz="4000" i="1" kern="1200" dirty="0">
                <a:solidFill>
                  <a:schemeClr val="tx1"/>
                </a:solidFill>
                <a:effectLst/>
                <a:latin typeface="+mn-lt"/>
                <a:ea typeface="+mn-ea"/>
                <a:cs typeface="+mn-cs"/>
              </a:rPr>
              <a:t>   </a:t>
            </a:r>
            <a:r>
              <a:rPr lang="en-US" sz="4000" i="1" dirty="0">
                <a:effectLst/>
              </a:rPr>
              <a:t>require</a:t>
            </a:r>
            <a:r>
              <a:rPr lang="en-US" sz="4000" dirty="0"/>
              <a:t>(</a:t>
            </a:r>
            <a:r>
              <a:rPr lang="en-US" sz="4000" b="1" kern="1200" dirty="0">
                <a:solidFill>
                  <a:schemeClr val="tx1"/>
                </a:solidFill>
                <a:effectLst/>
                <a:latin typeface="+mn-lt"/>
                <a:ea typeface="+mn-ea"/>
                <a:cs typeface="+mn-cs"/>
              </a:rPr>
              <a:t>'</a:t>
            </a:r>
            <a:r>
              <a:rPr lang="en-US" sz="4000" b="1" kern="1200" dirty="0" err="1">
                <a:solidFill>
                  <a:schemeClr val="tx1"/>
                </a:solidFill>
                <a:effectLst/>
                <a:latin typeface="+mn-lt"/>
                <a:ea typeface="+mn-ea"/>
                <a:cs typeface="+mn-cs"/>
              </a:rPr>
              <a:t>fbjs</a:t>
            </a:r>
            <a:r>
              <a:rPr lang="en-US" sz="4000" b="1" kern="1200" dirty="0">
                <a:solidFill>
                  <a:schemeClr val="tx1"/>
                </a:solidFill>
                <a:effectLst/>
                <a:latin typeface="+mn-lt"/>
                <a:ea typeface="+mn-ea"/>
                <a:cs typeface="+mn-cs"/>
              </a:rPr>
              <a:t>/lib/</a:t>
            </a:r>
            <a:r>
              <a:rPr lang="en-US" sz="4000" b="1" kern="1200" dirty="0" err="1">
                <a:solidFill>
                  <a:schemeClr val="tx1"/>
                </a:solidFill>
                <a:effectLst/>
                <a:latin typeface="+mn-lt"/>
                <a:ea typeface="+mn-ea"/>
                <a:cs typeface="+mn-cs"/>
              </a:rPr>
              <a:t>ExecutionEnvironment</a:t>
            </a:r>
            <a:r>
              <a:rPr lang="en-US" sz="4000" b="1" kern="1200" dirty="0">
                <a:solidFill>
                  <a:schemeClr val="tx1"/>
                </a:solidFill>
                <a:effectLst/>
                <a:latin typeface="+mn-lt"/>
                <a:ea typeface="+mn-ea"/>
                <a:cs typeface="+mn-cs"/>
              </a:rPr>
              <a:t>'</a:t>
            </a:r>
            <a:r>
              <a:rPr lang="en-US" sz="4000" dirty="0"/>
              <a:t>).</a:t>
            </a:r>
            <a:r>
              <a:rPr lang="en-US" sz="4000" b="1" kern="1200" dirty="0" err="1">
                <a:solidFill>
                  <a:schemeClr val="tx1"/>
                </a:solidFill>
                <a:effectLst/>
                <a:latin typeface="+mn-lt"/>
                <a:ea typeface="+mn-ea"/>
                <a:cs typeface="+mn-cs"/>
              </a:rPr>
              <a:t>canUseDOM</a:t>
            </a:r>
            <a:r>
              <a:rPr lang="en-US" sz="4000" b="1" kern="1200" dirty="0">
                <a:solidFill>
                  <a:schemeClr val="tx1"/>
                </a:solidFill>
                <a:effectLst/>
                <a:latin typeface="+mn-lt"/>
                <a:ea typeface="+mn-ea"/>
                <a:cs typeface="+mn-cs"/>
              </a:rPr>
              <a:t> </a:t>
            </a:r>
            <a:r>
              <a:rPr lang="en-US" sz="4000" dirty="0"/>
              <a:t>= </a:t>
            </a:r>
            <a:r>
              <a:rPr lang="en-US" sz="4000" b="1" kern="1200" dirty="0">
                <a:solidFill>
                  <a:schemeClr val="tx1"/>
                </a:solidFill>
                <a:effectLst/>
                <a:latin typeface="+mn-lt"/>
                <a:ea typeface="+mn-ea"/>
                <a:cs typeface="+mn-cs"/>
              </a:rPr>
              <a:t>true</a:t>
            </a:r>
            <a:br>
              <a:rPr lang="en-US" sz="4000" b="1" kern="1200" dirty="0">
                <a:solidFill>
                  <a:schemeClr val="tx1"/>
                </a:solidFill>
                <a:effectLst/>
                <a:latin typeface="+mn-lt"/>
                <a:ea typeface="+mn-ea"/>
                <a:cs typeface="+mn-cs"/>
              </a:rPr>
            </a:br>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endParaRPr lang="en-US" sz="4000" b="1" kern="1200" dirty="0">
              <a:solidFill>
                <a:schemeClr val="tx1"/>
              </a:solidFill>
              <a:effectLst/>
              <a:latin typeface="+mn-lt"/>
              <a:ea typeface="+mn-ea"/>
              <a:cs typeface="+mn-cs"/>
            </a:endParaRPr>
          </a:p>
          <a:p>
            <a:r>
              <a:rPr lang="en-US" sz="4000" b="1" kern="1200" dirty="0">
                <a:solidFill>
                  <a:schemeClr val="tx1"/>
                </a:solidFill>
                <a:effectLst/>
                <a:latin typeface="+mn-lt"/>
                <a:ea typeface="+mn-ea"/>
                <a:cs typeface="+mn-cs"/>
              </a:rPr>
              <a:t>import test from 'tape'</a:t>
            </a:r>
            <a:br>
              <a:rPr lang="en-US" sz="40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4000" dirty="0"/>
              <a:t>{</a:t>
            </a:r>
            <a:r>
              <a:rPr lang="en-US" sz="1200" kern="1200" dirty="0" err="1">
                <a:solidFill>
                  <a:schemeClr val="tx1"/>
                </a:solidFill>
                <a:effectLst/>
                <a:latin typeface="+mn-lt"/>
                <a:ea typeface="+mn-ea"/>
                <a:cs typeface="+mn-cs"/>
              </a:rPr>
              <a:t>createDom</a:t>
            </a:r>
            <a:r>
              <a:rPr lang="en-US" sz="4000"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'../../test/utils/index'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React from 'react'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Provider</a:t>
            </a:r>
            <a:r>
              <a:rPr lang="en-US" sz="4000" dirty="0"/>
              <a:t>} </a:t>
            </a:r>
            <a:r>
              <a:rPr lang="en-US" sz="4000" b="1" kern="1200" dirty="0">
                <a:solidFill>
                  <a:schemeClr val="tx1"/>
                </a:solidFill>
                <a:effectLst/>
                <a:latin typeface="+mn-lt"/>
                <a:ea typeface="+mn-ea"/>
                <a:cs typeface="+mn-cs"/>
              </a:rPr>
              <a:t>from 'react-redux'</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a:solidFill>
                  <a:schemeClr val="tx1"/>
                </a:solidFill>
                <a:effectLst/>
                <a:latin typeface="+mn-lt"/>
                <a:ea typeface="+mn-ea"/>
                <a:cs typeface="+mn-cs"/>
              </a:rPr>
              <a:t>mount</a:t>
            </a:r>
            <a:r>
              <a:rPr lang="en-US" sz="4000" dirty="0"/>
              <a:t>} </a:t>
            </a:r>
            <a:r>
              <a:rPr lang="en-US" sz="4000" b="1" kern="1200" dirty="0">
                <a:solidFill>
                  <a:schemeClr val="tx1"/>
                </a:solidFill>
                <a:effectLst/>
                <a:latin typeface="+mn-lt"/>
                <a:ea typeface="+mn-ea"/>
                <a:cs typeface="+mn-cs"/>
              </a:rPr>
              <a:t>from 'enzyme'</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err="1"/>
              <a:t>GifSearchEngineContainer</a:t>
            </a:r>
            <a:r>
              <a:rPr lang="en-US" sz="4000" dirty="0"/>
              <a:t> </a:t>
            </a:r>
            <a:r>
              <a:rPr lang="en-US" sz="4000" b="1" kern="1200" dirty="0">
                <a:solidFill>
                  <a:schemeClr val="tx1"/>
                </a:solidFill>
                <a:effectLst/>
                <a:latin typeface="+mn-lt"/>
                <a:ea typeface="+mn-ea"/>
                <a:cs typeface="+mn-cs"/>
              </a:rPr>
              <a:t>from '../../src/gif-search-app/containers/GifsSearchEngineContainer'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i="1" dirty="0" err="1">
                <a:effectLst/>
              </a:rPr>
              <a:t>configureStore</a:t>
            </a:r>
            <a:r>
              <a:rPr lang="en-US" sz="4000" i="1" dirty="0">
                <a:effectLst/>
              </a:rPr>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configureStore</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i="1" dirty="0" err="1">
                <a:effectLst/>
              </a:rPr>
              <a:t>createInitialAppState</a:t>
            </a:r>
            <a:r>
              <a:rPr lang="en-US" sz="4000" dirty="0"/>
              <a:t>} </a:t>
            </a:r>
            <a:r>
              <a:rPr lang="en-US" sz="4000" b="1" kern="1200" dirty="0">
                <a:solidFill>
                  <a:schemeClr val="tx1"/>
                </a:solidFill>
                <a:effectLst/>
                <a:latin typeface="+mn-lt"/>
                <a:ea typeface="+mn-ea"/>
                <a:cs typeface="+mn-cs"/>
              </a:rPr>
              <a:t>from '../../src/gif-search-app/store/</a:t>
            </a:r>
            <a:r>
              <a:rPr lang="en-US" sz="4000" b="1" kern="1200" dirty="0" err="1">
                <a:solidFill>
                  <a:schemeClr val="tx1"/>
                </a:solidFill>
                <a:effectLst/>
                <a:latin typeface="+mn-lt"/>
                <a:ea typeface="+mn-ea"/>
                <a:cs typeface="+mn-cs"/>
              </a:rPr>
              <a:t>rootReducer</a:t>
            </a:r>
            <a:r>
              <a:rPr lang="en-US" sz="4000" b="1" kern="1200" dirty="0">
                <a:solidFill>
                  <a:schemeClr val="tx1"/>
                </a:solidFill>
                <a:effectLst/>
                <a:latin typeface="+mn-lt"/>
                <a:ea typeface="+mn-ea"/>
                <a:cs typeface="+mn-cs"/>
              </a:rPr>
              <a:t>'</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Favorites </a:t>
            </a:r>
            <a:r>
              <a:rPr lang="en-US" sz="4000" b="1" kern="1200" dirty="0">
                <a:solidFill>
                  <a:schemeClr val="tx1"/>
                </a:solidFill>
                <a:effectLst/>
                <a:latin typeface="+mn-lt"/>
                <a:ea typeface="+mn-ea"/>
                <a:cs typeface="+mn-cs"/>
              </a:rPr>
              <a:t>from '../../src/gif-search-app/containers/FavoritesContainer'</a:t>
            </a: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kern="1200" dirty="0">
                <a:solidFill>
                  <a:schemeClr val="tx1"/>
                </a:solidFill>
                <a:effectLst/>
                <a:latin typeface="+mn-lt"/>
                <a:ea typeface="+mn-ea"/>
                <a:cs typeface="+mn-cs"/>
              </a:rPr>
              <a:t>Router</a:t>
            </a:r>
            <a:r>
              <a:rPr lang="en-US" sz="4000" dirty="0"/>
              <a:t>, </a:t>
            </a:r>
            <a:r>
              <a:rPr lang="en-US" sz="4000" kern="1200" dirty="0">
                <a:solidFill>
                  <a:schemeClr val="tx1"/>
                </a:solidFill>
                <a:effectLst/>
                <a:latin typeface="+mn-lt"/>
                <a:ea typeface="+mn-ea"/>
                <a:cs typeface="+mn-cs"/>
              </a:rPr>
              <a:t>Route</a:t>
            </a:r>
            <a:r>
              <a:rPr lang="en-US" sz="4000" dirty="0"/>
              <a:t>, </a:t>
            </a:r>
            <a:r>
              <a:rPr lang="en-US" sz="4000" i="1" dirty="0">
                <a:effectLst/>
              </a:rPr>
              <a:t>createMemoryHistory</a:t>
            </a:r>
            <a:r>
              <a:rPr lang="en-US" sz="4000" dirty="0"/>
              <a:t>} </a:t>
            </a:r>
            <a:r>
              <a:rPr lang="en-US" sz="4000" b="1" kern="1200" dirty="0">
                <a:solidFill>
                  <a:schemeClr val="tx1"/>
                </a:solidFill>
                <a:effectLst/>
                <a:latin typeface="+mn-lt"/>
                <a:ea typeface="+mn-ea"/>
                <a:cs typeface="+mn-cs"/>
              </a:rPr>
              <a:t>from 'react-router'</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import </a:t>
            </a:r>
            <a:r>
              <a:rPr lang="en-US" sz="4000" dirty="0"/>
              <a:t>{</a:t>
            </a:r>
            <a:r>
              <a:rPr lang="en-US" sz="4000" b="1" kern="1200" dirty="0" err="1">
                <a:solidFill>
                  <a:schemeClr val="tx1"/>
                </a:solidFill>
                <a:effectLst/>
                <a:latin typeface="+mn-lt"/>
                <a:ea typeface="+mn-ea"/>
                <a:cs typeface="+mn-cs"/>
              </a:rPr>
              <a:t>syncHistoryWithStore</a:t>
            </a:r>
            <a:r>
              <a:rPr lang="en-US" sz="4000" dirty="0"/>
              <a:t>} </a:t>
            </a:r>
            <a:r>
              <a:rPr lang="en-US" sz="4000" b="1" kern="1200" dirty="0">
                <a:solidFill>
                  <a:schemeClr val="tx1"/>
                </a:solidFill>
                <a:effectLst/>
                <a:latin typeface="+mn-lt"/>
                <a:ea typeface="+mn-ea"/>
                <a:cs typeface="+mn-cs"/>
              </a:rPr>
              <a:t>from 'react-router-redux'</a:t>
            </a:r>
            <a:br>
              <a:rPr lang="en-US" sz="4000" b="1" kern="1200" dirty="0">
                <a:solidFill>
                  <a:schemeClr val="tx1"/>
                </a:solidFill>
                <a:effectLst/>
                <a:latin typeface="+mn-lt"/>
                <a:ea typeface="+mn-ea"/>
                <a:cs typeface="+mn-cs"/>
              </a:rPr>
            </a:br>
            <a:br>
              <a:rPr lang="en-US" sz="4000" b="1" kern="1200" dirty="0">
                <a:solidFill>
                  <a:schemeClr val="tx1"/>
                </a:solidFill>
                <a:effectLst/>
                <a:latin typeface="+mn-lt"/>
                <a:ea typeface="+mn-ea"/>
                <a:cs typeface="+mn-cs"/>
              </a:rPr>
            </a:br>
            <a:r>
              <a:rPr lang="en-US" sz="4000" dirty="0"/>
              <a:t>test(</a:t>
            </a:r>
            <a:r>
              <a:rPr lang="en-US" sz="4000" b="1" kern="1200" dirty="0">
                <a:solidFill>
                  <a:schemeClr val="tx1"/>
                </a:solidFill>
                <a:effectLst/>
                <a:latin typeface="+mn-lt"/>
                <a:ea typeface="+mn-ea"/>
                <a:cs typeface="+mn-cs"/>
              </a:rPr>
              <a:t>'Integration Test: Check Routing'</a:t>
            </a:r>
            <a:r>
              <a:rPr lang="en-US" sz="4000" dirty="0"/>
              <a:t>, t =&gt; {</a:t>
            </a:r>
            <a:br>
              <a:rPr lang="en-US" sz="4000" dirty="0"/>
            </a:br>
            <a:r>
              <a:rPr lang="en-US" sz="4000" dirty="0"/>
              <a:t>  t.</a:t>
            </a:r>
            <a:r>
              <a:rPr lang="en-US" sz="4000" kern="1200" dirty="0">
                <a:solidFill>
                  <a:schemeClr val="tx1"/>
                </a:solidFill>
                <a:effectLst/>
                <a:latin typeface="+mn-lt"/>
                <a:ea typeface="+mn-ea"/>
                <a:cs typeface="+mn-cs"/>
              </a:rPr>
              <a:t>plan</a:t>
            </a:r>
            <a:r>
              <a:rPr lang="en-US" sz="4000" dirty="0"/>
              <a:t>(</a:t>
            </a:r>
            <a:r>
              <a:rPr lang="en-US" sz="4000" kern="1200" dirty="0">
                <a:solidFill>
                  <a:schemeClr val="tx1"/>
                </a:solidFill>
                <a:effectLst/>
                <a:latin typeface="+mn-lt"/>
                <a:ea typeface="+mn-ea"/>
                <a:cs typeface="+mn-cs"/>
              </a:rPr>
              <a:t>4</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try </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createDom</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store </a:t>
            </a:r>
            <a:r>
              <a:rPr lang="en-US" sz="4000" dirty="0"/>
              <a:t>= </a:t>
            </a:r>
            <a:r>
              <a:rPr lang="en-US" sz="4000" i="1" dirty="0" err="1">
                <a:effectLst/>
              </a:rPr>
              <a:t>configureStore</a:t>
            </a:r>
            <a:r>
              <a:rPr lang="en-US" sz="4000" dirty="0"/>
              <a:t>(</a:t>
            </a:r>
            <a:r>
              <a:rPr lang="en-US" sz="4000" i="1" dirty="0" err="1">
                <a:effectLst/>
              </a:rPr>
              <a:t>createInitialAppState</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err="1">
                <a:solidFill>
                  <a:schemeClr val="tx1"/>
                </a:solidFill>
                <a:effectLst/>
                <a:latin typeface="+mn-lt"/>
                <a:ea typeface="+mn-ea"/>
                <a:cs typeface="+mn-cs"/>
              </a:rPr>
              <a:t>browserHistory</a:t>
            </a:r>
            <a:r>
              <a:rPr lang="en-US" sz="4000" kern="1200" dirty="0">
                <a:solidFill>
                  <a:schemeClr val="tx1"/>
                </a:solidFill>
                <a:effectLst/>
                <a:latin typeface="+mn-lt"/>
                <a:ea typeface="+mn-ea"/>
                <a:cs typeface="+mn-cs"/>
              </a:rPr>
              <a:t> </a:t>
            </a:r>
            <a:r>
              <a:rPr lang="en-US" sz="4000" dirty="0"/>
              <a:t>= </a:t>
            </a:r>
            <a:r>
              <a:rPr lang="en-US" sz="4000" i="1" dirty="0">
                <a:effectLst/>
              </a:rPr>
              <a:t>createMemoryHistory</a:t>
            </a:r>
            <a:r>
              <a:rPr lang="en-US" sz="4000" dirty="0"/>
              <a:t>(</a:t>
            </a:r>
            <a:r>
              <a:rPr lang="en-US" sz="4000" b="1" kern="1200" dirty="0">
                <a:solidFill>
                  <a:schemeClr val="tx1"/>
                </a:solidFill>
                <a:effectLst/>
                <a:latin typeface="+mn-lt"/>
                <a:ea typeface="+mn-ea"/>
                <a:cs typeface="+mn-cs"/>
              </a:rPr>
              <a:t>'/'</a:t>
            </a:r>
            <a:r>
              <a:rPr lang="en-US" sz="4000" dirty="0"/>
              <a:t>)</a:t>
            </a: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history </a:t>
            </a:r>
            <a:r>
              <a:rPr lang="en-US" sz="4000" dirty="0"/>
              <a:t>= </a:t>
            </a:r>
            <a:r>
              <a:rPr lang="en-US" sz="4000" b="1" kern="1200" dirty="0" err="1">
                <a:solidFill>
                  <a:schemeClr val="tx1"/>
                </a:solidFill>
                <a:effectLst/>
                <a:latin typeface="+mn-lt"/>
                <a:ea typeface="+mn-ea"/>
                <a:cs typeface="+mn-cs"/>
              </a:rPr>
              <a:t>syncHistoryWithStore</a:t>
            </a:r>
            <a:r>
              <a:rPr lang="en-US" sz="4000" dirty="0"/>
              <a:t>(</a:t>
            </a:r>
            <a:r>
              <a:rPr lang="en-US" sz="4000" kern="1200" dirty="0" err="1">
                <a:solidFill>
                  <a:schemeClr val="tx1"/>
                </a:solidFill>
                <a:effectLst/>
                <a:latin typeface="+mn-lt"/>
                <a:ea typeface="+mn-ea"/>
                <a:cs typeface="+mn-cs"/>
              </a:rPr>
              <a:t>browserHistory</a:t>
            </a:r>
            <a:r>
              <a:rPr lang="en-US" sz="4000" dirty="0"/>
              <a:t>, </a:t>
            </a:r>
            <a:r>
              <a:rPr lang="en-US" sz="4000" kern="1200" dirty="0">
                <a:solidFill>
                  <a:schemeClr val="tx1"/>
                </a:solidFill>
                <a:effectLst/>
                <a:latin typeface="+mn-lt"/>
                <a:ea typeface="+mn-ea"/>
                <a:cs typeface="+mn-cs"/>
              </a:rPr>
              <a:t>store</a:t>
            </a:r>
            <a:r>
              <a:rPr lang="en-US" sz="4000" dirty="0"/>
              <a:t>)</a:t>
            </a:r>
            <a:br>
              <a:rPr lang="en-US" sz="4000" dirty="0"/>
            </a:br>
            <a:br>
              <a:rPr lang="en-US" sz="4000" b="1" kern="1200" dirty="0">
                <a:solidFill>
                  <a:schemeClr val="tx1"/>
                </a:solidFill>
                <a:effectLst/>
                <a:latin typeface="+mn-lt"/>
                <a:ea typeface="+mn-ea"/>
                <a:cs typeface="+mn-cs"/>
              </a:rPr>
            </a:br>
            <a:r>
              <a:rPr lang="en-US" sz="4000" b="1" kern="1200" dirty="0">
                <a:solidFill>
                  <a:schemeClr val="tx1"/>
                </a:solidFill>
                <a:effectLst/>
                <a:latin typeface="+mn-lt"/>
                <a:ea typeface="+mn-ea"/>
                <a:cs typeface="+mn-cs"/>
              </a:rPr>
              <a:t>    const </a:t>
            </a:r>
            <a:r>
              <a:rPr lang="en-US" sz="4000" kern="1200" dirty="0">
                <a:solidFill>
                  <a:schemeClr val="tx1"/>
                </a:solidFill>
                <a:effectLst/>
                <a:latin typeface="+mn-lt"/>
                <a:ea typeface="+mn-ea"/>
                <a:cs typeface="+mn-cs"/>
              </a:rPr>
              <a:t>wrapper </a:t>
            </a:r>
            <a:r>
              <a:rPr lang="en-US" sz="4000" dirty="0"/>
              <a:t>= </a:t>
            </a:r>
            <a:r>
              <a:rPr lang="en-US" sz="4000" b="1" kern="1200" dirty="0">
                <a:solidFill>
                  <a:schemeClr val="tx1"/>
                </a:solidFill>
                <a:effectLst/>
                <a:latin typeface="+mn-lt"/>
                <a:ea typeface="+mn-ea"/>
                <a:cs typeface="+mn-cs"/>
              </a:rPr>
              <a:t>mount</a:t>
            </a:r>
            <a:r>
              <a:rPr lang="en-US" sz="4000" dirty="0"/>
              <a: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 store=</a:t>
            </a:r>
            <a:r>
              <a:rPr lang="en-US" sz="4000" dirty="0"/>
              <a:t>{</a:t>
            </a:r>
            <a:r>
              <a:rPr lang="en-US" sz="4000" kern="1200" dirty="0">
                <a:solidFill>
                  <a:schemeClr val="tx1"/>
                </a:solidFill>
                <a:effectLst/>
                <a:latin typeface="+mn-lt"/>
                <a:ea typeface="+mn-ea"/>
                <a:cs typeface="+mn-cs"/>
              </a:rPr>
              <a:t>store</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 history=</a:t>
            </a:r>
            <a:r>
              <a:rPr lang="en-US" sz="4000" dirty="0"/>
              <a:t>{</a:t>
            </a:r>
            <a:r>
              <a:rPr lang="en-US" sz="4000" kern="1200" dirty="0">
                <a:solidFill>
                  <a:schemeClr val="tx1"/>
                </a:solidFill>
                <a:effectLst/>
                <a:latin typeface="+mn-lt"/>
                <a:ea typeface="+mn-ea"/>
                <a:cs typeface="+mn-cs"/>
              </a:rPr>
              <a:t>history</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 component=</a:t>
            </a:r>
            <a:r>
              <a:rPr lang="en-US" sz="4000" dirty="0"/>
              <a:t>{</a:t>
            </a:r>
            <a:r>
              <a:rPr lang="en-US" sz="4000" dirty="0" err="1"/>
              <a:t>GifSearchEngineContainer</a:t>
            </a:r>
            <a:r>
              <a:rPr lang="en-US" sz="4000" dirty="0"/>
              <a:t>}</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 path="favorites" component=</a:t>
            </a:r>
            <a:r>
              <a:rPr lang="en-US" sz="4000" dirty="0"/>
              <a:t>{Favorites}</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Router</a:t>
            </a:r>
            <a:r>
              <a:rPr lang="en-US" sz="4000" dirty="0">
                <a:effectLst/>
              </a:rPr>
              <a:t>&gt;</a:t>
            </a:r>
            <a:br>
              <a:rPr lang="en-US" sz="4000" dirty="0"/>
            </a:br>
            <a:r>
              <a:rPr lang="en-US" sz="4000" dirty="0"/>
              <a:t>      </a:t>
            </a:r>
            <a:r>
              <a:rPr lang="en-US" sz="4000" dirty="0">
                <a:effectLst/>
              </a:rPr>
              <a:t>&lt;/</a:t>
            </a:r>
            <a:r>
              <a:rPr lang="en-US" sz="4000" b="1" kern="1200" dirty="0">
                <a:solidFill>
                  <a:schemeClr val="tx1"/>
                </a:solidFill>
                <a:effectLst/>
                <a:latin typeface="+mn-lt"/>
                <a:ea typeface="+mn-ea"/>
                <a:cs typeface="+mn-cs"/>
              </a:rPr>
              <a:t>Provider</a:t>
            </a:r>
            <a:r>
              <a:rPr lang="en-US" sz="4000" dirty="0">
                <a:effectLst/>
              </a:rPr>
              <a:t>&gt;</a:t>
            </a:r>
            <a:r>
              <a:rPr lang="en-US" sz="4000" dirty="0"/>
              <a:t>)</a:t>
            </a:r>
            <a:br>
              <a:rPr lang="en-US" sz="4000" dirty="0"/>
            </a:br>
            <a:br>
              <a:rPr lang="en-US" sz="4000" dirty="0"/>
            </a:b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b="1" kern="1200" dirty="0">
                <a:solidFill>
                  <a:schemeClr val="tx1"/>
                </a:solidFill>
                <a:effectLst/>
                <a:latin typeface="+mn-lt"/>
                <a:ea typeface="+mn-ea"/>
                <a:cs typeface="+mn-cs"/>
              </a:rPr>
              <a:t>let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Favorites View'</a:t>
            </a:r>
            <a:r>
              <a:rPr lang="en-US" sz="4000" dirty="0"/>
              <a:t>)</a:t>
            </a:r>
            <a:br>
              <a:rPr lang="en-US" sz="4000" dirty="0"/>
            </a:br>
            <a:br>
              <a:rPr lang="en-US" sz="4000" dirty="0"/>
            </a:br>
            <a:r>
              <a:rPr lang="en-US" sz="4000" dirty="0"/>
              <a:t>    </a:t>
            </a:r>
            <a:r>
              <a:rPr lang="en-US" sz="4000" b="1" kern="1200" dirty="0">
                <a:solidFill>
                  <a:schemeClr val="tx1"/>
                </a:solidFill>
                <a:effectLst/>
                <a:latin typeface="+mn-lt"/>
                <a:ea typeface="+mn-ea"/>
                <a:cs typeface="+mn-cs"/>
              </a:rPr>
              <a:t>const </a:t>
            </a:r>
            <a:r>
              <a:rPr lang="en-US" sz="4000" kern="1200" dirty="0">
                <a:solidFill>
                  <a:schemeClr val="tx1"/>
                </a:solidFill>
                <a:effectLst/>
                <a:latin typeface="+mn-lt"/>
                <a:ea typeface="+mn-ea"/>
                <a:cs typeface="+mn-cs"/>
              </a:rPr>
              <a:t>element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b="1" kern="1200" dirty="0">
                <a:solidFill>
                  <a:schemeClr val="tx1"/>
                </a:solidFill>
                <a:effectLst/>
                <a:latin typeface="+mn-lt"/>
                <a:ea typeface="+mn-ea"/>
                <a:cs typeface="+mn-cs"/>
              </a:rPr>
              <a:t>'a'</a:t>
            </a:r>
            <a:r>
              <a:rPr lang="en-US" sz="4000" dirty="0"/>
              <a:t>)</a:t>
            </a:r>
            <a:br>
              <a:rPr lang="en-US" sz="4000" dirty="0"/>
            </a:br>
            <a:r>
              <a:rPr lang="en-US" sz="4000" dirty="0"/>
              <a:t>    </a:t>
            </a:r>
            <a:r>
              <a:rPr lang="en-US" sz="4000" kern="1200" dirty="0" err="1">
                <a:solidFill>
                  <a:schemeClr val="tx1"/>
                </a:solidFill>
                <a:effectLst/>
                <a:latin typeface="+mn-lt"/>
                <a:ea typeface="+mn-ea"/>
                <a:cs typeface="+mn-cs"/>
              </a:rPr>
              <a:t>element</a:t>
            </a:r>
            <a:r>
              <a:rPr lang="en-US" sz="4000" dirty="0" err="1"/>
              <a:t>.</a:t>
            </a:r>
            <a:r>
              <a:rPr lang="en-US" sz="4000" kern="1200" dirty="0" err="1">
                <a:solidFill>
                  <a:schemeClr val="tx1"/>
                </a:solidFill>
                <a:effectLst/>
                <a:latin typeface="+mn-lt"/>
                <a:ea typeface="+mn-ea"/>
                <a:cs typeface="+mn-cs"/>
              </a:rPr>
              <a:t>simulate</a:t>
            </a:r>
            <a:r>
              <a:rPr lang="en-US" sz="4000" dirty="0"/>
              <a:t>(</a:t>
            </a:r>
            <a:r>
              <a:rPr lang="en-US" sz="4000" b="1" kern="1200" dirty="0">
                <a:solidFill>
                  <a:schemeClr val="tx1"/>
                </a:solidFill>
                <a:effectLst/>
                <a:latin typeface="+mn-lt"/>
                <a:ea typeface="+mn-ea"/>
                <a:cs typeface="+mn-cs"/>
              </a:rPr>
              <a:t>'click'</a:t>
            </a:r>
            <a:r>
              <a:rPr lang="en-US" sz="4000" dirty="0"/>
              <a:t>, {</a:t>
            </a:r>
            <a:r>
              <a:rPr lang="en-US" sz="4000" b="1" kern="1200" dirty="0">
                <a:solidFill>
                  <a:schemeClr val="tx1"/>
                </a:solidFill>
                <a:effectLst/>
                <a:latin typeface="+mn-lt"/>
                <a:ea typeface="+mn-ea"/>
                <a:cs typeface="+mn-cs"/>
              </a:rPr>
              <a:t>button</a:t>
            </a:r>
            <a:r>
              <a:rPr lang="en-US" sz="4000" dirty="0"/>
              <a:t>: </a:t>
            </a:r>
            <a:r>
              <a:rPr lang="en-US" sz="4000" kern="1200" dirty="0">
                <a:solidFill>
                  <a:schemeClr val="tx1"/>
                </a:solidFill>
                <a:effectLst/>
                <a:latin typeface="+mn-lt"/>
                <a:ea typeface="+mn-ea"/>
                <a:cs typeface="+mn-cs"/>
              </a:rPr>
              <a:t>0</a:t>
            </a:r>
            <a:r>
              <a:rPr lang="en-US" sz="4000" dirty="0"/>
              <a:t>})</a:t>
            </a:r>
            <a:br>
              <a:rPr lang="en-US" sz="4000" dirty="0"/>
            </a:br>
            <a:br>
              <a:rPr lang="en-US" sz="4000" dirty="0"/>
            </a:br>
            <a:r>
              <a:rPr lang="en-US" sz="4000" dirty="0"/>
              <a:t>    </a:t>
            </a:r>
            <a:r>
              <a:rPr lang="en-US" sz="4000" kern="1200" dirty="0" err="1">
                <a:solidFill>
                  <a:schemeClr val="tx1"/>
                </a:solidFill>
                <a:effectLst/>
                <a:latin typeface="+mn-lt"/>
                <a:ea typeface="+mn-ea"/>
                <a:cs typeface="+mn-cs"/>
              </a:rPr>
              <a:t>gifEngineView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a:t>
            </a:r>
            <a:r>
              <a:rPr lang="en-US" sz="4000" dirty="0" err="1"/>
              <a:t>GifSearchEngineContainer</a:t>
            </a:r>
            <a:r>
              <a:rPr lang="en-US" sz="4000" dirty="0"/>
              <a:t>)</a:t>
            </a:r>
            <a:br>
              <a:rPr lang="en-US" sz="4000" dirty="0"/>
            </a:br>
            <a:r>
              <a:rPr lang="en-US" sz="4000" dirty="0"/>
              <a:t>    </a:t>
            </a:r>
            <a:r>
              <a:rPr lang="en-US" sz="4000" kern="1200" dirty="0" err="1">
                <a:solidFill>
                  <a:schemeClr val="tx1"/>
                </a:solidFill>
                <a:effectLst/>
                <a:latin typeface="+mn-lt"/>
                <a:ea typeface="+mn-ea"/>
                <a:cs typeface="+mn-cs"/>
              </a:rPr>
              <a:t>favoritesView</a:t>
            </a:r>
            <a:r>
              <a:rPr lang="en-US" sz="4000" kern="1200" dirty="0">
                <a:solidFill>
                  <a:schemeClr val="tx1"/>
                </a:solidFill>
                <a:effectLst/>
                <a:latin typeface="+mn-lt"/>
                <a:ea typeface="+mn-ea"/>
                <a:cs typeface="+mn-cs"/>
              </a:rPr>
              <a:t> </a:t>
            </a:r>
            <a:r>
              <a:rPr lang="en-US" sz="4000" dirty="0"/>
              <a:t>= </a:t>
            </a:r>
            <a:r>
              <a:rPr lang="en-US" sz="4000" kern="1200" dirty="0" err="1">
                <a:solidFill>
                  <a:schemeClr val="tx1"/>
                </a:solidFill>
                <a:effectLst/>
                <a:latin typeface="+mn-lt"/>
                <a:ea typeface="+mn-ea"/>
                <a:cs typeface="+mn-cs"/>
              </a:rPr>
              <a:t>wrapper</a:t>
            </a:r>
            <a:r>
              <a:rPr lang="en-US" sz="4000" dirty="0" err="1"/>
              <a:t>.</a:t>
            </a:r>
            <a:r>
              <a:rPr lang="en-US" sz="4000" kern="1200" dirty="0" err="1">
                <a:solidFill>
                  <a:schemeClr val="tx1"/>
                </a:solidFill>
                <a:effectLst/>
                <a:latin typeface="+mn-lt"/>
                <a:ea typeface="+mn-ea"/>
                <a:cs typeface="+mn-cs"/>
              </a:rPr>
              <a:t>find</a:t>
            </a:r>
            <a:r>
              <a:rPr lang="en-US" sz="4000" dirty="0"/>
              <a:t>(Favorites)</a:t>
            </a:r>
            <a:br>
              <a:rPr lang="en-US" sz="4000" dirty="0"/>
            </a:b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gifEngineView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0</a:t>
            </a:r>
            <a:r>
              <a:rPr lang="en-US" sz="4000" dirty="0"/>
              <a:t>, </a:t>
            </a:r>
            <a:r>
              <a:rPr lang="en-US" sz="4000" b="1" kern="1200" dirty="0">
                <a:solidFill>
                  <a:schemeClr val="tx1"/>
                </a:solidFill>
                <a:effectLst/>
                <a:latin typeface="+mn-lt"/>
                <a:ea typeface="+mn-ea"/>
                <a:cs typeface="+mn-cs"/>
              </a:rPr>
              <a:t>'should NOT render </a:t>
            </a:r>
            <a:r>
              <a:rPr lang="en-US" sz="4000" b="1" kern="1200" dirty="0" err="1">
                <a:solidFill>
                  <a:schemeClr val="tx1"/>
                </a:solidFill>
                <a:effectLst/>
                <a:latin typeface="+mn-lt"/>
                <a:ea typeface="+mn-ea"/>
                <a:cs typeface="+mn-cs"/>
              </a:rPr>
              <a:t>GifSearchEngine</a:t>
            </a:r>
            <a:r>
              <a:rPr lang="en-US" sz="4000" b="1" kern="1200" dirty="0">
                <a:solidFill>
                  <a:schemeClr val="tx1"/>
                </a:solidFill>
                <a:effectLst/>
                <a:latin typeface="+mn-lt"/>
                <a:ea typeface="+mn-ea"/>
                <a:cs typeface="+mn-cs"/>
              </a:rPr>
              <a:t> View after click on \'Show Favorite\''</a:t>
            </a:r>
            <a:r>
              <a:rPr lang="en-US" sz="4000" dirty="0"/>
              <a:t>)</a:t>
            </a:r>
            <a:br>
              <a:rPr lang="en-US" sz="4000" dirty="0"/>
            </a:br>
            <a:r>
              <a:rPr lang="en-US" sz="4000" dirty="0"/>
              <a:t>    </a:t>
            </a:r>
            <a:r>
              <a:rPr lang="en-US" sz="4000" dirty="0" err="1"/>
              <a:t>t.</a:t>
            </a:r>
            <a:r>
              <a:rPr lang="en-US" sz="4000" i="1" dirty="0" err="1">
                <a:effectLst/>
              </a:rPr>
              <a:t>equal</a:t>
            </a:r>
            <a:r>
              <a:rPr lang="en-US" sz="4000" dirty="0"/>
              <a:t>(</a:t>
            </a:r>
            <a:r>
              <a:rPr lang="en-US" sz="4000" kern="1200" dirty="0" err="1">
                <a:solidFill>
                  <a:schemeClr val="tx1"/>
                </a:solidFill>
                <a:effectLst/>
                <a:latin typeface="+mn-lt"/>
                <a:ea typeface="+mn-ea"/>
                <a:cs typeface="+mn-cs"/>
              </a:rPr>
              <a:t>favoritesView</a:t>
            </a:r>
            <a:r>
              <a:rPr lang="en-US" sz="4000" dirty="0" err="1"/>
              <a:t>.</a:t>
            </a:r>
            <a:r>
              <a:rPr lang="en-US" sz="4000" b="1" kern="1200" dirty="0" err="1">
                <a:solidFill>
                  <a:schemeClr val="tx1"/>
                </a:solidFill>
                <a:effectLst/>
                <a:latin typeface="+mn-lt"/>
                <a:ea typeface="+mn-ea"/>
                <a:cs typeface="+mn-cs"/>
              </a:rPr>
              <a:t>length</a:t>
            </a:r>
            <a:r>
              <a:rPr lang="en-US" sz="4000" dirty="0"/>
              <a:t>, </a:t>
            </a:r>
            <a:r>
              <a:rPr lang="en-US" sz="4000" kern="1200" dirty="0">
                <a:solidFill>
                  <a:schemeClr val="tx1"/>
                </a:solidFill>
                <a:effectLst/>
                <a:latin typeface="+mn-lt"/>
                <a:ea typeface="+mn-ea"/>
                <a:cs typeface="+mn-cs"/>
              </a:rPr>
              <a:t>1</a:t>
            </a:r>
            <a:r>
              <a:rPr lang="en-US" sz="4000" dirty="0"/>
              <a:t>, </a:t>
            </a:r>
            <a:r>
              <a:rPr lang="en-US" sz="4000" b="1" kern="1200" dirty="0">
                <a:solidFill>
                  <a:schemeClr val="tx1"/>
                </a:solidFill>
                <a:effectLst/>
                <a:latin typeface="+mn-lt"/>
                <a:ea typeface="+mn-ea"/>
                <a:cs typeface="+mn-cs"/>
              </a:rPr>
              <a:t>'should render Favorites View after click on \'Show Favorite\''</a:t>
            </a:r>
            <a:r>
              <a:rPr lang="en-US" sz="4000" dirty="0"/>
              <a:t>)</a:t>
            </a:r>
            <a:br>
              <a:rPr lang="en-US" sz="4000" dirty="0"/>
            </a:br>
            <a:br>
              <a:rPr lang="en-US" sz="4000" dirty="0"/>
            </a:br>
            <a:br>
              <a:rPr lang="en-US" sz="4000" dirty="0"/>
            </a:br>
            <a:r>
              <a:rPr lang="en-US" sz="4000" dirty="0"/>
              <a:t>  } </a:t>
            </a:r>
            <a:r>
              <a:rPr lang="en-US" sz="4000" b="1" kern="1200" dirty="0">
                <a:solidFill>
                  <a:schemeClr val="tx1"/>
                </a:solidFill>
                <a:effectLst/>
                <a:latin typeface="+mn-lt"/>
                <a:ea typeface="+mn-ea"/>
                <a:cs typeface="+mn-cs"/>
              </a:rPr>
              <a:t>catch </a:t>
            </a:r>
            <a:r>
              <a:rPr lang="en-US" sz="4000" dirty="0"/>
              <a:t>(e) {</a:t>
            </a:r>
            <a:br>
              <a:rPr lang="en-US" sz="4000" dirty="0"/>
            </a:br>
            <a:r>
              <a:rPr lang="en-US" sz="4000" dirty="0"/>
              <a:t>    </a:t>
            </a:r>
            <a:r>
              <a:rPr lang="en-US" sz="4000" b="1" i="1" kern="1200" dirty="0">
                <a:solidFill>
                  <a:schemeClr val="tx1"/>
                </a:solidFill>
                <a:effectLst/>
                <a:latin typeface="+mn-lt"/>
                <a:ea typeface="+mn-ea"/>
                <a:cs typeface="+mn-cs"/>
              </a:rPr>
              <a:t>console</a:t>
            </a:r>
            <a:r>
              <a:rPr lang="en-US" sz="4000" dirty="0"/>
              <a:t>.</a:t>
            </a:r>
            <a:r>
              <a:rPr lang="en-US" sz="4000" kern="1200" dirty="0">
                <a:solidFill>
                  <a:schemeClr val="tx1"/>
                </a:solidFill>
                <a:effectLst/>
                <a:latin typeface="+mn-lt"/>
                <a:ea typeface="+mn-ea"/>
                <a:cs typeface="+mn-cs"/>
              </a:rPr>
              <a:t>log</a:t>
            </a:r>
            <a:r>
              <a:rPr lang="en-US" sz="4000" dirty="0"/>
              <a:t>(</a:t>
            </a:r>
            <a:r>
              <a:rPr lang="en-US" sz="4000" dirty="0" err="1"/>
              <a:t>e.</a:t>
            </a:r>
            <a:r>
              <a:rPr lang="en-US" sz="4000" b="1" kern="1200" dirty="0" err="1">
                <a:solidFill>
                  <a:schemeClr val="tx1"/>
                </a:solidFill>
                <a:effectLst/>
                <a:latin typeface="+mn-lt"/>
                <a:ea typeface="+mn-ea"/>
                <a:cs typeface="+mn-cs"/>
              </a:rPr>
              <a:t>stack</a:t>
            </a:r>
            <a:r>
              <a:rPr lang="en-US" sz="4000" dirty="0"/>
              <a:t>)</a:t>
            </a:r>
            <a:br>
              <a:rPr lang="en-US" sz="4000" dirty="0"/>
            </a:br>
            <a:r>
              <a:rPr lang="en-US" sz="4000" dirty="0"/>
              <a:t>    t.</a:t>
            </a:r>
            <a:r>
              <a:rPr lang="en-US" sz="4000" kern="1200" dirty="0">
                <a:solidFill>
                  <a:schemeClr val="tx1"/>
                </a:solidFill>
                <a:effectLst/>
                <a:latin typeface="+mn-lt"/>
                <a:ea typeface="+mn-ea"/>
                <a:cs typeface="+mn-cs"/>
              </a:rPr>
              <a:t>fail</a:t>
            </a:r>
            <a:r>
              <a:rPr lang="en-US" sz="4000" dirty="0"/>
              <a:t>(e.</a:t>
            </a:r>
            <a:r>
              <a:rPr lang="en-US" sz="4000" b="1" kern="1200" dirty="0">
                <a:solidFill>
                  <a:schemeClr val="tx1"/>
                </a:solidFill>
                <a:effectLst/>
                <a:latin typeface="+mn-lt"/>
                <a:ea typeface="+mn-ea"/>
                <a:cs typeface="+mn-cs"/>
              </a:rPr>
              <a:t>message</a:t>
            </a:r>
            <a:r>
              <a:rPr lang="en-US" sz="4000" dirty="0"/>
              <a:t>)</a:t>
            </a:r>
            <a:br>
              <a:rPr lang="en-US" sz="4000" dirty="0"/>
            </a:br>
            <a:r>
              <a:rPr lang="en-US" sz="4000" dirty="0"/>
              <a:t>    </a:t>
            </a:r>
            <a:r>
              <a:rPr lang="en-US" sz="4000" dirty="0" err="1"/>
              <a:t>t.</a:t>
            </a:r>
            <a:r>
              <a:rPr lang="en-US" sz="4000" kern="1200" dirty="0" err="1">
                <a:solidFill>
                  <a:schemeClr val="tx1"/>
                </a:solidFill>
                <a:effectLst/>
                <a:latin typeface="+mn-lt"/>
                <a:ea typeface="+mn-ea"/>
                <a:cs typeface="+mn-cs"/>
              </a:rPr>
              <a:t>end</a:t>
            </a:r>
            <a:r>
              <a:rPr lang="en-US" sz="4000" dirty="0"/>
              <a:t>()</a:t>
            </a:r>
            <a:br>
              <a:rPr lang="en-US" sz="4000" dirty="0"/>
            </a:br>
            <a:r>
              <a:rPr lang="en-US" sz="4000" dirty="0"/>
              <a:t>  }</a:t>
            </a:r>
            <a:br>
              <a:rPr lang="en-US" sz="4000" dirty="0"/>
            </a:br>
            <a:r>
              <a:rPr lang="en-US" sz="4000" dirty="0"/>
              <a:t>})</a:t>
            </a:r>
            <a:endParaRPr lang="en-US" sz="40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73</a:t>
            </a:fld>
            <a:endParaRPr lang="en-US"/>
          </a:p>
        </p:txBody>
      </p:sp>
    </p:spTree>
    <p:extLst>
      <p:ext uri="{BB962C8B-B14F-4D97-AF65-F5344CB8AC3E}">
        <p14:creationId xmlns:p14="http://schemas.microsoft.com/office/powerpoint/2010/main" val="3653732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'use strict'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React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{Provider}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'react-redux'</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err="1">
                <a:solidFill>
                  <a:schemeClr val="tx1"/>
                </a:solidFill>
                <a:effectLst/>
                <a:latin typeface="+mn-lt"/>
                <a:ea typeface="+mn-ea"/>
                <a:cs typeface="+mn-cs"/>
              </a:rPr>
              <a:t>createDom</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'../test/utils'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err="1"/>
              <a:t>ReactDOM</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r>
              <a:rPr lang="en-US" sz="1200" kern="1200" dirty="0" err="1">
                <a:solidFill>
                  <a:schemeClr val="tx1"/>
                </a:solidFill>
                <a:effectLst/>
                <a:latin typeface="+mn-lt"/>
                <a:ea typeface="+mn-ea"/>
                <a:cs typeface="+mn-cs"/>
              </a:rPr>
              <a:t>dom</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dirty="0" err="1"/>
              <a:t>gifsList</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'../test/mocks/</a:t>
            </a:r>
            <a:r>
              <a:rPr lang="en-US" sz="1200" kern="1200" dirty="0" err="1">
                <a:solidFill>
                  <a:schemeClr val="tx1"/>
                </a:solidFill>
                <a:effectLst/>
                <a:latin typeface="+mn-lt"/>
                <a:ea typeface="+mn-ea"/>
                <a:cs typeface="+mn-cs"/>
              </a:rPr>
              <a:t>dataMocks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1200" kern="1200" dirty="0" err="1">
                <a:solidFill>
                  <a:schemeClr val="tx1"/>
                </a:solidFill>
                <a:effectLst/>
                <a:latin typeface="+mn-lt"/>
                <a:ea typeface="+mn-ea"/>
                <a:cs typeface="+mn-cs"/>
              </a:rPr>
              <a:t>configureStore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'../src/gif-search-app/store/</a:t>
            </a:r>
            <a:r>
              <a:rPr lang="en-US" sz="1200" kern="1200" dirty="0" err="1">
                <a:solidFill>
                  <a:schemeClr val="tx1"/>
                </a:solidFill>
                <a:effectLst/>
                <a:latin typeface="+mn-lt"/>
                <a:ea typeface="+mn-ea"/>
                <a:cs typeface="+mn-cs"/>
              </a:rPr>
              <a:t>configureStore</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dirty="0" err="1"/>
              <a:t>syncHistoryWithStore</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'react-router-redux'</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err="1">
                <a:solidFill>
                  <a:schemeClr val="tx1"/>
                </a:solidFill>
                <a:effectLst/>
                <a:latin typeface="+mn-lt"/>
                <a:ea typeface="+mn-ea"/>
                <a:cs typeface="+mn-cs"/>
              </a:rPr>
              <a:t>createInitialAppState</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'../src/gif-search-app/store/</a:t>
            </a:r>
            <a:r>
              <a:rPr lang="en-US" sz="1200" kern="1200" dirty="0" err="1">
                <a:solidFill>
                  <a:schemeClr val="tx1"/>
                </a:solidFill>
                <a:effectLst/>
                <a:latin typeface="+mn-lt"/>
                <a:ea typeface="+mn-ea"/>
                <a:cs typeface="+mn-cs"/>
              </a:rPr>
              <a:t>rootReducer</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err="1"/>
              <a:t>GifSearchEngineContainer</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'../src/gif-search-app/containers/GifsSearchEngineContainer'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Favorites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'../src/gif-search-app/containers/FavoritesContainer'</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{Router</a:t>
            </a:r>
            <a:r>
              <a:rPr lang="en-US" sz="1200" kern="1200" dirty="0">
                <a:solidFill>
                  <a:schemeClr val="tx1"/>
                </a:solidFill>
                <a:effectLst/>
                <a:latin typeface="+mn-lt"/>
                <a:ea typeface="+mn-ea"/>
                <a:cs typeface="+mn-cs"/>
              </a:rPr>
              <a:t>, </a:t>
            </a:r>
            <a:r>
              <a:rPr lang="en-US" dirty="0"/>
              <a:t>Route</a:t>
            </a:r>
            <a:r>
              <a:rPr lang="en-US" sz="1200" kern="1200" dirty="0">
                <a:solidFill>
                  <a:schemeClr val="tx1"/>
                </a:solidFill>
                <a:effectLst/>
                <a:latin typeface="+mn-lt"/>
                <a:ea typeface="+mn-ea"/>
                <a:cs typeface="+mn-cs"/>
              </a:rPr>
              <a:t>, createMemoryHistory</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'react-router'</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test.only(</a:t>
            </a:r>
            <a:r>
              <a:rPr lang="en-US" sz="1200" kern="1200" dirty="0">
                <a:solidFill>
                  <a:schemeClr val="tx1"/>
                </a:solidFill>
                <a:effectLst/>
                <a:latin typeface="+mn-lt"/>
                <a:ea typeface="+mn-ea"/>
                <a:cs typeface="+mn-cs"/>
              </a:rPr>
              <a:t>'Full Integration Test: ', </a:t>
            </a:r>
            <a:r>
              <a:rPr lang="en-US" dirty="0"/>
              <a:t>t =&gt; {</a:t>
            </a:r>
            <a:br>
              <a:rPr lang="en-US" dirty="0"/>
            </a:br>
            <a:r>
              <a:rPr lang="en-US" dirty="0"/>
              <a:t>  t.plan(</a:t>
            </a:r>
            <a:r>
              <a:rPr lang="en-US" sz="1200" kern="1200" dirty="0">
                <a:solidFill>
                  <a:schemeClr val="tx1"/>
                </a:solidFill>
                <a:effectLst/>
                <a:latin typeface="+mn-lt"/>
                <a:ea typeface="+mn-ea"/>
                <a:cs typeface="+mn-cs"/>
              </a:rPr>
              <a:t>12</a:t>
            </a:r>
            <a:r>
              <a:rPr lang="en-US" dirty="0"/>
              <a:t>)</a:t>
            </a:r>
            <a:br>
              <a:rPr lang="en-US" dirty="0"/>
            </a:br>
            <a:r>
              <a:rPr lang="en-US" dirty="0"/>
              <a:t>  </a:t>
            </a:r>
            <a:r>
              <a:rPr lang="en-US" sz="1200" b="1" kern="1200" dirty="0">
                <a:solidFill>
                  <a:schemeClr val="tx1"/>
                </a:solidFill>
                <a:effectLst/>
                <a:latin typeface="+mn-lt"/>
                <a:ea typeface="+mn-ea"/>
                <a:cs typeface="+mn-cs"/>
              </a:rPr>
              <a:t>let </a:t>
            </a:r>
            <a:r>
              <a:rPr lang="en-US" dirty="0" err="1"/>
              <a:t>contentDiv</a:t>
            </a:r>
            <a:r>
              <a:rPr lang="en-US" dirty="0"/>
              <a:t> = </a:t>
            </a:r>
            <a:r>
              <a:rPr lang="en-US" sz="1200" b="1" kern="1200" dirty="0">
                <a:solidFill>
                  <a:schemeClr val="tx1"/>
                </a:solidFill>
                <a:effectLst/>
                <a:latin typeface="+mn-lt"/>
                <a:ea typeface="+mn-ea"/>
                <a:cs typeface="+mn-cs"/>
              </a:rPr>
              <a:t>null</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try </a:t>
            </a:r>
            <a:r>
              <a:rPr lang="en-US" dirty="0"/>
              <a:t>{</a:t>
            </a:r>
            <a:br>
              <a:rPr lang="en-US" dirty="0"/>
            </a:br>
            <a:r>
              <a:rPr lang="en-US" dirty="0"/>
              <a:t>    </a:t>
            </a:r>
            <a:r>
              <a:rPr lang="en-US" sz="1200" kern="1200" dirty="0" err="1">
                <a:solidFill>
                  <a:schemeClr val="tx1"/>
                </a:solidFill>
                <a:effectLst/>
                <a:latin typeface="+mn-lt"/>
                <a:ea typeface="+mn-ea"/>
                <a:cs typeface="+mn-cs"/>
              </a:rPr>
              <a:t>createDom</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docQuerySelector</a:t>
            </a:r>
            <a:r>
              <a:rPr lang="en-US" dirty="0"/>
              <a:t> = </a:t>
            </a:r>
            <a:r>
              <a:rPr lang="en-US" dirty="0" err="1"/>
              <a:t>document.</a:t>
            </a:r>
            <a:r>
              <a:rPr lang="en-US" sz="1200" kern="1200" dirty="0" err="1">
                <a:solidFill>
                  <a:schemeClr val="tx1"/>
                </a:solidFill>
                <a:effectLst/>
                <a:latin typeface="+mn-lt"/>
                <a:ea typeface="+mn-ea"/>
                <a:cs typeface="+mn-cs"/>
              </a:rPr>
              <a:t>querySelector</a:t>
            </a:r>
            <a:r>
              <a:rPr lang="en-US" dirty="0" err="1"/>
              <a:t>.</a:t>
            </a:r>
            <a:r>
              <a:rPr lang="en-US" sz="1200" kern="1200" dirty="0" err="1">
                <a:solidFill>
                  <a:schemeClr val="tx1"/>
                </a:solidFill>
                <a:effectLst/>
                <a:latin typeface="+mn-lt"/>
                <a:ea typeface="+mn-ea"/>
                <a:cs typeface="+mn-cs"/>
              </a:rPr>
              <a:t>bind</a:t>
            </a:r>
            <a:r>
              <a:rPr lang="en-US" dirty="0"/>
              <a:t>(document)</a:t>
            </a:r>
            <a:br>
              <a:rPr lang="en-US" dirty="0"/>
            </a:br>
            <a:r>
              <a:rPr lang="en-US" dirty="0"/>
              <a:t>    </a:t>
            </a:r>
            <a:r>
              <a:rPr lang="en-US" sz="1200" b="1" kern="1200" dirty="0">
                <a:solidFill>
                  <a:schemeClr val="tx1"/>
                </a:solidFill>
                <a:effectLst/>
                <a:latin typeface="+mn-lt"/>
                <a:ea typeface="+mn-ea"/>
                <a:cs typeface="+mn-cs"/>
              </a:rPr>
              <a:t>const </a:t>
            </a:r>
            <a:r>
              <a:rPr lang="en-US" dirty="0" err="1"/>
              <a:t>docQuerySelectorAll</a:t>
            </a:r>
            <a:r>
              <a:rPr lang="en-US" dirty="0"/>
              <a:t> = </a:t>
            </a:r>
            <a:r>
              <a:rPr lang="en-US" dirty="0" err="1"/>
              <a:t>document.</a:t>
            </a:r>
            <a:r>
              <a:rPr lang="en-US" sz="1200" kern="1200" dirty="0" err="1">
                <a:solidFill>
                  <a:schemeClr val="tx1"/>
                </a:solidFill>
                <a:effectLst/>
                <a:latin typeface="+mn-lt"/>
                <a:ea typeface="+mn-ea"/>
                <a:cs typeface="+mn-cs"/>
              </a:rPr>
              <a:t>querySelectorAll</a:t>
            </a:r>
            <a:r>
              <a:rPr lang="en-US" dirty="0" err="1"/>
              <a:t>.</a:t>
            </a:r>
            <a:r>
              <a:rPr lang="en-US" sz="1200" kern="1200" dirty="0" err="1">
                <a:solidFill>
                  <a:schemeClr val="tx1"/>
                </a:solidFill>
                <a:effectLst/>
                <a:latin typeface="+mn-lt"/>
                <a:ea typeface="+mn-ea"/>
                <a:cs typeface="+mn-cs"/>
              </a:rPr>
              <a:t>bind</a:t>
            </a:r>
            <a:r>
              <a:rPr lang="en-US" dirty="0"/>
              <a:t>(document)</a:t>
            </a:r>
            <a:br>
              <a:rPr lang="en-US" dirty="0"/>
            </a:br>
            <a:r>
              <a:rPr lang="en-US" dirty="0"/>
              <a:t>    </a:t>
            </a:r>
            <a:r>
              <a:rPr lang="en-US" sz="1200" b="1" kern="1200" dirty="0">
                <a:solidFill>
                  <a:schemeClr val="tx1"/>
                </a:solidFill>
                <a:effectLst/>
                <a:latin typeface="+mn-lt"/>
                <a:ea typeface="+mn-ea"/>
                <a:cs typeface="+mn-cs"/>
              </a:rPr>
              <a:t>const </a:t>
            </a:r>
            <a:r>
              <a:rPr lang="en-US" dirty="0"/>
              <a:t>REACT_MODAL_PORTAL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ReactModalPortal</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const </a:t>
            </a:r>
            <a:r>
              <a:rPr lang="en-US" dirty="0"/>
              <a:t>store = </a:t>
            </a:r>
            <a:r>
              <a:rPr lang="en-US" sz="1200" kern="1200" dirty="0" err="1">
                <a:solidFill>
                  <a:schemeClr val="tx1"/>
                </a:solidFill>
                <a:effectLst/>
                <a:latin typeface="+mn-lt"/>
                <a:ea typeface="+mn-ea"/>
                <a:cs typeface="+mn-cs"/>
              </a:rPr>
              <a:t>configureStore</a:t>
            </a:r>
            <a:r>
              <a:rPr lang="en-US" dirty="0"/>
              <a:t>(</a:t>
            </a:r>
            <a:r>
              <a:rPr lang="en-US" sz="1200" kern="1200" dirty="0" err="1">
                <a:solidFill>
                  <a:schemeClr val="tx1"/>
                </a:solidFill>
                <a:effectLst/>
                <a:latin typeface="+mn-lt"/>
                <a:ea typeface="+mn-ea"/>
                <a:cs typeface="+mn-cs"/>
              </a:rPr>
              <a:t>createInitialAppState</a:t>
            </a:r>
            <a:r>
              <a:rPr lang="en-US" dirty="0"/>
              <a:t>(</a:t>
            </a:r>
            <a:r>
              <a:rPr lang="en-US" dirty="0" err="1"/>
              <a:t>gifsList</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err="1"/>
              <a:t>browserHistory</a:t>
            </a:r>
            <a:r>
              <a:rPr lang="en-US" dirty="0"/>
              <a:t> = </a:t>
            </a:r>
            <a:r>
              <a:rPr lang="en-US" sz="1200" kern="1200" dirty="0">
                <a:solidFill>
                  <a:schemeClr val="tx1"/>
                </a:solidFill>
                <a:effectLst/>
                <a:latin typeface="+mn-lt"/>
                <a:ea typeface="+mn-ea"/>
                <a:cs typeface="+mn-cs"/>
              </a:rPr>
              <a:t>createMemoryHistory</a:t>
            </a:r>
            <a:r>
              <a:rPr lang="en-US" dirty="0"/>
              <a:t>(</a:t>
            </a:r>
            <a:r>
              <a:rPr lang="en-US" sz="1200" kern="1200" dirty="0">
                <a:solidFill>
                  <a:schemeClr val="tx1"/>
                </a:solidFill>
                <a:effectLst/>
                <a:latin typeface="+mn-lt"/>
                <a:ea typeface="+mn-ea"/>
                <a:cs typeface="+mn-cs"/>
              </a:rPr>
              <a:t>'/'</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history = </a:t>
            </a:r>
            <a:r>
              <a:rPr lang="en-US" dirty="0" err="1"/>
              <a:t>syncHistoryWithStore</a:t>
            </a:r>
            <a:r>
              <a:rPr lang="en-US" dirty="0"/>
              <a:t>(</a:t>
            </a:r>
            <a:r>
              <a:rPr lang="en-US" dirty="0" err="1"/>
              <a:t>browserHistory</a:t>
            </a:r>
            <a:r>
              <a:rPr lang="en-US" sz="1200" kern="1200" dirty="0">
                <a:solidFill>
                  <a:schemeClr val="tx1"/>
                </a:solidFill>
                <a:effectLst/>
                <a:latin typeface="+mn-lt"/>
                <a:ea typeface="+mn-ea"/>
                <a:cs typeface="+mn-cs"/>
              </a:rPr>
              <a:t>, </a:t>
            </a:r>
            <a:r>
              <a:rPr lang="en-US" dirty="0"/>
              <a:t>store)</a:t>
            </a:r>
            <a:br>
              <a:rPr lang="en-US" dirty="0"/>
            </a:br>
            <a:br>
              <a:rPr lang="en-US" dirty="0"/>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const </a:t>
            </a:r>
            <a:r>
              <a:rPr lang="en-US" dirty="0" err="1"/>
              <a:t>bodyElement</a:t>
            </a:r>
            <a:r>
              <a:rPr lang="en-US" dirty="0"/>
              <a:t> = </a:t>
            </a:r>
            <a:r>
              <a:rPr lang="en-US" dirty="0" err="1"/>
              <a:t>docQuerySelector</a:t>
            </a:r>
            <a:r>
              <a:rPr lang="en-US" dirty="0"/>
              <a:t>(</a:t>
            </a:r>
            <a:r>
              <a:rPr lang="en-US" sz="1200" kern="1200" dirty="0">
                <a:solidFill>
                  <a:schemeClr val="tx1"/>
                </a:solidFill>
                <a:effectLst/>
                <a:latin typeface="+mn-lt"/>
                <a:ea typeface="+mn-ea"/>
                <a:cs typeface="+mn-cs"/>
              </a:rPr>
              <a:t>'body'</a:t>
            </a:r>
            <a:r>
              <a:rPr lang="en-US" dirty="0"/>
              <a:t>)</a:t>
            </a:r>
            <a:br>
              <a:rPr lang="en-US" dirty="0"/>
            </a:br>
            <a:r>
              <a:rPr lang="en-US" dirty="0"/>
              <a:t>    </a:t>
            </a:r>
            <a:r>
              <a:rPr lang="en-US" dirty="0" err="1"/>
              <a:t>contentDiv</a:t>
            </a:r>
            <a:r>
              <a:rPr lang="en-US" dirty="0"/>
              <a:t> = </a:t>
            </a:r>
            <a:r>
              <a:rPr lang="en-US" dirty="0" err="1"/>
              <a:t>window.document.</a:t>
            </a:r>
            <a:r>
              <a:rPr lang="en-US" sz="1200" kern="1200" dirty="0" err="1">
                <a:solidFill>
                  <a:schemeClr val="tx1"/>
                </a:solidFill>
                <a:effectLst/>
                <a:latin typeface="+mn-lt"/>
                <a:ea typeface="+mn-ea"/>
                <a:cs typeface="+mn-cs"/>
              </a:rPr>
              <a:t>createElement</a:t>
            </a:r>
            <a:r>
              <a:rPr lang="en-US" dirty="0"/>
              <a:t>(</a:t>
            </a:r>
            <a:r>
              <a:rPr lang="en-US" sz="1200" kern="1200" dirty="0">
                <a:solidFill>
                  <a:schemeClr val="tx1"/>
                </a:solidFill>
                <a:effectLst/>
                <a:latin typeface="+mn-lt"/>
                <a:ea typeface="+mn-ea"/>
                <a:cs typeface="+mn-cs"/>
              </a:rPr>
              <a:t>'div'</a:t>
            </a:r>
            <a:r>
              <a:rPr lang="en-US" dirty="0"/>
              <a:t>)</a:t>
            </a:r>
            <a:br>
              <a:rPr lang="en-US" dirty="0"/>
            </a:br>
            <a:r>
              <a:rPr lang="en-US" dirty="0"/>
              <a:t>    </a:t>
            </a:r>
            <a:r>
              <a:rPr lang="en-US" dirty="0" err="1"/>
              <a:t>bodyElement.</a:t>
            </a:r>
            <a:r>
              <a:rPr lang="en-US" sz="1200" kern="1200" dirty="0" err="1">
                <a:solidFill>
                  <a:schemeClr val="tx1"/>
                </a:solidFill>
                <a:effectLst/>
                <a:latin typeface="+mn-lt"/>
                <a:ea typeface="+mn-ea"/>
                <a:cs typeface="+mn-cs"/>
              </a:rPr>
              <a:t>appendChild</a:t>
            </a:r>
            <a:r>
              <a:rPr lang="en-US" dirty="0"/>
              <a:t>(</a:t>
            </a:r>
            <a:r>
              <a:rPr lang="en-US" dirty="0" err="1"/>
              <a:t>contentDiv</a:t>
            </a:r>
            <a:r>
              <a:rPr lang="en-US" dirty="0"/>
              <a:t>)</a:t>
            </a:r>
            <a:br>
              <a:rPr lang="en-US" dirty="0"/>
            </a:br>
            <a:br>
              <a:rPr lang="en-US" dirty="0"/>
            </a:br>
            <a:r>
              <a:rPr lang="en-US" dirty="0"/>
              <a:t>    </a:t>
            </a:r>
            <a:r>
              <a:rPr lang="en-US" dirty="0" err="1"/>
              <a:t>ReactDOM.render</a:t>
            </a:r>
            <a:r>
              <a:rPr lang="en-US" dirty="0"/>
              <a:t>(</a:t>
            </a:r>
            <a:br>
              <a:rPr lang="en-US" dirty="0"/>
            </a:br>
            <a:r>
              <a:rPr lang="en-US" dirty="0"/>
              <a:t>      </a:t>
            </a:r>
            <a:r>
              <a:rPr lang="en-US" sz="1200" kern="1200" dirty="0">
                <a:solidFill>
                  <a:schemeClr val="tx1"/>
                </a:solidFill>
                <a:effectLst/>
                <a:latin typeface="+mn-lt"/>
                <a:ea typeface="+mn-ea"/>
                <a:cs typeface="+mn-cs"/>
              </a:rPr>
              <a:t>&lt;Provider store=</a:t>
            </a:r>
            <a:r>
              <a:rPr lang="en-US" dirty="0"/>
              <a:t>{store}</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&lt;Router history=</a:t>
            </a:r>
            <a:r>
              <a:rPr lang="en-US" dirty="0"/>
              <a:t>{history}</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&lt;Route path="/" component=</a:t>
            </a:r>
            <a:r>
              <a:rPr lang="en-US" dirty="0"/>
              <a:t>{</a:t>
            </a:r>
            <a:r>
              <a:rPr lang="en-US" dirty="0" err="1"/>
              <a:t>GifSearchEngineContainer</a:t>
            </a:r>
            <a:r>
              <a:rPr lang="en-US" dirty="0"/>
              <a:t>}</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&lt;Route path="favorites" component=</a:t>
            </a:r>
            <a:r>
              <a:rPr lang="en-US" dirty="0"/>
              <a:t>{Favorites}</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&lt;/Router&gt;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&lt;/Provider&gt;, </a:t>
            </a:r>
            <a:r>
              <a:rPr lang="en-US" dirty="0" err="1"/>
              <a:t>contentDiv</a:t>
            </a:r>
            <a:r>
              <a:rPr lang="en-US" dirty="0"/>
              <a:t>)</a:t>
            </a:r>
            <a:br>
              <a:rPr lang="en-US" dirty="0"/>
            </a:br>
            <a:br>
              <a:rPr lang="en-US" dirty="0"/>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err="1"/>
              <a:t>t.</a:t>
            </a:r>
            <a:r>
              <a:rPr lang="en-US" sz="1200" kern="1200" dirty="0" err="1">
                <a:solidFill>
                  <a:schemeClr val="tx1"/>
                </a:solidFill>
                <a:effectLst/>
                <a:latin typeface="+mn-lt"/>
                <a:ea typeface="+mn-ea"/>
                <a:cs typeface="+mn-cs"/>
              </a:rPr>
              <a:t>equal</a:t>
            </a:r>
            <a:r>
              <a:rPr lang="en-US" dirty="0"/>
              <a:t>(</a:t>
            </a:r>
            <a:r>
              <a:rPr lang="en-US" dirty="0" err="1"/>
              <a:t>docQuerySelector</a:t>
            </a:r>
            <a:r>
              <a:rPr lang="en-US" dirty="0"/>
              <a:t>(</a:t>
            </a:r>
            <a:r>
              <a:rPr lang="en-US" sz="1200" kern="1200" dirty="0">
                <a:solidFill>
                  <a:schemeClr val="tx1"/>
                </a:solidFill>
                <a:effectLst/>
                <a:latin typeface="+mn-lt"/>
                <a:ea typeface="+mn-ea"/>
                <a:cs typeface="+mn-cs"/>
              </a:rPr>
              <a:t>'.gif-list'</a:t>
            </a:r>
            <a:r>
              <a:rPr lang="en-US" dirty="0"/>
              <a:t>).</a:t>
            </a:r>
            <a:r>
              <a:rPr lang="en-US" dirty="0" err="1"/>
              <a:t>children.length</a:t>
            </a:r>
            <a:r>
              <a:rPr lang="en-US" sz="1200" kern="1200" dirty="0">
                <a:solidFill>
                  <a:schemeClr val="tx1"/>
                </a:solidFill>
                <a:effectLst/>
                <a:latin typeface="+mn-lt"/>
                <a:ea typeface="+mn-ea"/>
                <a:cs typeface="+mn-cs"/>
              </a:rPr>
              <a:t>, 3, '3 gifs are displayed '</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go to show favorites'</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let </a:t>
            </a:r>
            <a:r>
              <a:rPr lang="en-US" dirty="0" err="1"/>
              <a:t>favoritesLinkElement</a:t>
            </a:r>
            <a:r>
              <a:rPr lang="en-US" dirty="0"/>
              <a:t> = </a:t>
            </a:r>
            <a:r>
              <a:rPr lang="en-US" dirty="0" err="1"/>
              <a:t>docQuerySelector</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showFavorites</a:t>
            </a:r>
            <a:r>
              <a:rPr lang="en-US" sz="1200" kern="1200" dirty="0">
                <a:solidFill>
                  <a:schemeClr val="tx1"/>
                </a:solidFill>
                <a:effectLst/>
                <a:latin typeface="+mn-lt"/>
                <a:ea typeface="+mn-ea"/>
                <a:cs typeface="+mn-cs"/>
              </a:rPr>
              <a:t>'</a:t>
            </a:r>
            <a:r>
              <a:rPr lang="en-US" dirty="0"/>
              <a:t>)</a:t>
            </a:r>
            <a:br>
              <a:rPr lang="en-US" dirty="0"/>
            </a:br>
            <a:r>
              <a:rPr lang="en-US" dirty="0"/>
              <a:t>    </a:t>
            </a:r>
            <a:r>
              <a:rPr lang="en-US" dirty="0" err="1"/>
              <a:t>favoritesLinkElement.</a:t>
            </a:r>
            <a:r>
              <a:rPr lang="en-US" sz="1200" kern="1200" dirty="0" err="1">
                <a:solidFill>
                  <a:schemeClr val="tx1"/>
                </a:solidFill>
                <a:effectLst/>
                <a:latin typeface="+mn-lt"/>
                <a:ea typeface="+mn-ea"/>
                <a:cs typeface="+mn-cs"/>
              </a:rPr>
              <a:t>click</a:t>
            </a:r>
            <a:r>
              <a:rPr lang="en-US" dirty="0"/>
              <a:t>()</a:t>
            </a:r>
            <a:br>
              <a:rPr lang="en-US" dirty="0"/>
            </a:b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docQuerySelector</a:t>
            </a:r>
            <a:r>
              <a:rPr lang="en-US" dirty="0"/>
              <a:t>(</a:t>
            </a:r>
            <a:r>
              <a:rPr lang="en-US" sz="1200" kern="1200" dirty="0">
                <a:solidFill>
                  <a:schemeClr val="tx1"/>
                </a:solidFill>
                <a:effectLst/>
                <a:latin typeface="+mn-lt"/>
                <a:ea typeface="+mn-ea"/>
                <a:cs typeface="+mn-cs"/>
              </a:rPr>
              <a:t>'.gif-list'</a:t>
            </a:r>
            <a:r>
              <a:rPr lang="en-US" dirty="0"/>
              <a:t>).</a:t>
            </a:r>
            <a:r>
              <a:rPr lang="en-US" dirty="0" err="1"/>
              <a:t>children.length</a:t>
            </a:r>
            <a:r>
              <a:rPr lang="en-US" sz="1200" kern="1200" dirty="0">
                <a:solidFill>
                  <a:schemeClr val="tx1"/>
                </a:solidFill>
                <a:effectLst/>
                <a:latin typeface="+mn-lt"/>
                <a:ea typeface="+mn-ea"/>
                <a:cs typeface="+mn-cs"/>
              </a:rPr>
              <a:t>, 0, 'favorite list is empty'</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click on Back Link'</a:t>
            </a:r>
            <a:r>
              <a:rPr lang="en-US" dirty="0"/>
              <a:t>)</a:t>
            </a:r>
            <a:br>
              <a:rPr lang="en-US" dirty="0"/>
            </a:br>
            <a:br>
              <a:rPr lang="en-US" dirty="0"/>
            </a:br>
            <a:r>
              <a:rPr lang="en-US" dirty="0"/>
              <a:t>    </a:t>
            </a:r>
            <a:r>
              <a:rPr lang="en-US" dirty="0" err="1"/>
              <a:t>docQuerySelector</a:t>
            </a:r>
            <a:r>
              <a:rPr lang="en-US" dirty="0"/>
              <a:t>(</a:t>
            </a:r>
            <a:r>
              <a:rPr lang="en-US" sz="1200" kern="1200" dirty="0">
                <a:solidFill>
                  <a:schemeClr val="tx1"/>
                </a:solidFill>
                <a:effectLst/>
                <a:latin typeface="+mn-lt"/>
                <a:ea typeface="+mn-ea"/>
                <a:cs typeface="+mn-cs"/>
              </a:rPr>
              <a:t>'.back'</a:t>
            </a:r>
            <a:r>
              <a:rPr lang="en-US" dirty="0"/>
              <a:t>).</a:t>
            </a:r>
            <a:r>
              <a:rPr lang="en-US" sz="1200" kern="1200" dirty="0">
                <a:solidFill>
                  <a:schemeClr val="tx1"/>
                </a:solidFill>
                <a:effectLst/>
                <a:latin typeface="+mn-lt"/>
                <a:ea typeface="+mn-ea"/>
                <a:cs typeface="+mn-cs"/>
              </a:rPr>
              <a:t>click</a:t>
            </a:r>
            <a:r>
              <a:rPr lang="en-US" dirty="0"/>
              <a:t>()</a:t>
            </a:r>
            <a:br>
              <a:rPr lang="en-US" dirty="0"/>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err="1"/>
              <a:t>t.pass</a:t>
            </a:r>
            <a:r>
              <a:rPr lang="en-US" dirty="0"/>
              <a:t>(</a:t>
            </a:r>
            <a:r>
              <a:rPr lang="en-US" sz="1200" kern="1200" dirty="0">
                <a:solidFill>
                  <a:schemeClr val="tx1"/>
                </a:solidFill>
                <a:effectLst/>
                <a:latin typeface="+mn-lt"/>
                <a:ea typeface="+mn-ea"/>
                <a:cs typeface="+mn-cs"/>
              </a:rPr>
              <a:t>'• click on first gif to open modal dialog'</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selectedGif</a:t>
            </a:r>
            <a:r>
              <a:rPr lang="en-US" dirty="0"/>
              <a:t> = </a:t>
            </a:r>
            <a:r>
              <a:rPr lang="en-US" dirty="0" err="1"/>
              <a:t>docQuerySelectorAll</a:t>
            </a:r>
            <a:r>
              <a:rPr lang="en-US" dirty="0"/>
              <a:t>(</a:t>
            </a:r>
            <a:r>
              <a:rPr lang="en-US" sz="1200" kern="1200" dirty="0">
                <a:solidFill>
                  <a:schemeClr val="tx1"/>
                </a:solidFill>
                <a:effectLst/>
                <a:latin typeface="+mn-lt"/>
                <a:ea typeface="+mn-ea"/>
                <a:cs typeface="+mn-cs"/>
              </a:rPr>
              <a:t>'.gif-item'</a:t>
            </a:r>
            <a:r>
              <a:rPr lang="en-US" dirty="0"/>
              <a:t>)[</a:t>
            </a:r>
            <a:r>
              <a:rPr lang="en-US" sz="1200" kern="1200" dirty="0">
                <a:solidFill>
                  <a:schemeClr val="tx1"/>
                </a:solidFill>
                <a:effectLst/>
                <a:latin typeface="+mn-lt"/>
                <a:ea typeface="+mn-ea"/>
                <a:cs typeface="+mn-cs"/>
              </a:rPr>
              <a:t>0</a:t>
            </a:r>
            <a:r>
              <a:rPr lang="en-US" dirty="0"/>
              <a:t>]</a:t>
            </a:r>
            <a:br>
              <a:rPr lang="en-US" dirty="0"/>
            </a:br>
            <a:r>
              <a:rPr lang="en-US" dirty="0"/>
              <a:t>    </a:t>
            </a:r>
            <a:r>
              <a:rPr lang="en-US" dirty="0" err="1"/>
              <a:t>selectedGif.</a:t>
            </a:r>
            <a:r>
              <a:rPr lang="en-US" sz="1200" kern="1200" dirty="0" err="1">
                <a:solidFill>
                  <a:schemeClr val="tx1"/>
                </a:solidFill>
                <a:effectLst/>
                <a:latin typeface="+mn-lt"/>
                <a:ea typeface="+mn-ea"/>
                <a:cs typeface="+mn-cs"/>
              </a:rPr>
              <a:t>click</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let </a:t>
            </a:r>
            <a:r>
              <a:rPr lang="en-US" dirty="0" err="1"/>
              <a:t>modalPortal</a:t>
            </a:r>
            <a:r>
              <a:rPr lang="en-US" dirty="0"/>
              <a:t> = </a:t>
            </a:r>
            <a:r>
              <a:rPr lang="en-US" dirty="0" err="1"/>
              <a:t>docQuerySelector</a:t>
            </a:r>
            <a:r>
              <a:rPr lang="en-US" dirty="0"/>
              <a:t>(</a:t>
            </a:r>
            <a:r>
              <a:rPr lang="en-US" sz="1200" kern="1200" dirty="0">
                <a:solidFill>
                  <a:schemeClr val="tx1"/>
                </a:solidFill>
                <a:effectLst/>
                <a:latin typeface="+mn-lt"/>
                <a:ea typeface="+mn-ea"/>
                <a:cs typeface="+mn-cs"/>
              </a:rPr>
              <a:t>`.</a:t>
            </a:r>
            <a:r>
              <a:rPr lang="en-US" dirty="0"/>
              <a:t>${REACT_MODAL_PORTAL}</a:t>
            </a:r>
            <a:r>
              <a:rPr lang="en-US" sz="1200" kern="1200" dirty="0">
                <a:solidFill>
                  <a:schemeClr val="tx1"/>
                </a:solidFill>
                <a:effectLst/>
                <a:latin typeface="+mn-lt"/>
                <a:ea typeface="+mn-ea"/>
                <a:cs typeface="+mn-cs"/>
              </a:rPr>
              <a: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modalPortal.children.length</a:t>
            </a:r>
            <a:r>
              <a:rPr lang="en-US" sz="1200" kern="1200" dirty="0">
                <a:solidFill>
                  <a:schemeClr val="tx1"/>
                </a:solidFill>
                <a:effectLst/>
                <a:latin typeface="+mn-lt"/>
                <a:ea typeface="+mn-ea"/>
                <a:cs typeface="+mn-cs"/>
              </a:rPr>
              <a:t>, 1, 'should render modal dialog with content '</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set selected gif in modal as favorite'</a:t>
            </a:r>
            <a:r>
              <a:rPr lang="en-US" dirty="0"/>
              <a:t>)</a:t>
            </a:r>
            <a:br>
              <a:rPr lang="en-US" dirty="0"/>
            </a:br>
            <a:r>
              <a:rPr lang="en-US" dirty="0"/>
              <a:t>    </a:t>
            </a:r>
            <a:r>
              <a:rPr lang="en-US" dirty="0" err="1"/>
              <a:t>docQuerySelector</a:t>
            </a:r>
            <a:r>
              <a:rPr lang="en-US" dirty="0"/>
              <a:t>(</a:t>
            </a:r>
            <a:r>
              <a:rPr lang="en-US" sz="1200" kern="1200" dirty="0">
                <a:solidFill>
                  <a:schemeClr val="tx1"/>
                </a:solidFill>
                <a:effectLst/>
                <a:latin typeface="+mn-lt"/>
                <a:ea typeface="+mn-ea"/>
                <a:cs typeface="+mn-cs"/>
              </a:rPr>
              <a:t>'.star'</a:t>
            </a:r>
            <a:r>
              <a:rPr lang="en-US" dirty="0"/>
              <a:t>).</a:t>
            </a:r>
            <a:r>
              <a:rPr lang="en-US" sz="1200" kern="1200" dirty="0">
                <a:solidFill>
                  <a:schemeClr val="tx1"/>
                </a:solidFill>
                <a:effectLst/>
                <a:latin typeface="+mn-lt"/>
                <a:ea typeface="+mn-ea"/>
                <a:cs typeface="+mn-cs"/>
              </a:rPr>
              <a:t>click</a:t>
            </a:r>
            <a:r>
              <a:rPr lang="en-US" dirty="0"/>
              <a:t>()</a:t>
            </a:r>
            <a:br>
              <a:rPr lang="en-US" dirty="0"/>
            </a:b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docQuerySelector</a:t>
            </a:r>
            <a:r>
              <a:rPr lang="en-US" dirty="0"/>
              <a:t>(</a:t>
            </a:r>
            <a:r>
              <a:rPr lang="en-US" sz="1200" kern="1200" dirty="0">
                <a:solidFill>
                  <a:schemeClr val="tx1"/>
                </a:solidFill>
                <a:effectLst/>
                <a:latin typeface="+mn-lt"/>
                <a:ea typeface="+mn-ea"/>
                <a:cs typeface="+mn-cs"/>
              </a:rPr>
              <a:t>'.star-favorite'</a:t>
            </a:r>
            <a:r>
              <a:rPr lang="en-US" dirty="0"/>
              <a:t>).</a:t>
            </a:r>
            <a:r>
              <a:rPr lang="en-US" sz="1200" kern="1200" dirty="0">
                <a:solidFill>
                  <a:schemeClr val="tx1"/>
                </a:solidFill>
                <a:effectLst/>
                <a:latin typeface="+mn-lt"/>
                <a:ea typeface="+mn-ea"/>
                <a:cs typeface="+mn-cs"/>
              </a:rPr>
              <a:t>className, 'star-favorite', 'should render favorite start '</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close Modal Dialog'</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closeButton</a:t>
            </a:r>
            <a:r>
              <a:rPr lang="en-US" dirty="0"/>
              <a:t> = </a:t>
            </a:r>
            <a:r>
              <a:rPr lang="en-US" dirty="0" err="1"/>
              <a:t>docQuerySelector</a:t>
            </a:r>
            <a:r>
              <a:rPr lang="en-US" dirty="0"/>
              <a:t>(</a:t>
            </a:r>
            <a:r>
              <a:rPr lang="en-US" sz="1200" kern="1200" dirty="0">
                <a:solidFill>
                  <a:schemeClr val="tx1"/>
                </a:solidFill>
                <a:effectLst/>
                <a:latin typeface="+mn-lt"/>
                <a:ea typeface="+mn-ea"/>
                <a:cs typeface="+mn-cs"/>
              </a:rPr>
              <a:t>'button'</a:t>
            </a:r>
            <a:r>
              <a:rPr lang="en-US" dirty="0"/>
              <a:t>)</a:t>
            </a:r>
            <a:br>
              <a:rPr lang="en-US" dirty="0"/>
            </a:br>
            <a:r>
              <a:rPr lang="en-US" dirty="0"/>
              <a:t>    </a:t>
            </a:r>
            <a:r>
              <a:rPr lang="en-US" dirty="0" err="1"/>
              <a:t>closeButton.</a:t>
            </a:r>
            <a:r>
              <a:rPr lang="en-US" sz="1200" kern="1200" dirty="0" err="1">
                <a:solidFill>
                  <a:schemeClr val="tx1"/>
                </a:solidFill>
                <a:effectLst/>
                <a:latin typeface="+mn-lt"/>
                <a:ea typeface="+mn-ea"/>
                <a:cs typeface="+mn-cs"/>
              </a:rPr>
              <a:t>click</a:t>
            </a:r>
            <a:r>
              <a:rPr lang="en-US" dirty="0"/>
              <a:t>()</a:t>
            </a:r>
            <a:br>
              <a:rPr lang="en-US" dirty="0"/>
            </a:br>
            <a:br>
              <a:rPr lang="en-US" dirty="0"/>
            </a:br>
            <a:r>
              <a:rPr lang="en-US" dirty="0"/>
              <a:t>    </a:t>
            </a:r>
            <a:r>
              <a:rPr lang="en-US" dirty="0" err="1"/>
              <a:t>modalPortal</a:t>
            </a:r>
            <a:r>
              <a:rPr lang="en-US" dirty="0"/>
              <a:t> = </a:t>
            </a:r>
            <a:r>
              <a:rPr lang="en-US" dirty="0" err="1"/>
              <a:t>docQuerySelector</a:t>
            </a:r>
            <a:r>
              <a:rPr lang="en-US" dirty="0"/>
              <a:t>(</a:t>
            </a:r>
            <a:r>
              <a:rPr lang="en-US" sz="1200" kern="1200" dirty="0">
                <a:solidFill>
                  <a:schemeClr val="tx1"/>
                </a:solidFill>
                <a:effectLst/>
                <a:latin typeface="+mn-lt"/>
                <a:ea typeface="+mn-ea"/>
                <a:cs typeface="+mn-cs"/>
              </a:rPr>
              <a:t>`.</a:t>
            </a:r>
            <a:r>
              <a:rPr lang="en-US" dirty="0"/>
              <a:t>${REACT_MODAL_PORTAL}</a:t>
            </a:r>
            <a:r>
              <a:rPr lang="en-US" sz="1200" kern="1200" dirty="0">
                <a:solidFill>
                  <a:schemeClr val="tx1"/>
                </a:solidFill>
                <a:effectLst/>
                <a:latin typeface="+mn-lt"/>
                <a:ea typeface="+mn-ea"/>
                <a:cs typeface="+mn-cs"/>
              </a:rPr>
              <a:t>`</a:t>
            </a:r>
            <a:r>
              <a:rPr lang="en-US" dirty="0"/>
              <a:t>)</a:t>
            </a:r>
            <a:br>
              <a:rPr lang="en-US" dirty="0"/>
            </a:b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modalPortal</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null</a:t>
            </a:r>
            <a:r>
              <a:rPr lang="en-US" sz="1200" kern="1200" dirty="0">
                <a:solidFill>
                  <a:schemeClr val="tx1"/>
                </a:solidFill>
                <a:effectLst/>
                <a:latin typeface="+mn-lt"/>
                <a:ea typeface="+mn-ea"/>
                <a:cs typeface="+mn-cs"/>
              </a:rPr>
              <a:t>, 'modal dialog should not be rendered after close'</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go to show favorites'</a:t>
            </a:r>
            <a:r>
              <a:rPr lang="en-US" dirty="0"/>
              <a:t>)</a:t>
            </a:r>
            <a:br>
              <a:rPr lang="en-US" dirty="0"/>
            </a:br>
            <a:br>
              <a:rPr lang="en-US" dirty="0"/>
            </a:br>
            <a:r>
              <a:rPr lang="en-US" dirty="0"/>
              <a:t>    </a:t>
            </a:r>
            <a:r>
              <a:rPr lang="en-US" dirty="0" err="1"/>
              <a:t>favoritesLinkElement</a:t>
            </a:r>
            <a:r>
              <a:rPr lang="en-US" dirty="0"/>
              <a:t> = </a:t>
            </a:r>
            <a:r>
              <a:rPr lang="en-US" dirty="0" err="1"/>
              <a:t>docQuerySelector</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showFavorites</a:t>
            </a:r>
            <a:r>
              <a:rPr lang="en-US" sz="1200" kern="1200" dirty="0">
                <a:solidFill>
                  <a:schemeClr val="tx1"/>
                </a:solidFill>
                <a:effectLst/>
                <a:latin typeface="+mn-lt"/>
                <a:ea typeface="+mn-ea"/>
                <a:cs typeface="+mn-cs"/>
              </a:rPr>
              <a:t>'</a:t>
            </a:r>
            <a:r>
              <a:rPr lang="en-US" dirty="0"/>
              <a:t>)</a:t>
            </a:r>
            <a:br>
              <a:rPr lang="en-US" dirty="0"/>
            </a:br>
            <a:r>
              <a:rPr lang="en-US" dirty="0"/>
              <a:t>    </a:t>
            </a:r>
            <a:r>
              <a:rPr lang="en-US" dirty="0" err="1"/>
              <a:t>favoritesLinkElement.</a:t>
            </a:r>
            <a:r>
              <a:rPr lang="en-US" sz="1200" kern="1200" dirty="0" err="1">
                <a:solidFill>
                  <a:schemeClr val="tx1"/>
                </a:solidFill>
                <a:effectLst/>
                <a:latin typeface="+mn-lt"/>
                <a:ea typeface="+mn-ea"/>
                <a:cs typeface="+mn-cs"/>
              </a:rPr>
              <a:t>click</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docQuerySelector</a:t>
            </a:r>
            <a:r>
              <a:rPr lang="en-US" dirty="0"/>
              <a:t>(</a:t>
            </a:r>
            <a:r>
              <a:rPr lang="en-US" sz="1200" kern="1200" dirty="0">
                <a:solidFill>
                  <a:schemeClr val="tx1"/>
                </a:solidFill>
                <a:effectLst/>
                <a:latin typeface="+mn-lt"/>
                <a:ea typeface="+mn-ea"/>
                <a:cs typeface="+mn-cs"/>
              </a:rPr>
              <a:t>'.gif-list'</a:t>
            </a:r>
            <a:r>
              <a:rPr lang="en-US" dirty="0"/>
              <a:t>).</a:t>
            </a:r>
            <a:r>
              <a:rPr lang="en-US" dirty="0" err="1"/>
              <a:t>children.length</a:t>
            </a:r>
            <a:r>
              <a:rPr lang="en-US" sz="1200" kern="1200" dirty="0">
                <a:solidFill>
                  <a:schemeClr val="tx1"/>
                </a:solidFill>
                <a:effectLst/>
                <a:latin typeface="+mn-lt"/>
                <a:ea typeface="+mn-ea"/>
                <a:cs typeface="+mn-cs"/>
              </a:rPr>
              <a:t>, 1, 'favorite list has a one gif '</a:t>
            </a:r>
            <a:r>
              <a:rPr lang="en-US" dirty="0"/>
              <a:t>)</a:t>
            </a:r>
            <a:br>
              <a:rPr lang="en-US" dirty="0"/>
            </a:br>
            <a:br>
              <a:rPr lang="en-US" dirty="0"/>
            </a:br>
            <a:r>
              <a:rPr lang="en-US" dirty="0"/>
              <a:t>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a:t>} </a:t>
            </a:r>
            <a:r>
              <a:rPr lang="en-US" sz="1200" b="1" kern="1200" dirty="0">
                <a:solidFill>
                  <a:schemeClr val="tx1"/>
                </a:solidFill>
                <a:effectLst/>
                <a:latin typeface="+mn-lt"/>
                <a:ea typeface="+mn-ea"/>
                <a:cs typeface="+mn-cs"/>
              </a:rPr>
              <a:t>catch </a:t>
            </a:r>
            <a:r>
              <a:rPr lang="en-US" dirty="0"/>
              <a:t>(e) {</a:t>
            </a:r>
            <a:br>
              <a:rPr lang="en-US" dirty="0"/>
            </a:br>
            <a:r>
              <a:rPr lang="en-US" dirty="0"/>
              <a:t>    console.</a:t>
            </a:r>
            <a:r>
              <a:rPr lang="en-US" sz="1200" kern="1200" dirty="0">
                <a:solidFill>
                  <a:schemeClr val="tx1"/>
                </a:solidFill>
                <a:effectLst/>
                <a:latin typeface="+mn-lt"/>
                <a:ea typeface="+mn-ea"/>
                <a:cs typeface="+mn-cs"/>
              </a:rPr>
              <a:t>log</a:t>
            </a:r>
            <a:r>
              <a:rPr lang="en-US" dirty="0"/>
              <a:t>(</a:t>
            </a:r>
            <a:r>
              <a:rPr lang="en-US" dirty="0" err="1"/>
              <a:t>e.</a:t>
            </a:r>
            <a:r>
              <a:rPr lang="en-US" sz="1200" kern="1200" dirty="0" err="1">
                <a:solidFill>
                  <a:schemeClr val="tx1"/>
                </a:solidFill>
                <a:effectLst/>
                <a:latin typeface="+mn-lt"/>
                <a:ea typeface="+mn-ea"/>
                <a:cs typeface="+mn-cs"/>
              </a:rPr>
              <a:t>stack</a:t>
            </a:r>
            <a:r>
              <a:rPr lang="en-US" dirty="0"/>
              <a:t>)</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end</a:t>
            </a:r>
            <a:r>
              <a:rPr lang="en-US" dirty="0"/>
              <a:t>()</a:t>
            </a:r>
            <a:br>
              <a:rPr lang="en-US" dirty="0"/>
            </a:br>
            <a:r>
              <a:rPr lang="en-US" dirty="0"/>
              <a:t>  } </a:t>
            </a:r>
            <a:r>
              <a:rPr lang="en-US" sz="1200" b="1" kern="1200" dirty="0">
                <a:solidFill>
                  <a:schemeClr val="tx1"/>
                </a:solidFill>
                <a:effectLst/>
                <a:latin typeface="+mn-lt"/>
                <a:ea typeface="+mn-ea"/>
                <a:cs typeface="+mn-cs"/>
              </a:rPr>
              <a:t>finally </a:t>
            </a:r>
            <a:r>
              <a:rPr lang="en-US" dirty="0"/>
              <a:t>{</a:t>
            </a:r>
            <a:br>
              <a:rPr lang="en-US" dirty="0"/>
            </a:br>
            <a:r>
              <a:rPr lang="en-US" dirty="0"/>
              <a:t>    </a:t>
            </a:r>
            <a:r>
              <a:rPr lang="en-US" dirty="0" err="1"/>
              <a:t>ReactDOM.unmountComponentAtNode</a:t>
            </a:r>
            <a:r>
              <a:rPr lang="en-US" dirty="0"/>
              <a:t>(</a:t>
            </a:r>
            <a:r>
              <a:rPr lang="en-US" dirty="0" err="1"/>
              <a:t>contentDiv</a:t>
            </a:r>
            <a:r>
              <a:rPr lang="en-US" dirty="0"/>
              <a:t>)</a:t>
            </a:r>
            <a:br>
              <a:rPr lang="en-US" dirty="0"/>
            </a:br>
            <a:r>
              <a:rPr lang="en-US" dirty="0"/>
              <a:t>  }</a:t>
            </a:r>
            <a:br>
              <a:rPr lang="en-US" dirty="0"/>
            </a:br>
            <a:r>
              <a:rPr lang="en-US"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75</a:t>
            </a:fld>
            <a:endParaRPr lang="en-US"/>
          </a:p>
        </p:txBody>
      </p:sp>
    </p:spTree>
    <p:extLst>
      <p:ext uri="{BB962C8B-B14F-4D97-AF65-F5344CB8AC3E}">
        <p14:creationId xmlns:p14="http://schemas.microsoft.com/office/powerpoint/2010/main" val="138814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'use strict'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React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test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'tape'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{Provider}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'react-redux'</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err="1">
                <a:solidFill>
                  <a:schemeClr val="tx1"/>
                </a:solidFill>
                <a:effectLst/>
                <a:latin typeface="+mn-lt"/>
                <a:ea typeface="+mn-ea"/>
                <a:cs typeface="+mn-cs"/>
              </a:rPr>
              <a:t>createDom</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'../test/utils'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err="1"/>
              <a:t>ReactDOM</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a:t>
            </a:r>
            <a:r>
              <a:rPr lang="en-US" sz="1200" kern="1200" dirty="0" err="1">
                <a:solidFill>
                  <a:schemeClr val="tx1"/>
                </a:solidFill>
                <a:effectLst/>
                <a:latin typeface="+mn-lt"/>
                <a:ea typeface="+mn-ea"/>
                <a:cs typeface="+mn-cs"/>
              </a:rPr>
              <a:t>dom</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dirty="0" err="1"/>
              <a:t>gifsList</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'../test/mocks/</a:t>
            </a:r>
            <a:r>
              <a:rPr lang="en-US" sz="1200" kern="1200" dirty="0" err="1">
                <a:solidFill>
                  <a:schemeClr val="tx1"/>
                </a:solidFill>
                <a:effectLst/>
                <a:latin typeface="+mn-lt"/>
                <a:ea typeface="+mn-ea"/>
                <a:cs typeface="+mn-cs"/>
              </a:rPr>
              <a:t>dataMocks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sz="1200" kern="1200" dirty="0" err="1">
                <a:solidFill>
                  <a:schemeClr val="tx1"/>
                </a:solidFill>
                <a:effectLst/>
                <a:latin typeface="+mn-lt"/>
                <a:ea typeface="+mn-ea"/>
                <a:cs typeface="+mn-cs"/>
              </a:rPr>
              <a:t>configureStore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'../src/gif-search-app/store/</a:t>
            </a:r>
            <a:r>
              <a:rPr lang="en-US" sz="1200" kern="1200" dirty="0" err="1">
                <a:solidFill>
                  <a:schemeClr val="tx1"/>
                </a:solidFill>
                <a:effectLst/>
                <a:latin typeface="+mn-lt"/>
                <a:ea typeface="+mn-ea"/>
                <a:cs typeface="+mn-cs"/>
              </a:rPr>
              <a:t>configureStore</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dirty="0" err="1"/>
              <a:t>syncHistoryWithStore</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'react-router-redux'</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a:t>
            </a:r>
            <a:r>
              <a:rPr lang="en-US" sz="1200" kern="1200" dirty="0" err="1">
                <a:solidFill>
                  <a:schemeClr val="tx1"/>
                </a:solidFill>
                <a:effectLst/>
                <a:latin typeface="+mn-lt"/>
                <a:ea typeface="+mn-ea"/>
                <a:cs typeface="+mn-cs"/>
              </a:rPr>
              <a:t>createInitialAppState</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'../src/gif-search-app/store/</a:t>
            </a:r>
            <a:r>
              <a:rPr lang="en-US" sz="1200" kern="1200" dirty="0" err="1">
                <a:solidFill>
                  <a:schemeClr val="tx1"/>
                </a:solidFill>
                <a:effectLst/>
                <a:latin typeface="+mn-lt"/>
                <a:ea typeface="+mn-ea"/>
                <a:cs typeface="+mn-cs"/>
              </a:rPr>
              <a:t>rootReducer</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err="1"/>
              <a:t>GifSearchEngineContainer</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'../src/gif-search-app/containers/GifsSearchEngineContainer'</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Favorites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'../src/gif-search-app/containers/FavoritesContainer'</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import </a:t>
            </a:r>
            <a:r>
              <a:rPr lang="en-US" dirty="0"/>
              <a:t>{Router</a:t>
            </a:r>
            <a:r>
              <a:rPr lang="en-US" sz="1200" kern="1200" dirty="0">
                <a:solidFill>
                  <a:schemeClr val="tx1"/>
                </a:solidFill>
                <a:effectLst/>
                <a:latin typeface="+mn-lt"/>
                <a:ea typeface="+mn-ea"/>
                <a:cs typeface="+mn-cs"/>
              </a:rPr>
              <a:t>, </a:t>
            </a:r>
            <a:r>
              <a:rPr lang="en-US" dirty="0"/>
              <a:t>Route</a:t>
            </a:r>
            <a:r>
              <a:rPr lang="en-US" sz="1200" kern="1200" dirty="0">
                <a:solidFill>
                  <a:schemeClr val="tx1"/>
                </a:solidFill>
                <a:effectLst/>
                <a:latin typeface="+mn-lt"/>
                <a:ea typeface="+mn-ea"/>
                <a:cs typeface="+mn-cs"/>
              </a:rPr>
              <a:t>, createMemoryHistory</a:t>
            </a:r>
            <a:r>
              <a:rPr lang="en-US" dirty="0"/>
              <a:t>} </a:t>
            </a:r>
            <a:r>
              <a:rPr lang="en-US" sz="1200" b="1" kern="1200" dirty="0">
                <a:solidFill>
                  <a:schemeClr val="tx1"/>
                </a:solidFill>
                <a:effectLst/>
                <a:latin typeface="+mn-lt"/>
                <a:ea typeface="+mn-ea"/>
                <a:cs typeface="+mn-cs"/>
              </a:rPr>
              <a:t>from </a:t>
            </a:r>
            <a:r>
              <a:rPr lang="en-US" sz="1200" kern="1200" dirty="0">
                <a:solidFill>
                  <a:schemeClr val="tx1"/>
                </a:solidFill>
                <a:effectLst/>
                <a:latin typeface="+mn-lt"/>
                <a:ea typeface="+mn-ea"/>
                <a:cs typeface="+mn-cs"/>
              </a:rPr>
              <a:t>'react-router'</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dirty="0"/>
              <a:t>test.only(</a:t>
            </a:r>
            <a:r>
              <a:rPr lang="en-US" sz="1200" kern="1200" dirty="0">
                <a:solidFill>
                  <a:schemeClr val="tx1"/>
                </a:solidFill>
                <a:effectLst/>
                <a:latin typeface="+mn-lt"/>
                <a:ea typeface="+mn-ea"/>
                <a:cs typeface="+mn-cs"/>
              </a:rPr>
              <a:t>'Full Integration Test: ', </a:t>
            </a:r>
            <a:r>
              <a:rPr lang="en-US" dirty="0"/>
              <a:t>t =&gt; {</a:t>
            </a:r>
            <a:br>
              <a:rPr lang="en-US" dirty="0"/>
            </a:br>
            <a:r>
              <a:rPr lang="en-US" dirty="0"/>
              <a:t>  t.plan(</a:t>
            </a:r>
            <a:r>
              <a:rPr lang="en-US" sz="1200" kern="1200" dirty="0">
                <a:solidFill>
                  <a:schemeClr val="tx1"/>
                </a:solidFill>
                <a:effectLst/>
                <a:latin typeface="+mn-lt"/>
                <a:ea typeface="+mn-ea"/>
                <a:cs typeface="+mn-cs"/>
              </a:rPr>
              <a:t>12</a:t>
            </a:r>
            <a:r>
              <a:rPr lang="en-US" dirty="0"/>
              <a:t>)</a:t>
            </a:r>
            <a:br>
              <a:rPr lang="en-US" dirty="0"/>
            </a:br>
            <a:r>
              <a:rPr lang="en-US" dirty="0"/>
              <a:t>  </a:t>
            </a:r>
            <a:r>
              <a:rPr lang="en-US" sz="1200" b="1" kern="1200" dirty="0">
                <a:solidFill>
                  <a:schemeClr val="tx1"/>
                </a:solidFill>
                <a:effectLst/>
                <a:latin typeface="+mn-lt"/>
                <a:ea typeface="+mn-ea"/>
                <a:cs typeface="+mn-cs"/>
              </a:rPr>
              <a:t>let </a:t>
            </a:r>
            <a:r>
              <a:rPr lang="en-US" dirty="0" err="1"/>
              <a:t>contentDiv</a:t>
            </a:r>
            <a:r>
              <a:rPr lang="en-US" dirty="0"/>
              <a:t> = </a:t>
            </a:r>
            <a:r>
              <a:rPr lang="en-US" sz="1200" b="1" kern="1200" dirty="0">
                <a:solidFill>
                  <a:schemeClr val="tx1"/>
                </a:solidFill>
                <a:effectLst/>
                <a:latin typeface="+mn-lt"/>
                <a:ea typeface="+mn-ea"/>
                <a:cs typeface="+mn-cs"/>
              </a:rPr>
              <a:t>null</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try </a:t>
            </a:r>
            <a:r>
              <a:rPr lang="en-US" dirty="0"/>
              <a:t>{</a:t>
            </a:r>
            <a:br>
              <a:rPr lang="en-US" dirty="0"/>
            </a:br>
            <a:r>
              <a:rPr lang="en-US" dirty="0"/>
              <a:t>    </a:t>
            </a:r>
            <a:r>
              <a:rPr lang="en-US" sz="1200" kern="1200" dirty="0" err="1">
                <a:solidFill>
                  <a:schemeClr val="tx1"/>
                </a:solidFill>
                <a:effectLst/>
                <a:latin typeface="+mn-lt"/>
                <a:ea typeface="+mn-ea"/>
                <a:cs typeface="+mn-cs"/>
              </a:rPr>
              <a:t>createDom</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docQuerySelector</a:t>
            </a:r>
            <a:r>
              <a:rPr lang="en-US" dirty="0"/>
              <a:t> = </a:t>
            </a:r>
            <a:r>
              <a:rPr lang="en-US" dirty="0" err="1"/>
              <a:t>document.</a:t>
            </a:r>
            <a:r>
              <a:rPr lang="en-US" sz="1200" kern="1200" dirty="0" err="1">
                <a:solidFill>
                  <a:schemeClr val="tx1"/>
                </a:solidFill>
                <a:effectLst/>
                <a:latin typeface="+mn-lt"/>
                <a:ea typeface="+mn-ea"/>
                <a:cs typeface="+mn-cs"/>
              </a:rPr>
              <a:t>querySelector</a:t>
            </a:r>
            <a:r>
              <a:rPr lang="en-US" dirty="0" err="1"/>
              <a:t>.</a:t>
            </a:r>
            <a:r>
              <a:rPr lang="en-US" sz="1200" kern="1200" dirty="0" err="1">
                <a:solidFill>
                  <a:schemeClr val="tx1"/>
                </a:solidFill>
                <a:effectLst/>
                <a:latin typeface="+mn-lt"/>
                <a:ea typeface="+mn-ea"/>
                <a:cs typeface="+mn-cs"/>
              </a:rPr>
              <a:t>bind</a:t>
            </a:r>
            <a:r>
              <a:rPr lang="en-US" dirty="0"/>
              <a:t>(document)</a:t>
            </a:r>
            <a:br>
              <a:rPr lang="en-US" dirty="0"/>
            </a:br>
            <a:r>
              <a:rPr lang="en-US" dirty="0"/>
              <a:t>    </a:t>
            </a:r>
            <a:r>
              <a:rPr lang="en-US" sz="1200" b="1" kern="1200" dirty="0">
                <a:solidFill>
                  <a:schemeClr val="tx1"/>
                </a:solidFill>
                <a:effectLst/>
                <a:latin typeface="+mn-lt"/>
                <a:ea typeface="+mn-ea"/>
                <a:cs typeface="+mn-cs"/>
              </a:rPr>
              <a:t>const </a:t>
            </a:r>
            <a:r>
              <a:rPr lang="en-US" dirty="0" err="1"/>
              <a:t>docQuerySelectorAll</a:t>
            </a:r>
            <a:r>
              <a:rPr lang="en-US" dirty="0"/>
              <a:t> = </a:t>
            </a:r>
            <a:r>
              <a:rPr lang="en-US" dirty="0" err="1"/>
              <a:t>document.</a:t>
            </a:r>
            <a:r>
              <a:rPr lang="en-US" sz="1200" kern="1200" dirty="0" err="1">
                <a:solidFill>
                  <a:schemeClr val="tx1"/>
                </a:solidFill>
                <a:effectLst/>
                <a:latin typeface="+mn-lt"/>
                <a:ea typeface="+mn-ea"/>
                <a:cs typeface="+mn-cs"/>
              </a:rPr>
              <a:t>querySelectorAll</a:t>
            </a:r>
            <a:r>
              <a:rPr lang="en-US" dirty="0" err="1"/>
              <a:t>.</a:t>
            </a:r>
            <a:r>
              <a:rPr lang="en-US" sz="1200" kern="1200" dirty="0" err="1">
                <a:solidFill>
                  <a:schemeClr val="tx1"/>
                </a:solidFill>
                <a:effectLst/>
                <a:latin typeface="+mn-lt"/>
                <a:ea typeface="+mn-ea"/>
                <a:cs typeface="+mn-cs"/>
              </a:rPr>
              <a:t>bind</a:t>
            </a:r>
            <a:r>
              <a:rPr lang="en-US" dirty="0"/>
              <a:t>(document)</a:t>
            </a:r>
            <a:br>
              <a:rPr lang="en-US" dirty="0"/>
            </a:br>
            <a:r>
              <a:rPr lang="en-US" dirty="0"/>
              <a:t>    </a:t>
            </a:r>
            <a:r>
              <a:rPr lang="en-US" sz="1200" b="1" kern="1200" dirty="0">
                <a:solidFill>
                  <a:schemeClr val="tx1"/>
                </a:solidFill>
                <a:effectLst/>
                <a:latin typeface="+mn-lt"/>
                <a:ea typeface="+mn-ea"/>
                <a:cs typeface="+mn-cs"/>
              </a:rPr>
              <a:t>const </a:t>
            </a:r>
            <a:r>
              <a:rPr lang="en-US" dirty="0"/>
              <a:t>REACT_MODAL_PORTAL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ReactModalPortal</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const </a:t>
            </a:r>
            <a:r>
              <a:rPr lang="en-US" dirty="0"/>
              <a:t>store = </a:t>
            </a:r>
            <a:r>
              <a:rPr lang="en-US" sz="1200" kern="1200" dirty="0" err="1">
                <a:solidFill>
                  <a:schemeClr val="tx1"/>
                </a:solidFill>
                <a:effectLst/>
                <a:latin typeface="+mn-lt"/>
                <a:ea typeface="+mn-ea"/>
                <a:cs typeface="+mn-cs"/>
              </a:rPr>
              <a:t>configureStore</a:t>
            </a:r>
            <a:r>
              <a:rPr lang="en-US" dirty="0"/>
              <a:t>(</a:t>
            </a:r>
            <a:r>
              <a:rPr lang="en-US" sz="1200" kern="1200" dirty="0" err="1">
                <a:solidFill>
                  <a:schemeClr val="tx1"/>
                </a:solidFill>
                <a:effectLst/>
                <a:latin typeface="+mn-lt"/>
                <a:ea typeface="+mn-ea"/>
                <a:cs typeface="+mn-cs"/>
              </a:rPr>
              <a:t>createInitialAppState</a:t>
            </a:r>
            <a:r>
              <a:rPr lang="en-US" dirty="0"/>
              <a:t>(</a:t>
            </a:r>
            <a:r>
              <a:rPr lang="en-US" dirty="0" err="1"/>
              <a:t>gifsList</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const </a:t>
            </a:r>
            <a:r>
              <a:rPr lang="en-US" dirty="0" err="1"/>
              <a:t>browserHistory</a:t>
            </a:r>
            <a:r>
              <a:rPr lang="en-US" dirty="0"/>
              <a:t> = </a:t>
            </a:r>
            <a:r>
              <a:rPr lang="en-US" sz="1200" kern="1200" dirty="0">
                <a:solidFill>
                  <a:schemeClr val="tx1"/>
                </a:solidFill>
                <a:effectLst/>
                <a:latin typeface="+mn-lt"/>
                <a:ea typeface="+mn-ea"/>
                <a:cs typeface="+mn-cs"/>
              </a:rPr>
              <a:t>createMemoryHistory</a:t>
            </a:r>
            <a:r>
              <a:rPr lang="en-US" dirty="0"/>
              <a:t>(</a:t>
            </a:r>
            <a:r>
              <a:rPr lang="en-US" sz="1200" kern="1200" dirty="0">
                <a:solidFill>
                  <a:schemeClr val="tx1"/>
                </a:solidFill>
                <a:effectLst/>
                <a:latin typeface="+mn-lt"/>
                <a:ea typeface="+mn-ea"/>
                <a:cs typeface="+mn-cs"/>
              </a:rPr>
              <a:t>'/'</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a:t>history = </a:t>
            </a:r>
            <a:r>
              <a:rPr lang="en-US" dirty="0" err="1"/>
              <a:t>syncHistoryWithStore</a:t>
            </a:r>
            <a:r>
              <a:rPr lang="en-US" dirty="0"/>
              <a:t>(</a:t>
            </a:r>
            <a:r>
              <a:rPr lang="en-US" dirty="0" err="1"/>
              <a:t>browserHistory</a:t>
            </a:r>
            <a:r>
              <a:rPr lang="en-US" sz="1200" kern="1200" dirty="0">
                <a:solidFill>
                  <a:schemeClr val="tx1"/>
                </a:solidFill>
                <a:effectLst/>
                <a:latin typeface="+mn-lt"/>
                <a:ea typeface="+mn-ea"/>
                <a:cs typeface="+mn-cs"/>
              </a:rPr>
              <a:t>, </a:t>
            </a:r>
            <a:r>
              <a:rPr lang="en-US" dirty="0"/>
              <a:t>store)</a:t>
            </a:r>
            <a:br>
              <a:rPr lang="en-US" dirty="0"/>
            </a:br>
            <a:br>
              <a:rPr lang="en-US" dirty="0"/>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const </a:t>
            </a:r>
            <a:r>
              <a:rPr lang="en-US" dirty="0" err="1"/>
              <a:t>bodyElement</a:t>
            </a:r>
            <a:r>
              <a:rPr lang="en-US" dirty="0"/>
              <a:t> = </a:t>
            </a:r>
            <a:r>
              <a:rPr lang="en-US" dirty="0" err="1"/>
              <a:t>docQuerySelector</a:t>
            </a:r>
            <a:r>
              <a:rPr lang="en-US" dirty="0"/>
              <a:t>(</a:t>
            </a:r>
            <a:r>
              <a:rPr lang="en-US" sz="1200" kern="1200" dirty="0">
                <a:solidFill>
                  <a:schemeClr val="tx1"/>
                </a:solidFill>
                <a:effectLst/>
                <a:latin typeface="+mn-lt"/>
                <a:ea typeface="+mn-ea"/>
                <a:cs typeface="+mn-cs"/>
              </a:rPr>
              <a:t>'body'</a:t>
            </a:r>
            <a:r>
              <a:rPr lang="en-US" dirty="0"/>
              <a:t>)</a:t>
            </a:r>
            <a:br>
              <a:rPr lang="en-US" dirty="0"/>
            </a:br>
            <a:r>
              <a:rPr lang="en-US" dirty="0"/>
              <a:t>    </a:t>
            </a:r>
            <a:r>
              <a:rPr lang="en-US" dirty="0" err="1"/>
              <a:t>contentDiv</a:t>
            </a:r>
            <a:r>
              <a:rPr lang="en-US" dirty="0"/>
              <a:t> = </a:t>
            </a:r>
            <a:r>
              <a:rPr lang="en-US" dirty="0" err="1"/>
              <a:t>window.document.</a:t>
            </a:r>
            <a:r>
              <a:rPr lang="en-US" sz="1200" kern="1200" dirty="0" err="1">
                <a:solidFill>
                  <a:schemeClr val="tx1"/>
                </a:solidFill>
                <a:effectLst/>
                <a:latin typeface="+mn-lt"/>
                <a:ea typeface="+mn-ea"/>
                <a:cs typeface="+mn-cs"/>
              </a:rPr>
              <a:t>createElement</a:t>
            </a:r>
            <a:r>
              <a:rPr lang="en-US" dirty="0"/>
              <a:t>(</a:t>
            </a:r>
            <a:r>
              <a:rPr lang="en-US" sz="1200" kern="1200" dirty="0">
                <a:solidFill>
                  <a:schemeClr val="tx1"/>
                </a:solidFill>
                <a:effectLst/>
                <a:latin typeface="+mn-lt"/>
                <a:ea typeface="+mn-ea"/>
                <a:cs typeface="+mn-cs"/>
              </a:rPr>
              <a:t>'div'</a:t>
            </a:r>
            <a:r>
              <a:rPr lang="en-US" dirty="0"/>
              <a:t>)</a:t>
            </a:r>
            <a:br>
              <a:rPr lang="en-US" dirty="0"/>
            </a:br>
            <a:r>
              <a:rPr lang="en-US" dirty="0"/>
              <a:t>    </a:t>
            </a:r>
            <a:r>
              <a:rPr lang="en-US" dirty="0" err="1"/>
              <a:t>bodyElement.</a:t>
            </a:r>
            <a:r>
              <a:rPr lang="en-US" sz="1200" kern="1200" dirty="0" err="1">
                <a:solidFill>
                  <a:schemeClr val="tx1"/>
                </a:solidFill>
                <a:effectLst/>
                <a:latin typeface="+mn-lt"/>
                <a:ea typeface="+mn-ea"/>
                <a:cs typeface="+mn-cs"/>
              </a:rPr>
              <a:t>appendChild</a:t>
            </a:r>
            <a:r>
              <a:rPr lang="en-US" dirty="0"/>
              <a:t>(</a:t>
            </a:r>
            <a:r>
              <a:rPr lang="en-US" dirty="0" err="1"/>
              <a:t>contentDiv</a:t>
            </a:r>
            <a:r>
              <a:rPr lang="en-US" dirty="0"/>
              <a:t>)</a:t>
            </a:r>
            <a:br>
              <a:rPr lang="en-US" dirty="0"/>
            </a:br>
            <a:br>
              <a:rPr lang="en-US" dirty="0"/>
            </a:br>
            <a:r>
              <a:rPr lang="en-US" dirty="0"/>
              <a:t>    </a:t>
            </a:r>
            <a:r>
              <a:rPr lang="en-US" dirty="0" err="1"/>
              <a:t>ReactDOM.render</a:t>
            </a:r>
            <a:r>
              <a:rPr lang="en-US" dirty="0"/>
              <a:t>(</a:t>
            </a:r>
            <a:br>
              <a:rPr lang="en-US" dirty="0"/>
            </a:br>
            <a:r>
              <a:rPr lang="en-US" dirty="0"/>
              <a:t>      </a:t>
            </a:r>
            <a:r>
              <a:rPr lang="en-US" sz="1200" kern="1200" dirty="0">
                <a:solidFill>
                  <a:schemeClr val="tx1"/>
                </a:solidFill>
                <a:effectLst/>
                <a:latin typeface="+mn-lt"/>
                <a:ea typeface="+mn-ea"/>
                <a:cs typeface="+mn-cs"/>
              </a:rPr>
              <a:t>&lt;Provider store=</a:t>
            </a:r>
            <a:r>
              <a:rPr lang="en-US" dirty="0"/>
              <a:t>{store}</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&lt;Router history=</a:t>
            </a:r>
            <a:r>
              <a:rPr lang="en-US" dirty="0"/>
              <a:t>{history}</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&lt;Route path="/" component=</a:t>
            </a:r>
            <a:r>
              <a:rPr lang="en-US" dirty="0"/>
              <a:t>{</a:t>
            </a:r>
            <a:r>
              <a:rPr lang="en-US" dirty="0" err="1"/>
              <a:t>GifSearchEngineContainer</a:t>
            </a:r>
            <a:r>
              <a:rPr lang="en-US" dirty="0"/>
              <a:t>}</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&lt;Route path="favorites" component=</a:t>
            </a:r>
            <a:r>
              <a:rPr lang="en-US" dirty="0"/>
              <a:t>{Favorites}</a:t>
            </a:r>
            <a:r>
              <a:rPr lang="en-US" sz="1200" kern="1200" dirty="0">
                <a:solidFill>
                  <a:schemeClr val="tx1"/>
                </a:solidFill>
                <a:effectLst/>
                <a:latin typeface="+mn-lt"/>
                <a:ea typeface="+mn-ea"/>
                <a:cs typeface="+mn-cs"/>
              </a:rPr>
              <a:t>/&gt;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&lt;/Router&gt;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&lt;/Provider&gt;, </a:t>
            </a:r>
            <a:r>
              <a:rPr lang="en-US" dirty="0" err="1"/>
              <a:t>contentDiv</a:t>
            </a:r>
            <a:r>
              <a:rPr lang="en-US" dirty="0"/>
              <a:t>)</a:t>
            </a:r>
            <a:br>
              <a:rPr lang="en-US" dirty="0"/>
            </a:br>
            <a:br>
              <a:rPr lang="en-US" dirty="0"/>
            </a:b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err="1"/>
              <a:t>t.</a:t>
            </a:r>
            <a:r>
              <a:rPr lang="en-US" sz="1200" kern="1200" dirty="0" err="1">
                <a:solidFill>
                  <a:schemeClr val="tx1"/>
                </a:solidFill>
                <a:effectLst/>
                <a:latin typeface="+mn-lt"/>
                <a:ea typeface="+mn-ea"/>
                <a:cs typeface="+mn-cs"/>
              </a:rPr>
              <a:t>equal</a:t>
            </a:r>
            <a:r>
              <a:rPr lang="en-US" dirty="0"/>
              <a:t>(</a:t>
            </a:r>
            <a:r>
              <a:rPr lang="en-US" dirty="0" err="1"/>
              <a:t>docQuerySelector</a:t>
            </a:r>
            <a:r>
              <a:rPr lang="en-US" dirty="0"/>
              <a:t>(</a:t>
            </a:r>
            <a:r>
              <a:rPr lang="en-US" sz="1200" kern="1200" dirty="0">
                <a:solidFill>
                  <a:schemeClr val="tx1"/>
                </a:solidFill>
                <a:effectLst/>
                <a:latin typeface="+mn-lt"/>
                <a:ea typeface="+mn-ea"/>
                <a:cs typeface="+mn-cs"/>
              </a:rPr>
              <a:t>'.gif-list'</a:t>
            </a:r>
            <a:r>
              <a:rPr lang="en-US" dirty="0"/>
              <a:t>).</a:t>
            </a:r>
            <a:r>
              <a:rPr lang="en-US" dirty="0" err="1"/>
              <a:t>children.length</a:t>
            </a:r>
            <a:r>
              <a:rPr lang="en-US" sz="1200" kern="1200" dirty="0">
                <a:solidFill>
                  <a:schemeClr val="tx1"/>
                </a:solidFill>
                <a:effectLst/>
                <a:latin typeface="+mn-lt"/>
                <a:ea typeface="+mn-ea"/>
                <a:cs typeface="+mn-cs"/>
              </a:rPr>
              <a:t>, 3, '3 gifs are displayed '</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go to show favorites'</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let </a:t>
            </a:r>
            <a:r>
              <a:rPr lang="en-US" dirty="0" err="1"/>
              <a:t>favoritesLinkElement</a:t>
            </a:r>
            <a:r>
              <a:rPr lang="en-US" dirty="0"/>
              <a:t> = </a:t>
            </a:r>
            <a:r>
              <a:rPr lang="en-US" dirty="0" err="1"/>
              <a:t>docQuerySelector</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showFavorites</a:t>
            </a:r>
            <a:r>
              <a:rPr lang="en-US" sz="1200" kern="1200" dirty="0">
                <a:solidFill>
                  <a:schemeClr val="tx1"/>
                </a:solidFill>
                <a:effectLst/>
                <a:latin typeface="+mn-lt"/>
                <a:ea typeface="+mn-ea"/>
                <a:cs typeface="+mn-cs"/>
              </a:rPr>
              <a:t>'</a:t>
            </a:r>
            <a:r>
              <a:rPr lang="en-US" dirty="0"/>
              <a:t>)</a:t>
            </a:r>
            <a:br>
              <a:rPr lang="en-US" dirty="0"/>
            </a:br>
            <a:r>
              <a:rPr lang="en-US" dirty="0"/>
              <a:t>    </a:t>
            </a:r>
            <a:r>
              <a:rPr lang="en-US" dirty="0" err="1"/>
              <a:t>favoritesLinkElement.</a:t>
            </a:r>
            <a:r>
              <a:rPr lang="en-US" sz="1200" kern="1200" dirty="0" err="1">
                <a:solidFill>
                  <a:schemeClr val="tx1"/>
                </a:solidFill>
                <a:effectLst/>
                <a:latin typeface="+mn-lt"/>
                <a:ea typeface="+mn-ea"/>
                <a:cs typeface="+mn-cs"/>
              </a:rPr>
              <a:t>click</a:t>
            </a:r>
            <a:r>
              <a:rPr lang="en-US" dirty="0"/>
              <a:t>()</a:t>
            </a:r>
            <a:br>
              <a:rPr lang="en-US" dirty="0"/>
            </a:b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docQuerySelector</a:t>
            </a:r>
            <a:r>
              <a:rPr lang="en-US" dirty="0"/>
              <a:t>(</a:t>
            </a:r>
            <a:r>
              <a:rPr lang="en-US" sz="1200" kern="1200" dirty="0">
                <a:solidFill>
                  <a:schemeClr val="tx1"/>
                </a:solidFill>
                <a:effectLst/>
                <a:latin typeface="+mn-lt"/>
                <a:ea typeface="+mn-ea"/>
                <a:cs typeface="+mn-cs"/>
              </a:rPr>
              <a:t>'.gif-list'</a:t>
            </a:r>
            <a:r>
              <a:rPr lang="en-US" dirty="0"/>
              <a:t>).</a:t>
            </a:r>
            <a:r>
              <a:rPr lang="en-US" dirty="0" err="1"/>
              <a:t>children.length</a:t>
            </a:r>
            <a:r>
              <a:rPr lang="en-US" sz="1200" kern="1200" dirty="0">
                <a:solidFill>
                  <a:schemeClr val="tx1"/>
                </a:solidFill>
                <a:effectLst/>
                <a:latin typeface="+mn-lt"/>
                <a:ea typeface="+mn-ea"/>
                <a:cs typeface="+mn-cs"/>
              </a:rPr>
              <a:t>, 0, 'favorite list is empty'</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click on Back Link'</a:t>
            </a:r>
            <a:r>
              <a:rPr lang="en-US" dirty="0"/>
              <a:t>)</a:t>
            </a:r>
            <a:br>
              <a:rPr lang="en-US" dirty="0"/>
            </a:br>
            <a:br>
              <a:rPr lang="en-US" dirty="0"/>
            </a:br>
            <a:r>
              <a:rPr lang="en-US" dirty="0"/>
              <a:t>    </a:t>
            </a:r>
            <a:r>
              <a:rPr lang="en-US" dirty="0" err="1"/>
              <a:t>docQuerySelector</a:t>
            </a:r>
            <a:r>
              <a:rPr lang="en-US" dirty="0"/>
              <a:t>(</a:t>
            </a:r>
            <a:r>
              <a:rPr lang="en-US" sz="1200" kern="1200" dirty="0">
                <a:solidFill>
                  <a:schemeClr val="tx1"/>
                </a:solidFill>
                <a:effectLst/>
                <a:latin typeface="+mn-lt"/>
                <a:ea typeface="+mn-ea"/>
                <a:cs typeface="+mn-cs"/>
              </a:rPr>
              <a:t>'.back'</a:t>
            </a:r>
            <a:r>
              <a:rPr lang="en-US" dirty="0"/>
              <a:t>).</a:t>
            </a:r>
            <a:r>
              <a:rPr lang="en-US" sz="1200" kern="1200" dirty="0">
                <a:solidFill>
                  <a:schemeClr val="tx1"/>
                </a:solidFill>
                <a:effectLst/>
                <a:latin typeface="+mn-lt"/>
                <a:ea typeface="+mn-ea"/>
                <a:cs typeface="+mn-cs"/>
              </a:rPr>
              <a:t>click</a:t>
            </a:r>
            <a:r>
              <a:rPr lang="en-US" dirty="0"/>
              <a:t>()</a:t>
            </a:r>
            <a:br>
              <a:rPr lang="en-US" dirty="0"/>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err="1"/>
              <a:t>t.pass</a:t>
            </a:r>
            <a:r>
              <a:rPr lang="en-US" dirty="0"/>
              <a:t>(</a:t>
            </a:r>
            <a:r>
              <a:rPr lang="en-US" sz="1200" kern="1200" dirty="0">
                <a:solidFill>
                  <a:schemeClr val="tx1"/>
                </a:solidFill>
                <a:effectLst/>
                <a:latin typeface="+mn-lt"/>
                <a:ea typeface="+mn-ea"/>
                <a:cs typeface="+mn-cs"/>
              </a:rPr>
              <a:t>'• click on first gif to open modal dialog'</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selectedGif</a:t>
            </a:r>
            <a:r>
              <a:rPr lang="en-US" dirty="0"/>
              <a:t> = </a:t>
            </a:r>
            <a:r>
              <a:rPr lang="en-US" dirty="0" err="1"/>
              <a:t>docQuerySelectorAll</a:t>
            </a:r>
            <a:r>
              <a:rPr lang="en-US" dirty="0"/>
              <a:t>(</a:t>
            </a:r>
            <a:r>
              <a:rPr lang="en-US" sz="1200" kern="1200" dirty="0">
                <a:solidFill>
                  <a:schemeClr val="tx1"/>
                </a:solidFill>
                <a:effectLst/>
                <a:latin typeface="+mn-lt"/>
                <a:ea typeface="+mn-ea"/>
                <a:cs typeface="+mn-cs"/>
              </a:rPr>
              <a:t>'.gif-item'</a:t>
            </a:r>
            <a:r>
              <a:rPr lang="en-US" dirty="0"/>
              <a:t>)[</a:t>
            </a:r>
            <a:r>
              <a:rPr lang="en-US" sz="1200" kern="1200" dirty="0">
                <a:solidFill>
                  <a:schemeClr val="tx1"/>
                </a:solidFill>
                <a:effectLst/>
                <a:latin typeface="+mn-lt"/>
                <a:ea typeface="+mn-ea"/>
                <a:cs typeface="+mn-cs"/>
              </a:rPr>
              <a:t>0</a:t>
            </a:r>
            <a:r>
              <a:rPr lang="en-US" dirty="0"/>
              <a:t>]</a:t>
            </a:r>
            <a:br>
              <a:rPr lang="en-US" dirty="0"/>
            </a:br>
            <a:r>
              <a:rPr lang="en-US" dirty="0"/>
              <a:t>    </a:t>
            </a:r>
            <a:r>
              <a:rPr lang="en-US" dirty="0" err="1"/>
              <a:t>selectedGif.</a:t>
            </a:r>
            <a:r>
              <a:rPr lang="en-US" sz="1200" kern="1200" dirty="0" err="1">
                <a:solidFill>
                  <a:schemeClr val="tx1"/>
                </a:solidFill>
                <a:effectLst/>
                <a:latin typeface="+mn-lt"/>
                <a:ea typeface="+mn-ea"/>
                <a:cs typeface="+mn-cs"/>
              </a:rPr>
              <a:t>click</a:t>
            </a:r>
            <a:r>
              <a:rPr lang="en-US" dirty="0"/>
              <a:t>()</a:t>
            </a:r>
            <a:br>
              <a:rPr lang="en-US" dirty="0"/>
            </a:br>
            <a:br>
              <a:rPr lang="en-US" dirty="0"/>
            </a:br>
            <a:r>
              <a:rPr lang="en-US" dirty="0"/>
              <a:t>    </a:t>
            </a:r>
            <a:r>
              <a:rPr lang="en-US" sz="1200" b="1" kern="1200" dirty="0">
                <a:solidFill>
                  <a:schemeClr val="tx1"/>
                </a:solidFill>
                <a:effectLst/>
                <a:latin typeface="+mn-lt"/>
                <a:ea typeface="+mn-ea"/>
                <a:cs typeface="+mn-cs"/>
              </a:rPr>
              <a:t>let </a:t>
            </a:r>
            <a:r>
              <a:rPr lang="en-US" dirty="0" err="1"/>
              <a:t>modalPortal</a:t>
            </a:r>
            <a:r>
              <a:rPr lang="en-US" dirty="0"/>
              <a:t> = </a:t>
            </a:r>
            <a:r>
              <a:rPr lang="en-US" dirty="0" err="1"/>
              <a:t>docQuerySelector</a:t>
            </a:r>
            <a:r>
              <a:rPr lang="en-US" dirty="0"/>
              <a:t>(</a:t>
            </a:r>
            <a:r>
              <a:rPr lang="en-US" sz="1200" kern="1200" dirty="0">
                <a:solidFill>
                  <a:schemeClr val="tx1"/>
                </a:solidFill>
                <a:effectLst/>
                <a:latin typeface="+mn-lt"/>
                <a:ea typeface="+mn-ea"/>
                <a:cs typeface="+mn-cs"/>
              </a:rPr>
              <a:t>`.</a:t>
            </a:r>
            <a:r>
              <a:rPr lang="en-US" dirty="0"/>
              <a:t>${REACT_MODAL_PORTAL}</a:t>
            </a:r>
            <a:r>
              <a:rPr lang="en-US" sz="1200" kern="1200" dirty="0">
                <a:solidFill>
                  <a:schemeClr val="tx1"/>
                </a:solidFill>
                <a:effectLst/>
                <a:latin typeface="+mn-lt"/>
                <a:ea typeface="+mn-ea"/>
                <a:cs typeface="+mn-cs"/>
              </a:rPr>
              <a:t>`</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modalPortal.children.length</a:t>
            </a:r>
            <a:r>
              <a:rPr lang="en-US" sz="1200" kern="1200" dirty="0">
                <a:solidFill>
                  <a:schemeClr val="tx1"/>
                </a:solidFill>
                <a:effectLst/>
                <a:latin typeface="+mn-lt"/>
                <a:ea typeface="+mn-ea"/>
                <a:cs typeface="+mn-cs"/>
              </a:rPr>
              <a:t>, 1, 'should render modal dialog with content '</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set selected gif in modal as favorite'</a:t>
            </a:r>
            <a:r>
              <a:rPr lang="en-US" dirty="0"/>
              <a:t>)</a:t>
            </a:r>
            <a:br>
              <a:rPr lang="en-US" dirty="0"/>
            </a:br>
            <a:r>
              <a:rPr lang="en-US" dirty="0"/>
              <a:t>    </a:t>
            </a:r>
            <a:r>
              <a:rPr lang="en-US" dirty="0" err="1"/>
              <a:t>docQuerySelector</a:t>
            </a:r>
            <a:r>
              <a:rPr lang="en-US" dirty="0"/>
              <a:t>(</a:t>
            </a:r>
            <a:r>
              <a:rPr lang="en-US" sz="1200" kern="1200" dirty="0">
                <a:solidFill>
                  <a:schemeClr val="tx1"/>
                </a:solidFill>
                <a:effectLst/>
                <a:latin typeface="+mn-lt"/>
                <a:ea typeface="+mn-ea"/>
                <a:cs typeface="+mn-cs"/>
              </a:rPr>
              <a:t>'.star'</a:t>
            </a:r>
            <a:r>
              <a:rPr lang="en-US" dirty="0"/>
              <a:t>).</a:t>
            </a:r>
            <a:r>
              <a:rPr lang="en-US" sz="1200" kern="1200" dirty="0">
                <a:solidFill>
                  <a:schemeClr val="tx1"/>
                </a:solidFill>
                <a:effectLst/>
                <a:latin typeface="+mn-lt"/>
                <a:ea typeface="+mn-ea"/>
                <a:cs typeface="+mn-cs"/>
              </a:rPr>
              <a:t>click</a:t>
            </a:r>
            <a:r>
              <a:rPr lang="en-US" dirty="0"/>
              <a:t>()</a:t>
            </a:r>
            <a:br>
              <a:rPr lang="en-US" dirty="0"/>
            </a:b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docQuerySelector</a:t>
            </a:r>
            <a:r>
              <a:rPr lang="en-US" dirty="0"/>
              <a:t>(</a:t>
            </a:r>
            <a:r>
              <a:rPr lang="en-US" sz="1200" kern="1200" dirty="0">
                <a:solidFill>
                  <a:schemeClr val="tx1"/>
                </a:solidFill>
                <a:effectLst/>
                <a:latin typeface="+mn-lt"/>
                <a:ea typeface="+mn-ea"/>
                <a:cs typeface="+mn-cs"/>
              </a:rPr>
              <a:t>'.star-favorite'</a:t>
            </a:r>
            <a:r>
              <a:rPr lang="en-US" dirty="0"/>
              <a:t>).</a:t>
            </a:r>
            <a:r>
              <a:rPr lang="en-US" sz="1200" kern="1200" dirty="0">
                <a:solidFill>
                  <a:schemeClr val="tx1"/>
                </a:solidFill>
                <a:effectLst/>
                <a:latin typeface="+mn-lt"/>
                <a:ea typeface="+mn-ea"/>
                <a:cs typeface="+mn-cs"/>
              </a:rPr>
              <a:t>className, 'star-favorite', 'should render favorite start '</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close Modal Dialog'</a:t>
            </a:r>
            <a:r>
              <a:rPr lang="en-US" dirty="0"/>
              <a:t>)</a:t>
            </a:r>
            <a:br>
              <a:rPr lang="en-US" dirty="0"/>
            </a:br>
            <a:r>
              <a:rPr lang="en-US" dirty="0"/>
              <a:t>    </a:t>
            </a:r>
            <a:r>
              <a:rPr lang="en-US" sz="1200" b="1" kern="1200" dirty="0">
                <a:solidFill>
                  <a:schemeClr val="tx1"/>
                </a:solidFill>
                <a:effectLst/>
                <a:latin typeface="+mn-lt"/>
                <a:ea typeface="+mn-ea"/>
                <a:cs typeface="+mn-cs"/>
              </a:rPr>
              <a:t>const </a:t>
            </a:r>
            <a:r>
              <a:rPr lang="en-US" dirty="0" err="1"/>
              <a:t>closeButton</a:t>
            </a:r>
            <a:r>
              <a:rPr lang="en-US" dirty="0"/>
              <a:t> = </a:t>
            </a:r>
            <a:r>
              <a:rPr lang="en-US" dirty="0" err="1"/>
              <a:t>docQuerySelector</a:t>
            </a:r>
            <a:r>
              <a:rPr lang="en-US" dirty="0"/>
              <a:t>(</a:t>
            </a:r>
            <a:r>
              <a:rPr lang="en-US" sz="1200" kern="1200" dirty="0">
                <a:solidFill>
                  <a:schemeClr val="tx1"/>
                </a:solidFill>
                <a:effectLst/>
                <a:latin typeface="+mn-lt"/>
                <a:ea typeface="+mn-ea"/>
                <a:cs typeface="+mn-cs"/>
              </a:rPr>
              <a:t>'button'</a:t>
            </a:r>
            <a:r>
              <a:rPr lang="en-US" dirty="0"/>
              <a:t>)</a:t>
            </a:r>
            <a:br>
              <a:rPr lang="en-US" dirty="0"/>
            </a:br>
            <a:r>
              <a:rPr lang="en-US" dirty="0"/>
              <a:t>    </a:t>
            </a:r>
            <a:r>
              <a:rPr lang="en-US" dirty="0" err="1"/>
              <a:t>closeButton.</a:t>
            </a:r>
            <a:r>
              <a:rPr lang="en-US" sz="1200" kern="1200" dirty="0" err="1">
                <a:solidFill>
                  <a:schemeClr val="tx1"/>
                </a:solidFill>
                <a:effectLst/>
                <a:latin typeface="+mn-lt"/>
                <a:ea typeface="+mn-ea"/>
                <a:cs typeface="+mn-cs"/>
              </a:rPr>
              <a:t>click</a:t>
            </a:r>
            <a:r>
              <a:rPr lang="en-US" dirty="0"/>
              <a:t>()</a:t>
            </a:r>
            <a:br>
              <a:rPr lang="en-US" dirty="0"/>
            </a:br>
            <a:br>
              <a:rPr lang="en-US" dirty="0"/>
            </a:br>
            <a:r>
              <a:rPr lang="en-US" dirty="0"/>
              <a:t>    </a:t>
            </a:r>
            <a:r>
              <a:rPr lang="en-US" dirty="0" err="1"/>
              <a:t>modalPortal</a:t>
            </a:r>
            <a:r>
              <a:rPr lang="en-US" dirty="0"/>
              <a:t> = </a:t>
            </a:r>
            <a:r>
              <a:rPr lang="en-US" dirty="0" err="1"/>
              <a:t>docQuerySelector</a:t>
            </a:r>
            <a:r>
              <a:rPr lang="en-US" dirty="0"/>
              <a:t>(</a:t>
            </a:r>
            <a:r>
              <a:rPr lang="en-US" sz="1200" kern="1200" dirty="0">
                <a:solidFill>
                  <a:schemeClr val="tx1"/>
                </a:solidFill>
                <a:effectLst/>
                <a:latin typeface="+mn-lt"/>
                <a:ea typeface="+mn-ea"/>
                <a:cs typeface="+mn-cs"/>
              </a:rPr>
              <a:t>`.</a:t>
            </a:r>
            <a:r>
              <a:rPr lang="en-US" dirty="0"/>
              <a:t>${REACT_MODAL_PORTAL}</a:t>
            </a:r>
            <a:r>
              <a:rPr lang="en-US" sz="1200" kern="1200" dirty="0">
                <a:solidFill>
                  <a:schemeClr val="tx1"/>
                </a:solidFill>
                <a:effectLst/>
                <a:latin typeface="+mn-lt"/>
                <a:ea typeface="+mn-ea"/>
                <a:cs typeface="+mn-cs"/>
              </a:rPr>
              <a:t>`</a:t>
            </a:r>
            <a:r>
              <a:rPr lang="en-US" dirty="0"/>
              <a:t>)</a:t>
            </a:r>
            <a:br>
              <a:rPr lang="en-US" dirty="0"/>
            </a:b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modalPortal</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null</a:t>
            </a:r>
            <a:r>
              <a:rPr lang="en-US" sz="1200" kern="1200" dirty="0">
                <a:solidFill>
                  <a:schemeClr val="tx1"/>
                </a:solidFill>
                <a:effectLst/>
                <a:latin typeface="+mn-lt"/>
                <a:ea typeface="+mn-ea"/>
                <a:cs typeface="+mn-cs"/>
              </a:rPr>
              <a:t>, 'modal dialog should not be rendered after close'</a:t>
            </a:r>
            <a:r>
              <a:rPr lang="en-US" dirty="0"/>
              <a:t>)</a:t>
            </a:r>
            <a:br>
              <a:rPr lang="en-US" dirty="0"/>
            </a:br>
            <a:br>
              <a:rPr lang="en-US" dirty="0"/>
            </a:br>
            <a:r>
              <a:rPr lang="en-US" dirty="0"/>
              <a:t>    </a:t>
            </a:r>
            <a:r>
              <a:rPr lang="en-US" dirty="0" err="1"/>
              <a:t>t.pass</a:t>
            </a:r>
            <a:r>
              <a:rPr lang="en-US" dirty="0"/>
              <a:t>(</a:t>
            </a:r>
            <a:r>
              <a:rPr lang="en-US" sz="1200" kern="1200" dirty="0">
                <a:solidFill>
                  <a:schemeClr val="tx1"/>
                </a:solidFill>
                <a:effectLst/>
                <a:latin typeface="+mn-lt"/>
                <a:ea typeface="+mn-ea"/>
                <a:cs typeface="+mn-cs"/>
              </a:rPr>
              <a:t>'• go to show favorites'</a:t>
            </a:r>
            <a:r>
              <a:rPr lang="en-US" dirty="0"/>
              <a:t>)</a:t>
            </a:r>
            <a:br>
              <a:rPr lang="en-US" dirty="0"/>
            </a:br>
            <a:br>
              <a:rPr lang="en-US" dirty="0"/>
            </a:br>
            <a:r>
              <a:rPr lang="en-US" dirty="0"/>
              <a:t>    </a:t>
            </a:r>
            <a:r>
              <a:rPr lang="en-US" dirty="0" err="1"/>
              <a:t>favoritesLinkElement</a:t>
            </a:r>
            <a:r>
              <a:rPr lang="en-US" dirty="0"/>
              <a:t> = </a:t>
            </a:r>
            <a:r>
              <a:rPr lang="en-US" dirty="0" err="1"/>
              <a:t>docQuerySelector</a:t>
            </a:r>
            <a:r>
              <a:rPr lang="en-US" dirty="0"/>
              <a: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showFavorites</a:t>
            </a:r>
            <a:r>
              <a:rPr lang="en-US" sz="1200" kern="1200" dirty="0">
                <a:solidFill>
                  <a:schemeClr val="tx1"/>
                </a:solidFill>
                <a:effectLst/>
                <a:latin typeface="+mn-lt"/>
                <a:ea typeface="+mn-ea"/>
                <a:cs typeface="+mn-cs"/>
              </a:rPr>
              <a:t>'</a:t>
            </a:r>
            <a:r>
              <a:rPr lang="en-US" dirty="0"/>
              <a:t>)</a:t>
            </a:r>
            <a:br>
              <a:rPr lang="en-US" dirty="0"/>
            </a:br>
            <a:r>
              <a:rPr lang="en-US" dirty="0"/>
              <a:t>    </a:t>
            </a:r>
            <a:r>
              <a:rPr lang="en-US" dirty="0" err="1"/>
              <a:t>favoritesLinkElement.</a:t>
            </a:r>
            <a:r>
              <a:rPr lang="en-US" sz="1200" kern="1200" dirty="0" err="1">
                <a:solidFill>
                  <a:schemeClr val="tx1"/>
                </a:solidFill>
                <a:effectLst/>
                <a:latin typeface="+mn-lt"/>
                <a:ea typeface="+mn-ea"/>
                <a:cs typeface="+mn-cs"/>
              </a:rPr>
              <a:t>click</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equal</a:t>
            </a:r>
            <a:r>
              <a:rPr lang="en-US" dirty="0"/>
              <a:t>(</a:t>
            </a:r>
            <a:r>
              <a:rPr lang="en-US" dirty="0" err="1"/>
              <a:t>docQuerySelector</a:t>
            </a:r>
            <a:r>
              <a:rPr lang="en-US" dirty="0"/>
              <a:t>(</a:t>
            </a:r>
            <a:r>
              <a:rPr lang="en-US" sz="1200" kern="1200" dirty="0">
                <a:solidFill>
                  <a:schemeClr val="tx1"/>
                </a:solidFill>
                <a:effectLst/>
                <a:latin typeface="+mn-lt"/>
                <a:ea typeface="+mn-ea"/>
                <a:cs typeface="+mn-cs"/>
              </a:rPr>
              <a:t>'.gif-list'</a:t>
            </a:r>
            <a:r>
              <a:rPr lang="en-US" dirty="0"/>
              <a:t>).</a:t>
            </a:r>
            <a:r>
              <a:rPr lang="en-US" dirty="0" err="1"/>
              <a:t>children.length</a:t>
            </a:r>
            <a:r>
              <a:rPr lang="en-US" sz="1200" kern="1200" dirty="0">
                <a:solidFill>
                  <a:schemeClr val="tx1"/>
                </a:solidFill>
                <a:effectLst/>
                <a:latin typeface="+mn-lt"/>
                <a:ea typeface="+mn-ea"/>
                <a:cs typeface="+mn-cs"/>
              </a:rPr>
              <a:t>, 1, 'favorite list has a one gif '</a:t>
            </a:r>
            <a:r>
              <a:rPr lang="en-US" dirty="0"/>
              <a:t>)</a:t>
            </a:r>
            <a:br>
              <a:rPr lang="en-US" dirty="0"/>
            </a:br>
            <a:br>
              <a:rPr lang="en-US" dirty="0"/>
            </a:br>
            <a:r>
              <a:rPr lang="en-US" dirty="0"/>
              <a:t>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dirty="0"/>
              <a:t>} </a:t>
            </a:r>
            <a:r>
              <a:rPr lang="en-US" sz="1200" b="1" kern="1200" dirty="0">
                <a:solidFill>
                  <a:schemeClr val="tx1"/>
                </a:solidFill>
                <a:effectLst/>
                <a:latin typeface="+mn-lt"/>
                <a:ea typeface="+mn-ea"/>
                <a:cs typeface="+mn-cs"/>
              </a:rPr>
              <a:t>catch </a:t>
            </a:r>
            <a:r>
              <a:rPr lang="en-US" dirty="0"/>
              <a:t>(e) {</a:t>
            </a:r>
            <a:br>
              <a:rPr lang="en-US" dirty="0"/>
            </a:br>
            <a:r>
              <a:rPr lang="en-US" dirty="0"/>
              <a:t>    console.</a:t>
            </a:r>
            <a:r>
              <a:rPr lang="en-US" sz="1200" kern="1200" dirty="0">
                <a:solidFill>
                  <a:schemeClr val="tx1"/>
                </a:solidFill>
                <a:effectLst/>
                <a:latin typeface="+mn-lt"/>
                <a:ea typeface="+mn-ea"/>
                <a:cs typeface="+mn-cs"/>
              </a:rPr>
              <a:t>log</a:t>
            </a:r>
            <a:r>
              <a:rPr lang="en-US" dirty="0"/>
              <a:t>(</a:t>
            </a:r>
            <a:r>
              <a:rPr lang="en-US" dirty="0" err="1"/>
              <a:t>e.</a:t>
            </a:r>
            <a:r>
              <a:rPr lang="en-US" sz="1200" kern="1200" dirty="0" err="1">
                <a:solidFill>
                  <a:schemeClr val="tx1"/>
                </a:solidFill>
                <a:effectLst/>
                <a:latin typeface="+mn-lt"/>
                <a:ea typeface="+mn-ea"/>
                <a:cs typeface="+mn-cs"/>
              </a:rPr>
              <a:t>stack</a:t>
            </a:r>
            <a:r>
              <a:rPr lang="en-US" dirty="0"/>
              <a:t>)</a:t>
            </a:r>
            <a:br>
              <a:rPr lang="en-US" dirty="0"/>
            </a:br>
            <a:r>
              <a:rPr lang="en-US" dirty="0"/>
              <a:t>    t.</a:t>
            </a:r>
            <a:r>
              <a:rPr lang="en-US" sz="1200" kern="1200" dirty="0">
                <a:solidFill>
                  <a:schemeClr val="tx1"/>
                </a:solidFill>
                <a:effectLst/>
                <a:latin typeface="+mn-lt"/>
                <a:ea typeface="+mn-ea"/>
                <a:cs typeface="+mn-cs"/>
              </a:rPr>
              <a:t>fail</a:t>
            </a:r>
            <a:r>
              <a:rPr lang="en-US" dirty="0"/>
              <a:t>(e.</a:t>
            </a:r>
            <a:r>
              <a:rPr lang="en-US" sz="1200" kern="1200" dirty="0">
                <a:solidFill>
                  <a:schemeClr val="tx1"/>
                </a:solidFill>
                <a:effectLst/>
                <a:latin typeface="+mn-lt"/>
                <a:ea typeface="+mn-ea"/>
                <a:cs typeface="+mn-cs"/>
              </a:rPr>
              <a:t>message</a:t>
            </a:r>
            <a:r>
              <a:rPr lang="en-US" dirty="0"/>
              <a:t>)</a:t>
            </a:r>
            <a:br>
              <a:rPr lang="en-US" dirty="0"/>
            </a:br>
            <a:r>
              <a:rPr lang="en-US" dirty="0"/>
              <a:t>    </a:t>
            </a:r>
            <a:r>
              <a:rPr lang="en-US" dirty="0" err="1"/>
              <a:t>t.</a:t>
            </a:r>
            <a:r>
              <a:rPr lang="en-US" sz="1200" kern="1200" dirty="0" err="1">
                <a:solidFill>
                  <a:schemeClr val="tx1"/>
                </a:solidFill>
                <a:effectLst/>
                <a:latin typeface="+mn-lt"/>
                <a:ea typeface="+mn-ea"/>
                <a:cs typeface="+mn-cs"/>
              </a:rPr>
              <a:t>end</a:t>
            </a:r>
            <a:r>
              <a:rPr lang="en-US" dirty="0"/>
              <a:t>()</a:t>
            </a:r>
            <a:br>
              <a:rPr lang="en-US" dirty="0"/>
            </a:br>
            <a:r>
              <a:rPr lang="en-US" dirty="0"/>
              <a:t>  } </a:t>
            </a:r>
            <a:r>
              <a:rPr lang="en-US" sz="1200" b="1" kern="1200" dirty="0">
                <a:solidFill>
                  <a:schemeClr val="tx1"/>
                </a:solidFill>
                <a:effectLst/>
                <a:latin typeface="+mn-lt"/>
                <a:ea typeface="+mn-ea"/>
                <a:cs typeface="+mn-cs"/>
              </a:rPr>
              <a:t>finally </a:t>
            </a:r>
            <a:r>
              <a:rPr lang="en-US" dirty="0"/>
              <a:t>{</a:t>
            </a:r>
            <a:br>
              <a:rPr lang="en-US" dirty="0"/>
            </a:br>
            <a:r>
              <a:rPr lang="en-US" dirty="0"/>
              <a:t>    </a:t>
            </a:r>
            <a:r>
              <a:rPr lang="en-US" dirty="0" err="1"/>
              <a:t>ReactDOM.unmountComponentAtNode</a:t>
            </a:r>
            <a:r>
              <a:rPr lang="en-US" dirty="0"/>
              <a:t>(</a:t>
            </a:r>
            <a:r>
              <a:rPr lang="en-US" dirty="0" err="1"/>
              <a:t>contentDiv</a:t>
            </a:r>
            <a:r>
              <a:rPr lang="en-US" dirty="0"/>
              <a:t>)</a:t>
            </a:r>
            <a:br>
              <a:rPr lang="en-US" dirty="0"/>
            </a:br>
            <a:r>
              <a:rPr lang="en-US" dirty="0"/>
              <a:t>  }</a:t>
            </a:r>
            <a:br>
              <a:rPr lang="en-US" dirty="0"/>
            </a:br>
            <a:r>
              <a:rPr lang="en-US" dirty="0"/>
              <a:t>})</a:t>
            </a:r>
          </a:p>
        </p:txBody>
      </p:sp>
      <p:sp>
        <p:nvSpPr>
          <p:cNvPr id="4" name="Slide Number Placeholder 3"/>
          <p:cNvSpPr>
            <a:spLocks noGrp="1"/>
          </p:cNvSpPr>
          <p:nvPr>
            <p:ph type="sldNum" sz="quarter" idx="10"/>
          </p:nvPr>
        </p:nvSpPr>
        <p:spPr/>
        <p:txBody>
          <a:bodyPr/>
          <a:lstStyle/>
          <a:p>
            <a:fld id="{4791C556-E82F-5B46-A329-DE2861955BCD}" type="slidenum">
              <a:rPr lang="en-US" smtClean="0"/>
              <a:t>77</a:t>
            </a:fld>
            <a:endParaRPr lang="en-US"/>
          </a:p>
        </p:txBody>
      </p:sp>
    </p:spTree>
    <p:extLst>
      <p:ext uri="{BB962C8B-B14F-4D97-AF65-F5344CB8AC3E}">
        <p14:creationId xmlns:p14="http://schemas.microsoft.com/office/powerpoint/2010/main" val="21768975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78</a:t>
            </a:fld>
            <a:endParaRPr lang="en-US"/>
          </a:p>
        </p:txBody>
      </p:sp>
    </p:spTree>
    <p:extLst>
      <p:ext uri="{BB962C8B-B14F-4D97-AF65-F5344CB8AC3E}">
        <p14:creationId xmlns:p14="http://schemas.microsoft.com/office/powerpoint/2010/main" val="305942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Airbnb</a:t>
            </a:r>
          </a:p>
          <a:p>
            <a:endParaRPr lang="en-US" dirty="0"/>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17</a:t>
            </a:fld>
            <a:endParaRPr lang="en-US"/>
          </a:p>
        </p:txBody>
      </p:sp>
    </p:spTree>
    <p:extLst>
      <p:ext uri="{BB962C8B-B14F-4D97-AF65-F5344CB8AC3E}">
        <p14:creationId xmlns:p14="http://schemas.microsoft.com/office/powerpoint/2010/main" val="17835499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79</a:t>
            </a:fld>
            <a:endParaRPr lang="en-US"/>
          </a:p>
        </p:txBody>
      </p:sp>
    </p:spTree>
    <p:extLst>
      <p:ext uri="{BB962C8B-B14F-4D97-AF65-F5344CB8AC3E}">
        <p14:creationId xmlns:p14="http://schemas.microsoft.com/office/powerpoint/2010/main" val="21701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18</a:t>
            </a:fld>
            <a:endParaRPr lang="en-US"/>
          </a:p>
        </p:txBody>
      </p:sp>
    </p:spTree>
    <p:extLst>
      <p:ext uri="{BB962C8B-B14F-4D97-AF65-F5344CB8AC3E}">
        <p14:creationId xmlns:p14="http://schemas.microsoft.com/office/powerpoint/2010/main" val="1985849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spcAft>
                <a:spcPts val="0"/>
              </a:spcAft>
              <a:buClr>
                <a:srgbClr val="404040"/>
              </a:buClr>
              <a:buSzPts val="1400"/>
              <a:buFont typeface="Helvetica Neue"/>
              <a:buChar char="●"/>
            </a:pPr>
            <a:r>
              <a:rPr lang="en-US" sz="1400" dirty="0">
                <a:solidFill>
                  <a:srgbClr val="404040"/>
                </a:solidFill>
                <a:latin typeface="Helvetica Neue"/>
                <a:ea typeface="Helvetica Neue"/>
                <a:cs typeface="Helvetica Neue"/>
                <a:sym typeface="Helvetica Neue"/>
              </a:rPr>
              <a:t>Because every React component produces html based on props and state, this makes testing React code significantly easier than it would otherwise be.</a:t>
            </a:r>
          </a:p>
          <a:p>
            <a:endParaRPr lang="en-US" dirty="0"/>
          </a:p>
        </p:txBody>
      </p:sp>
      <p:sp>
        <p:nvSpPr>
          <p:cNvPr id="4" name="Slide Number Placeholder 3"/>
          <p:cNvSpPr>
            <a:spLocks noGrp="1"/>
          </p:cNvSpPr>
          <p:nvPr>
            <p:ph type="sldNum" sz="quarter" idx="10"/>
          </p:nvPr>
        </p:nvSpPr>
        <p:spPr/>
        <p:txBody>
          <a:bodyPr/>
          <a:lstStyle/>
          <a:p>
            <a:fld id="{4791C556-E82F-5B46-A329-DE2861955BCD}" type="slidenum">
              <a:rPr lang="en-US" smtClean="0"/>
              <a:t>19</a:t>
            </a:fld>
            <a:endParaRPr lang="en-US"/>
          </a:p>
        </p:txBody>
      </p:sp>
    </p:spTree>
    <p:extLst>
      <p:ext uri="{BB962C8B-B14F-4D97-AF65-F5344CB8AC3E}">
        <p14:creationId xmlns:p14="http://schemas.microsoft.com/office/powerpoint/2010/main" val="3079354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spcAft>
                <a:spcPts val="0"/>
              </a:spcAft>
              <a:buClr>
                <a:srgbClr val="404040"/>
              </a:buClr>
              <a:buSzPts val="1400"/>
              <a:buFont typeface="Helvetica Neue"/>
              <a:buChar char="●"/>
            </a:pPr>
            <a:r>
              <a:rPr lang="en-US" sz="1400">
                <a:solidFill>
                  <a:srgbClr val="404040"/>
                </a:solidFill>
                <a:latin typeface="Helvetica Neue"/>
                <a:ea typeface="Helvetica Neue"/>
                <a:cs typeface="Helvetica Neue"/>
                <a:sym typeface="Helvetica Neue"/>
              </a:rPr>
              <a:t>Because every React component produces html based on props and state, this makes testing React code significantly easier than it would otherwise be.</a:t>
            </a:r>
          </a:p>
          <a:p>
            <a:pPr marL="457200" lvl="0" indent="-317500" rtl="0">
              <a:spcBef>
                <a:spcPts val="0"/>
              </a:spcBef>
              <a:spcAft>
                <a:spcPts val="0"/>
              </a:spcAft>
              <a:buSzPts val="1400"/>
              <a:buFont typeface="Helvetica Neue"/>
              <a:buChar char="●"/>
            </a:pPr>
            <a:r>
              <a:rPr lang="en-US" sz="1800">
                <a:solidFill>
                  <a:srgbClr val="000000"/>
                </a:solidFill>
              </a:rPr>
              <a:t>Web Hypertext Application Technology Working Group (</a:t>
            </a:r>
            <a:r>
              <a:rPr lang="en-US" sz="1800" b="1">
                <a:solidFill>
                  <a:srgbClr val="000000"/>
                </a:solidFill>
              </a:rPr>
              <a:t>WHATWG</a:t>
            </a:r>
            <a:r>
              <a:rPr lang="en-US" sz="1800">
                <a:solidFill>
                  <a:srgbClr val="000000"/>
                </a:solidFill>
              </a:rPr>
              <a:t>)</a:t>
            </a:r>
          </a:p>
          <a:p>
            <a:pPr marL="457200" lvl="0" indent="-342900" rtl="0">
              <a:spcBef>
                <a:spcPts val="0"/>
              </a:spcBef>
              <a:spcAft>
                <a:spcPts val="0"/>
              </a:spcAft>
              <a:buClr>
                <a:srgbClr val="000000"/>
              </a:buClr>
              <a:buSzPts val="1800"/>
              <a:buChar char="●"/>
            </a:pPr>
            <a:r>
              <a:rPr lang="en-US" sz="1800">
                <a:solidFill>
                  <a:srgbClr val="000000"/>
                </a:solidFill>
              </a:rPr>
              <a:t>When we need jsdom? </a:t>
            </a:r>
          </a:p>
          <a:p>
            <a:pPr marL="914400" lvl="1" indent="-342900" rtl="0">
              <a:spcBef>
                <a:spcPts val="0"/>
              </a:spcBef>
              <a:spcAft>
                <a:spcPts val="0"/>
              </a:spcAft>
              <a:buClr>
                <a:srgbClr val="000000"/>
              </a:buClr>
              <a:buSzPts val="1800"/>
              <a:buChar char="○"/>
            </a:pPr>
            <a:r>
              <a:rPr lang="en-US" sz="1800">
                <a:solidFill>
                  <a:srgbClr val="000000"/>
                </a:solidFill>
              </a:rPr>
              <a:t>in case React component uses window/document, includes refs or uses </a:t>
            </a:r>
            <a:r>
              <a:rPr lang="en-US" sz="1800" err="1">
                <a:solidFill>
                  <a:srgbClr val="000000"/>
                </a:solidFill>
              </a:rPr>
              <a:t>ReactDOM</a:t>
            </a:r>
            <a:endParaRPr lang="en-US" sz="1800">
              <a:solidFill>
                <a:srgbClr val="000000"/>
              </a:solidFill>
            </a:endParaRPr>
          </a:p>
          <a:p>
            <a:endParaRPr lang="en-US"/>
          </a:p>
        </p:txBody>
      </p:sp>
      <p:sp>
        <p:nvSpPr>
          <p:cNvPr id="4" name="Slide Number Placeholder 3"/>
          <p:cNvSpPr>
            <a:spLocks noGrp="1"/>
          </p:cNvSpPr>
          <p:nvPr>
            <p:ph type="sldNum" sz="quarter" idx="10"/>
          </p:nvPr>
        </p:nvSpPr>
        <p:spPr/>
        <p:txBody>
          <a:bodyPr/>
          <a:lstStyle/>
          <a:p>
            <a:fld id="{4791C556-E82F-5B46-A329-DE2861955BCD}" type="slidenum">
              <a:rPr lang="en-US" smtClean="0"/>
              <a:t>20</a:t>
            </a:fld>
            <a:endParaRPr lang="en-US"/>
          </a:p>
        </p:txBody>
      </p:sp>
    </p:spTree>
    <p:extLst>
      <p:ext uri="{BB962C8B-B14F-4D97-AF65-F5344CB8AC3E}">
        <p14:creationId xmlns:p14="http://schemas.microsoft.com/office/powerpoint/2010/main" val="3510135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90560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5718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43179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929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4444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11545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12248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3678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2176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369388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6555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32377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4/12/18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a:p>
        </p:txBody>
      </p:sp>
      <p:sp>
        <p:nvSpPr>
          <p:cNvPr id="7" name="Rectangle 6">
            <a:extLst>
              <a:ext uri="{FF2B5EF4-FFF2-40B4-BE49-F238E27FC236}">
                <a16:creationId xmlns:a16="http://schemas.microsoft.com/office/drawing/2014/main" id="{A4E76BEA-0DA1-2842-B597-052145803EEA}"/>
              </a:ext>
            </a:extLst>
          </p:cNvPr>
          <p:cNvSpPr/>
          <p:nvPr userDrawn="1"/>
        </p:nvSpPr>
        <p:spPr>
          <a:xfrm>
            <a:off x="0" y="0"/>
            <a:ext cx="362309"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E6F80B-887C-2740-8D53-BBF6701F7BBD}"/>
              </a:ext>
            </a:extLst>
          </p:cNvPr>
          <p:cNvSpPr/>
          <p:nvPr userDrawn="1"/>
        </p:nvSpPr>
        <p:spPr>
          <a:xfrm>
            <a:off x="362310" y="0"/>
            <a:ext cx="11829690" cy="68580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387477"/>
      </p:ext>
    </p:extLst>
  </p:cSld>
  <p:clrMap bg1="dk1" tx1="lt1" bg2="dk2" tx2="lt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ubstack/tap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hyperlink" Target="https://www.npmjs.com/package/jsd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irbnb/enzym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8" Type="http://schemas.openxmlformats.org/officeDocument/2006/relationships/hyperlink" Target="http://airbnb.io/enzyme/docs/api/shallow.html#shallowwrapper-api" TargetMode="External"/><Relationship Id="rId3" Type="http://schemas.openxmlformats.org/officeDocument/2006/relationships/hyperlink" Target="http://airbnb.io/enzyme/docs/api/shallow.html" TargetMode="External"/><Relationship Id="rId7" Type="http://schemas.openxmlformats.org/officeDocument/2006/relationships/hyperlink" Target="http://airbnb.io/enzyme/docs/api/ShallowWrapper/prop.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airbnb.io/enzyme/docs/api/ShallowWrapper/instance.html" TargetMode="External"/><Relationship Id="rId5" Type="http://schemas.openxmlformats.org/officeDocument/2006/relationships/hyperlink" Target="http://airbnb.io/enzyme/docs/api/ShallowWrapper/simulate.html" TargetMode="External"/><Relationship Id="rId4" Type="http://schemas.openxmlformats.org/officeDocument/2006/relationships/hyperlink" Target="http://airbnb.io/enzyme/docs/api/ShallowWrapper/find.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airbnb.io/enzyme/docs/api/shallow.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irbnb.io/enzyme/docs/api/mount.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airbnb.io/enzyme/docs/api/mount.html#reactwrapper-api" TargetMode="External"/><Relationship Id="rId5" Type="http://schemas.openxmlformats.org/officeDocument/2006/relationships/hyperlink" Target="http://airbnb.io/enzyme/docs/api/ReactWrapper/setState.html" TargetMode="External"/><Relationship Id="rId4" Type="http://schemas.openxmlformats.org/officeDocument/2006/relationships/hyperlink" Target="http://airbnb.io/enzyme/docs/api/ReactWrapper/find.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airbnb.io/enzyme/docs/api/mount.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airbnb.io/enzyme/docs/api/render.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cheeriojs.github.io/cheerio/"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2.png"/><Relationship Id="rId4" Type="http://schemas.openxmlformats.org/officeDocument/2006/relationships/hyperlink" Target="http://giphy.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airbnb.io/enzyme/docs/api/selector.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inonjs.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istanbuljs/ny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thlorenz/proxyquir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node-nock/nock"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github.com/arnaudbenard/redux-mock-store"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knowbody.github.io/react-router-docs/HowToStart.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rstacruz/jsdom-globa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eveloper.mozilla.org/en-US/docs/Web/API/Document/querySelecto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A48326D-A3D1-A74E-A940-617223CDC241}"/>
              </a:ext>
            </a:extLst>
          </p:cNvPr>
          <p:cNvSpPr>
            <a:spLocks noGrp="1"/>
          </p:cNvSpPr>
          <p:nvPr>
            <p:ph type="title"/>
          </p:nvPr>
        </p:nvSpPr>
        <p:spPr>
          <a:xfrm>
            <a:off x="709301" y="626692"/>
            <a:ext cx="11363245" cy="3124199"/>
          </a:xfrm>
        </p:spPr>
        <p:txBody>
          <a:bodyPr>
            <a:normAutofit/>
          </a:bodyPr>
          <a:lstStyle/>
          <a:p>
            <a:r>
              <a:rPr lang="en-US" sz="5400" dirty="0">
                <a:solidFill>
                  <a:srgbClr val="00B0F0"/>
                </a:solidFill>
                <a:latin typeface="+mn-lt"/>
                <a:cs typeface="Arial" panose="020B0604020202020204" pitchFamily="34" charset="0"/>
              </a:rPr>
              <a:t>REACT-REDUX TESTING  WORKSHOP</a:t>
            </a:r>
          </a:p>
        </p:txBody>
      </p:sp>
      <p:sp>
        <p:nvSpPr>
          <p:cNvPr id="9" name="Text Placeholder 8">
            <a:extLst>
              <a:ext uri="{FF2B5EF4-FFF2-40B4-BE49-F238E27FC236}">
                <a16:creationId xmlns:a16="http://schemas.microsoft.com/office/drawing/2014/main" id="{38461041-497F-3047-8965-80E3AB7F6199}"/>
              </a:ext>
            </a:extLst>
          </p:cNvPr>
          <p:cNvSpPr>
            <a:spLocks noGrp="1"/>
          </p:cNvSpPr>
          <p:nvPr>
            <p:ph type="body" idx="1"/>
          </p:nvPr>
        </p:nvSpPr>
        <p:spPr>
          <a:xfrm>
            <a:off x="709301" y="4343400"/>
            <a:ext cx="9951035" cy="1447800"/>
          </a:xfrm>
        </p:spPr>
        <p:txBody>
          <a:bodyPr>
            <a:normAutofit/>
          </a:bodyPr>
          <a:lstStyle/>
          <a:p>
            <a:r>
              <a:rPr lang="en-US" sz="3200" dirty="0">
                <a:solidFill>
                  <a:srgbClr val="00B0F0"/>
                </a:solidFill>
              </a:rPr>
              <a:t>Marianna Etelson</a:t>
            </a:r>
          </a:p>
          <a:p>
            <a:r>
              <a:rPr lang="en-US" sz="3200" dirty="0">
                <a:solidFill>
                  <a:srgbClr val="00B0F0"/>
                </a:solidFill>
              </a:rPr>
              <a:t>April 2018</a:t>
            </a:r>
            <a:r>
              <a:rPr lang="en-US" sz="3200" b="1" dirty="0">
                <a:solidFill>
                  <a:srgbClr val="00B0F0"/>
                </a:solidFill>
              </a:rPr>
              <a:t> @ JS</a:t>
            </a:r>
            <a:r>
              <a:rPr lang="en-US" sz="3200" b="1" dirty="0"/>
              <a:t>Heroes</a:t>
            </a:r>
          </a:p>
        </p:txBody>
      </p:sp>
      <p:pic>
        <p:nvPicPr>
          <p:cNvPr id="2" name="Picture 1">
            <a:extLst>
              <a:ext uri="{FF2B5EF4-FFF2-40B4-BE49-F238E27FC236}">
                <a16:creationId xmlns:a16="http://schemas.microsoft.com/office/drawing/2014/main" id="{3D52C885-B109-CB42-B513-3779E1462B20}"/>
              </a:ext>
            </a:extLst>
          </p:cNvPr>
          <p:cNvPicPr>
            <a:picLocks noChangeAspect="1"/>
          </p:cNvPicPr>
          <p:nvPr/>
        </p:nvPicPr>
        <p:blipFill>
          <a:blip r:embed="rId3"/>
          <a:stretch>
            <a:fillRect/>
          </a:stretch>
        </p:blipFill>
        <p:spPr>
          <a:xfrm>
            <a:off x="6992546" y="3390900"/>
            <a:ext cx="5080000" cy="2400300"/>
          </a:xfrm>
          <a:prstGeom prst="rect">
            <a:avLst/>
          </a:prstGeom>
        </p:spPr>
      </p:pic>
    </p:spTree>
    <p:extLst>
      <p:ext uri="{BB962C8B-B14F-4D97-AF65-F5344CB8AC3E}">
        <p14:creationId xmlns:p14="http://schemas.microsoft.com/office/powerpoint/2010/main" val="3471757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TESTS GUIDELINES – continue…</a:t>
            </a:r>
            <a:br>
              <a:rPr lang="en-US" dirty="0"/>
            </a:br>
            <a:endParaRPr lang="en-US" sz="3600"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93459" y="1306015"/>
            <a:ext cx="11280228" cy="486518"/>
          </a:xfrm>
        </p:spPr>
        <p:txBody>
          <a:bodyPr>
            <a:normAutofit lnSpcReduction="10000"/>
          </a:bodyPr>
          <a:lstStyle/>
          <a:p>
            <a:pPr>
              <a:lnSpc>
                <a:spcPct val="100000"/>
              </a:lnSpc>
            </a:pPr>
            <a:r>
              <a:rPr lang="en-US" dirty="0"/>
              <a:t>Should be</a:t>
            </a:r>
            <a:r>
              <a:rPr lang="en-US" b="1" dirty="0"/>
              <a:t> simple, short </a:t>
            </a:r>
            <a:r>
              <a:rPr lang="en-US" dirty="0"/>
              <a:t>and </a:t>
            </a:r>
            <a:r>
              <a:rPr lang="en-US" b="1" dirty="0"/>
              <a:t>self explanatory</a:t>
            </a:r>
          </a:p>
        </p:txBody>
      </p:sp>
      <p:pic>
        <p:nvPicPr>
          <p:cNvPr id="4" name="Picture 3">
            <a:extLst>
              <a:ext uri="{FF2B5EF4-FFF2-40B4-BE49-F238E27FC236}">
                <a16:creationId xmlns:a16="http://schemas.microsoft.com/office/drawing/2014/main" id="{D03423A7-58F8-9A4C-AAF1-4AAF9DB6D717}"/>
              </a:ext>
            </a:extLst>
          </p:cNvPr>
          <p:cNvPicPr>
            <a:picLocks noChangeAspect="1"/>
          </p:cNvPicPr>
          <p:nvPr/>
        </p:nvPicPr>
        <p:blipFill>
          <a:blip r:embed="rId2"/>
          <a:stretch>
            <a:fillRect/>
          </a:stretch>
        </p:blipFill>
        <p:spPr>
          <a:xfrm>
            <a:off x="10436773" y="131207"/>
            <a:ext cx="1650124" cy="1503676"/>
          </a:xfrm>
          <a:prstGeom prst="rect">
            <a:avLst/>
          </a:prstGeom>
        </p:spPr>
      </p:pic>
      <p:pic>
        <p:nvPicPr>
          <p:cNvPr id="8" name="Shape 205">
            <a:extLst>
              <a:ext uri="{FF2B5EF4-FFF2-40B4-BE49-F238E27FC236}">
                <a16:creationId xmlns:a16="http://schemas.microsoft.com/office/drawing/2014/main" id="{9F0249B6-2C24-184F-8CBE-388CF2A97891}"/>
              </a:ext>
            </a:extLst>
          </p:cNvPr>
          <p:cNvPicPr preferRelativeResize="0"/>
          <p:nvPr/>
        </p:nvPicPr>
        <p:blipFill>
          <a:blip r:embed="rId3">
            <a:alphaModFix/>
          </a:blip>
          <a:stretch>
            <a:fillRect/>
          </a:stretch>
        </p:blipFill>
        <p:spPr>
          <a:xfrm>
            <a:off x="4403108" y="2217904"/>
            <a:ext cx="7188676" cy="3978849"/>
          </a:xfrm>
          <a:prstGeom prst="rect">
            <a:avLst/>
          </a:prstGeom>
          <a:noFill/>
          <a:ln w="9525">
            <a:noFill/>
          </a:ln>
        </p:spPr>
      </p:pic>
      <p:sp>
        <p:nvSpPr>
          <p:cNvPr id="9" name="Shape 186">
            <a:extLst>
              <a:ext uri="{FF2B5EF4-FFF2-40B4-BE49-F238E27FC236}">
                <a16:creationId xmlns:a16="http://schemas.microsoft.com/office/drawing/2014/main" id="{741A2706-0D69-6447-BE6C-2D6DA7E1E030}"/>
              </a:ext>
            </a:extLst>
          </p:cNvPr>
          <p:cNvSpPr/>
          <p:nvPr/>
        </p:nvSpPr>
        <p:spPr>
          <a:xfrm>
            <a:off x="1313794" y="2461746"/>
            <a:ext cx="3289738" cy="1108886"/>
          </a:xfrm>
          <a:prstGeom prst="rightArrow">
            <a:avLst>
              <a:gd name="adj1" fmla="val 50000"/>
              <a:gd name="adj2" fmla="val 50000"/>
            </a:avLst>
          </a:prstGeom>
          <a:solidFill>
            <a:srgbClr val="FF0000"/>
          </a:solid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sz="1800" b="1" dirty="0">
                <a:solidFill>
                  <a:schemeClr val="bg1"/>
                </a:solidFill>
              </a:rPr>
              <a:t>BAD...</a:t>
            </a:r>
            <a:endParaRPr sz="1800" b="1" dirty="0">
              <a:solidFill>
                <a:schemeClr val="bg1"/>
              </a:solidFill>
            </a:endParaRPr>
          </a:p>
        </p:txBody>
      </p:sp>
      <p:pic>
        <p:nvPicPr>
          <p:cNvPr id="5" name="Picture 4">
            <a:extLst>
              <a:ext uri="{FF2B5EF4-FFF2-40B4-BE49-F238E27FC236}">
                <a16:creationId xmlns:a16="http://schemas.microsoft.com/office/drawing/2014/main" id="{7DBC2501-B4B5-8346-9751-41C185D75A18}"/>
              </a:ext>
            </a:extLst>
          </p:cNvPr>
          <p:cNvPicPr>
            <a:picLocks noChangeAspect="1"/>
          </p:cNvPicPr>
          <p:nvPr/>
        </p:nvPicPr>
        <p:blipFill>
          <a:blip r:embed="rId4"/>
          <a:stretch>
            <a:fillRect/>
          </a:stretch>
        </p:blipFill>
        <p:spPr>
          <a:xfrm>
            <a:off x="1396690" y="3414516"/>
            <a:ext cx="2618294" cy="2618294"/>
          </a:xfrm>
          <a:prstGeom prst="rect">
            <a:avLst/>
          </a:prstGeom>
        </p:spPr>
      </p:pic>
      <p:cxnSp>
        <p:nvCxnSpPr>
          <p:cNvPr id="12" name="Straight Connector 11">
            <a:extLst>
              <a:ext uri="{FF2B5EF4-FFF2-40B4-BE49-F238E27FC236}">
                <a16:creationId xmlns:a16="http://schemas.microsoft.com/office/drawing/2014/main" id="{19D9E568-3670-2A4B-9384-DE8C4CFA7EBB}"/>
              </a:ext>
            </a:extLst>
          </p:cNvPr>
          <p:cNvCxnSpPr/>
          <p:nvPr/>
        </p:nvCxnSpPr>
        <p:spPr>
          <a:xfrm>
            <a:off x="4403108" y="2217904"/>
            <a:ext cx="7188676" cy="0"/>
          </a:xfrm>
          <a:prstGeom prst="line">
            <a:avLst/>
          </a:prstGeom>
          <a:ln w="1270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407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TESTS GUIDELINES – continue…</a:t>
            </a:r>
            <a:br>
              <a:rPr lang="en-US" dirty="0"/>
            </a:br>
            <a:endParaRPr lang="en-US" sz="3600"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93459" y="1306015"/>
            <a:ext cx="11280228" cy="486518"/>
          </a:xfrm>
        </p:spPr>
        <p:txBody>
          <a:bodyPr>
            <a:normAutofit lnSpcReduction="10000"/>
          </a:bodyPr>
          <a:lstStyle/>
          <a:p>
            <a:pPr>
              <a:lnSpc>
                <a:spcPct val="100000"/>
              </a:lnSpc>
            </a:pPr>
            <a:r>
              <a:rPr lang="en-US" dirty="0"/>
              <a:t>Should be</a:t>
            </a:r>
            <a:r>
              <a:rPr lang="en-US" b="1" dirty="0"/>
              <a:t> simple, short </a:t>
            </a:r>
            <a:r>
              <a:rPr lang="en-US" dirty="0"/>
              <a:t>and </a:t>
            </a:r>
            <a:r>
              <a:rPr lang="en-US" b="1" dirty="0"/>
              <a:t>self explanatory</a:t>
            </a:r>
          </a:p>
        </p:txBody>
      </p:sp>
      <p:pic>
        <p:nvPicPr>
          <p:cNvPr id="4" name="Picture 3">
            <a:extLst>
              <a:ext uri="{FF2B5EF4-FFF2-40B4-BE49-F238E27FC236}">
                <a16:creationId xmlns:a16="http://schemas.microsoft.com/office/drawing/2014/main" id="{D03423A7-58F8-9A4C-AAF1-4AAF9DB6D717}"/>
              </a:ext>
            </a:extLst>
          </p:cNvPr>
          <p:cNvPicPr>
            <a:picLocks noChangeAspect="1"/>
          </p:cNvPicPr>
          <p:nvPr/>
        </p:nvPicPr>
        <p:blipFill>
          <a:blip r:embed="rId2"/>
          <a:stretch>
            <a:fillRect/>
          </a:stretch>
        </p:blipFill>
        <p:spPr>
          <a:xfrm>
            <a:off x="10436773" y="131207"/>
            <a:ext cx="1650124" cy="1503676"/>
          </a:xfrm>
          <a:prstGeom prst="rect">
            <a:avLst/>
          </a:prstGeom>
        </p:spPr>
      </p:pic>
      <p:pic>
        <p:nvPicPr>
          <p:cNvPr id="9" name="Picture 8">
            <a:extLst>
              <a:ext uri="{FF2B5EF4-FFF2-40B4-BE49-F238E27FC236}">
                <a16:creationId xmlns:a16="http://schemas.microsoft.com/office/drawing/2014/main" id="{9631EC2D-2178-C54D-9202-245965944D8B}"/>
              </a:ext>
            </a:extLst>
          </p:cNvPr>
          <p:cNvPicPr>
            <a:picLocks noChangeAspect="1"/>
          </p:cNvPicPr>
          <p:nvPr/>
        </p:nvPicPr>
        <p:blipFill>
          <a:blip r:embed="rId3"/>
          <a:stretch>
            <a:fillRect/>
          </a:stretch>
        </p:blipFill>
        <p:spPr>
          <a:xfrm>
            <a:off x="970662" y="3076998"/>
            <a:ext cx="2876126" cy="2876126"/>
          </a:xfrm>
          <a:prstGeom prst="rect">
            <a:avLst/>
          </a:prstGeom>
        </p:spPr>
      </p:pic>
      <p:pic>
        <p:nvPicPr>
          <p:cNvPr id="12" name="Shape 215">
            <a:extLst>
              <a:ext uri="{FF2B5EF4-FFF2-40B4-BE49-F238E27FC236}">
                <a16:creationId xmlns:a16="http://schemas.microsoft.com/office/drawing/2014/main" id="{3DF3ECC0-734E-5142-AABC-A11BBBB21C26}"/>
              </a:ext>
            </a:extLst>
          </p:cNvPr>
          <p:cNvPicPr preferRelativeResize="0"/>
          <p:nvPr/>
        </p:nvPicPr>
        <p:blipFill>
          <a:blip r:embed="rId4">
            <a:alphaModFix/>
          </a:blip>
          <a:stretch>
            <a:fillRect/>
          </a:stretch>
        </p:blipFill>
        <p:spPr>
          <a:xfrm>
            <a:off x="4171545" y="1924606"/>
            <a:ext cx="6965900" cy="4475824"/>
          </a:xfrm>
          <a:prstGeom prst="rect">
            <a:avLst/>
          </a:prstGeom>
          <a:noFill/>
          <a:ln w="9525">
            <a:solidFill>
              <a:srgbClr val="505050"/>
            </a:solidFill>
          </a:ln>
        </p:spPr>
      </p:pic>
      <p:sp>
        <p:nvSpPr>
          <p:cNvPr id="11" name="Shape 186">
            <a:extLst>
              <a:ext uri="{FF2B5EF4-FFF2-40B4-BE49-F238E27FC236}">
                <a16:creationId xmlns:a16="http://schemas.microsoft.com/office/drawing/2014/main" id="{66A6D0B5-425C-8C42-91EE-E7BAE6A0EA45}"/>
              </a:ext>
            </a:extLst>
          </p:cNvPr>
          <p:cNvSpPr/>
          <p:nvPr/>
        </p:nvSpPr>
        <p:spPr>
          <a:xfrm>
            <a:off x="1051036" y="2160484"/>
            <a:ext cx="3289738" cy="1108886"/>
          </a:xfrm>
          <a:prstGeom prst="rightArrow">
            <a:avLst>
              <a:gd name="adj1" fmla="val 50000"/>
              <a:gd name="adj2" fmla="val 50000"/>
            </a:avLst>
          </a:prstGeom>
          <a:solidFill>
            <a:srgbClr val="46D426"/>
          </a:solid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chemeClr val="bg1"/>
                </a:solidFill>
              </a:rPr>
              <a:t>BETTER…</a:t>
            </a:r>
            <a:endParaRPr sz="1800" b="1" dirty="0">
              <a:solidFill>
                <a:schemeClr val="bg1"/>
              </a:solidFill>
            </a:endParaRPr>
          </a:p>
        </p:txBody>
      </p:sp>
    </p:spTree>
    <p:extLst>
      <p:ext uri="{BB962C8B-B14F-4D97-AF65-F5344CB8AC3E}">
        <p14:creationId xmlns:p14="http://schemas.microsoft.com/office/powerpoint/2010/main" val="283697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TESTS GUIDELINES – continue…</a:t>
            </a:r>
            <a:br>
              <a:rPr lang="en-US" dirty="0"/>
            </a:br>
            <a:endParaRPr lang="en-US" sz="3600"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93459" y="1306015"/>
            <a:ext cx="11280228" cy="486518"/>
          </a:xfrm>
        </p:spPr>
        <p:txBody>
          <a:bodyPr>
            <a:normAutofit lnSpcReduction="10000"/>
          </a:bodyPr>
          <a:lstStyle/>
          <a:p>
            <a:pPr>
              <a:lnSpc>
                <a:spcPct val="100000"/>
              </a:lnSpc>
            </a:pPr>
            <a:r>
              <a:rPr lang="en-US" dirty="0"/>
              <a:t>Provide proper </a:t>
            </a:r>
            <a:r>
              <a:rPr lang="en-US" b="1" dirty="0"/>
              <a:t>error messages</a:t>
            </a:r>
          </a:p>
        </p:txBody>
      </p:sp>
      <p:pic>
        <p:nvPicPr>
          <p:cNvPr id="4" name="Picture 3">
            <a:extLst>
              <a:ext uri="{FF2B5EF4-FFF2-40B4-BE49-F238E27FC236}">
                <a16:creationId xmlns:a16="http://schemas.microsoft.com/office/drawing/2014/main" id="{D03423A7-58F8-9A4C-AAF1-4AAF9DB6D717}"/>
              </a:ext>
            </a:extLst>
          </p:cNvPr>
          <p:cNvPicPr>
            <a:picLocks noChangeAspect="1"/>
          </p:cNvPicPr>
          <p:nvPr/>
        </p:nvPicPr>
        <p:blipFill>
          <a:blip r:embed="rId2"/>
          <a:stretch>
            <a:fillRect/>
          </a:stretch>
        </p:blipFill>
        <p:spPr>
          <a:xfrm>
            <a:off x="10436773" y="131207"/>
            <a:ext cx="1650124" cy="1503676"/>
          </a:xfrm>
          <a:prstGeom prst="rect">
            <a:avLst/>
          </a:prstGeom>
        </p:spPr>
      </p:pic>
      <p:pic>
        <p:nvPicPr>
          <p:cNvPr id="9" name="Shape 225">
            <a:extLst>
              <a:ext uri="{FF2B5EF4-FFF2-40B4-BE49-F238E27FC236}">
                <a16:creationId xmlns:a16="http://schemas.microsoft.com/office/drawing/2014/main" id="{E80523B3-9859-0C45-BA92-E3287F9C9233}"/>
              </a:ext>
            </a:extLst>
          </p:cNvPr>
          <p:cNvPicPr preferRelativeResize="0"/>
          <p:nvPr/>
        </p:nvPicPr>
        <p:blipFill>
          <a:blip r:embed="rId3">
            <a:alphaModFix/>
          </a:blip>
          <a:stretch>
            <a:fillRect/>
          </a:stretch>
        </p:blipFill>
        <p:spPr>
          <a:xfrm>
            <a:off x="4437110" y="2056089"/>
            <a:ext cx="7104101" cy="4005494"/>
          </a:xfrm>
          <a:prstGeom prst="rect">
            <a:avLst/>
          </a:prstGeom>
          <a:noFill/>
          <a:ln>
            <a:noFill/>
          </a:ln>
        </p:spPr>
      </p:pic>
      <p:sp>
        <p:nvSpPr>
          <p:cNvPr id="8" name="Shape 186">
            <a:extLst>
              <a:ext uri="{FF2B5EF4-FFF2-40B4-BE49-F238E27FC236}">
                <a16:creationId xmlns:a16="http://schemas.microsoft.com/office/drawing/2014/main" id="{B37A4F72-38FA-434F-ACF4-DB959C80DBA4}"/>
              </a:ext>
            </a:extLst>
          </p:cNvPr>
          <p:cNvSpPr/>
          <p:nvPr/>
        </p:nvSpPr>
        <p:spPr>
          <a:xfrm>
            <a:off x="1313794" y="2461746"/>
            <a:ext cx="3289738" cy="1108886"/>
          </a:xfrm>
          <a:prstGeom prst="rightArrow">
            <a:avLst>
              <a:gd name="adj1" fmla="val 50000"/>
              <a:gd name="adj2" fmla="val 50000"/>
            </a:avLst>
          </a:prstGeom>
          <a:solidFill>
            <a:srgbClr val="FF0000"/>
          </a:solid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sz="1800" b="1" dirty="0">
                <a:solidFill>
                  <a:schemeClr val="bg1"/>
                </a:solidFill>
              </a:rPr>
              <a:t>BAD...</a:t>
            </a:r>
            <a:endParaRPr sz="1800" b="1" dirty="0">
              <a:solidFill>
                <a:schemeClr val="bg1"/>
              </a:solidFill>
            </a:endParaRPr>
          </a:p>
        </p:txBody>
      </p:sp>
      <p:pic>
        <p:nvPicPr>
          <p:cNvPr id="11" name="Picture 10">
            <a:extLst>
              <a:ext uri="{FF2B5EF4-FFF2-40B4-BE49-F238E27FC236}">
                <a16:creationId xmlns:a16="http://schemas.microsoft.com/office/drawing/2014/main" id="{39EC3ACD-330A-1749-8212-B3644A86FC9B}"/>
              </a:ext>
            </a:extLst>
          </p:cNvPr>
          <p:cNvPicPr>
            <a:picLocks noChangeAspect="1"/>
          </p:cNvPicPr>
          <p:nvPr/>
        </p:nvPicPr>
        <p:blipFill>
          <a:blip r:embed="rId4"/>
          <a:stretch>
            <a:fillRect/>
          </a:stretch>
        </p:blipFill>
        <p:spPr>
          <a:xfrm>
            <a:off x="1396690" y="3414516"/>
            <a:ext cx="2618294" cy="2618294"/>
          </a:xfrm>
          <a:prstGeom prst="rect">
            <a:avLst/>
          </a:prstGeom>
        </p:spPr>
      </p:pic>
    </p:spTree>
    <p:extLst>
      <p:ext uri="{BB962C8B-B14F-4D97-AF65-F5344CB8AC3E}">
        <p14:creationId xmlns:p14="http://schemas.microsoft.com/office/powerpoint/2010/main" val="3553678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TESTS GUIDELINES – continue…</a:t>
            </a:r>
            <a:br>
              <a:rPr lang="en-US" dirty="0"/>
            </a:br>
            <a:endParaRPr lang="en-US" sz="3600"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93459" y="1306015"/>
            <a:ext cx="11280228" cy="486518"/>
          </a:xfrm>
        </p:spPr>
        <p:txBody>
          <a:bodyPr>
            <a:normAutofit lnSpcReduction="10000"/>
          </a:bodyPr>
          <a:lstStyle/>
          <a:p>
            <a:pPr>
              <a:lnSpc>
                <a:spcPct val="100000"/>
              </a:lnSpc>
            </a:pPr>
            <a:r>
              <a:rPr lang="en-US" dirty="0"/>
              <a:t>Provide proper </a:t>
            </a:r>
            <a:r>
              <a:rPr lang="en-US" b="1" dirty="0"/>
              <a:t>error messages</a:t>
            </a:r>
          </a:p>
        </p:txBody>
      </p:sp>
      <p:pic>
        <p:nvPicPr>
          <p:cNvPr id="4" name="Picture 3">
            <a:extLst>
              <a:ext uri="{FF2B5EF4-FFF2-40B4-BE49-F238E27FC236}">
                <a16:creationId xmlns:a16="http://schemas.microsoft.com/office/drawing/2014/main" id="{D03423A7-58F8-9A4C-AAF1-4AAF9DB6D717}"/>
              </a:ext>
            </a:extLst>
          </p:cNvPr>
          <p:cNvPicPr>
            <a:picLocks noChangeAspect="1"/>
          </p:cNvPicPr>
          <p:nvPr/>
        </p:nvPicPr>
        <p:blipFill>
          <a:blip r:embed="rId2"/>
          <a:stretch>
            <a:fillRect/>
          </a:stretch>
        </p:blipFill>
        <p:spPr>
          <a:xfrm>
            <a:off x="10436773" y="131207"/>
            <a:ext cx="1650124" cy="1503676"/>
          </a:xfrm>
          <a:prstGeom prst="rect">
            <a:avLst/>
          </a:prstGeom>
        </p:spPr>
      </p:pic>
      <p:pic>
        <p:nvPicPr>
          <p:cNvPr id="8" name="Picture 7">
            <a:extLst>
              <a:ext uri="{FF2B5EF4-FFF2-40B4-BE49-F238E27FC236}">
                <a16:creationId xmlns:a16="http://schemas.microsoft.com/office/drawing/2014/main" id="{9A58E847-17BE-C441-98C3-63802BAB32F2}"/>
              </a:ext>
            </a:extLst>
          </p:cNvPr>
          <p:cNvPicPr>
            <a:picLocks noChangeAspect="1"/>
          </p:cNvPicPr>
          <p:nvPr/>
        </p:nvPicPr>
        <p:blipFill>
          <a:blip r:embed="rId3"/>
          <a:stretch>
            <a:fillRect/>
          </a:stretch>
        </p:blipFill>
        <p:spPr>
          <a:xfrm>
            <a:off x="970662" y="3076998"/>
            <a:ext cx="2876126" cy="2876126"/>
          </a:xfrm>
          <a:prstGeom prst="rect">
            <a:avLst/>
          </a:prstGeom>
        </p:spPr>
      </p:pic>
      <p:pic>
        <p:nvPicPr>
          <p:cNvPr id="12" name="Shape 235">
            <a:extLst>
              <a:ext uri="{FF2B5EF4-FFF2-40B4-BE49-F238E27FC236}">
                <a16:creationId xmlns:a16="http://schemas.microsoft.com/office/drawing/2014/main" id="{DE8EFCA1-7404-AE42-A619-40EDBBD4A6D6}"/>
              </a:ext>
            </a:extLst>
          </p:cNvPr>
          <p:cNvPicPr preferRelativeResize="0"/>
          <p:nvPr/>
        </p:nvPicPr>
        <p:blipFill>
          <a:blip r:embed="rId4">
            <a:alphaModFix/>
          </a:blip>
          <a:stretch>
            <a:fillRect/>
          </a:stretch>
        </p:blipFill>
        <p:spPr>
          <a:xfrm>
            <a:off x="4198184" y="1924606"/>
            <a:ext cx="7063651" cy="4578625"/>
          </a:xfrm>
          <a:prstGeom prst="rect">
            <a:avLst/>
          </a:prstGeom>
          <a:noFill/>
          <a:ln>
            <a:noFill/>
          </a:ln>
        </p:spPr>
      </p:pic>
      <p:sp>
        <p:nvSpPr>
          <p:cNvPr id="11" name="Shape 186">
            <a:extLst>
              <a:ext uri="{FF2B5EF4-FFF2-40B4-BE49-F238E27FC236}">
                <a16:creationId xmlns:a16="http://schemas.microsoft.com/office/drawing/2014/main" id="{60E86BE1-CF03-0F49-A035-F79168C646AF}"/>
              </a:ext>
            </a:extLst>
          </p:cNvPr>
          <p:cNvSpPr/>
          <p:nvPr/>
        </p:nvSpPr>
        <p:spPr>
          <a:xfrm>
            <a:off x="1051036" y="2160484"/>
            <a:ext cx="3289738" cy="1108886"/>
          </a:xfrm>
          <a:prstGeom prst="rightArrow">
            <a:avLst>
              <a:gd name="adj1" fmla="val 50000"/>
              <a:gd name="adj2" fmla="val 50000"/>
            </a:avLst>
          </a:prstGeom>
          <a:solidFill>
            <a:srgbClr val="46D426"/>
          </a:solid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chemeClr val="bg1"/>
                </a:solidFill>
              </a:rPr>
              <a:t>BETTER…</a:t>
            </a:r>
            <a:endParaRPr sz="1800" b="1" dirty="0">
              <a:solidFill>
                <a:schemeClr val="bg1"/>
              </a:solidFill>
            </a:endParaRPr>
          </a:p>
        </p:txBody>
      </p:sp>
    </p:spTree>
    <p:extLst>
      <p:ext uri="{BB962C8B-B14F-4D97-AF65-F5344CB8AC3E}">
        <p14:creationId xmlns:p14="http://schemas.microsoft.com/office/powerpoint/2010/main" val="251443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31">
            <a:extLst>
              <a:ext uri="{FF2B5EF4-FFF2-40B4-BE49-F238E27FC236}">
                <a16:creationId xmlns:a16="http://schemas.microsoft.com/office/drawing/2014/main" id="{FF0D3435-A79C-284C-A687-2B1286E4AA60}"/>
              </a:ext>
            </a:extLst>
          </p:cNvPr>
          <p:cNvSpPr txBox="1">
            <a:spLocks noGrp="1"/>
          </p:cNvSpPr>
          <p:nvPr>
            <p:ph type="title"/>
          </p:nvPr>
        </p:nvSpPr>
        <p:spPr>
          <a:xfrm>
            <a:off x="702644" y="287544"/>
            <a:ext cx="11489356" cy="571500"/>
          </a:xfrm>
          <a:prstGeom prst="rect">
            <a:avLst/>
          </a:prstGeom>
          <a:noFill/>
          <a:ln>
            <a:noFill/>
          </a:ln>
        </p:spPr>
        <p:txBody>
          <a:bodyPr spcFirstLastPara="1" wrap="square" lIns="91425" tIns="0" rIns="91425" bIns="0" anchor="b" anchorCtr="0">
            <a:noAutofit/>
          </a:bodyPr>
          <a:lstStyle/>
          <a:p>
            <a:r>
              <a:rPr lang="en-US" dirty="0"/>
              <a:t>AGENDA</a:t>
            </a:r>
            <a:endParaRPr dirty="0"/>
          </a:p>
        </p:txBody>
      </p:sp>
      <p:sp>
        <p:nvSpPr>
          <p:cNvPr id="7" name="Shape 132">
            <a:extLst>
              <a:ext uri="{FF2B5EF4-FFF2-40B4-BE49-F238E27FC236}">
                <a16:creationId xmlns:a16="http://schemas.microsoft.com/office/drawing/2014/main" id="{FF219A7A-9C12-AF4D-9DD7-0C288C73D061}"/>
              </a:ext>
            </a:extLst>
          </p:cNvPr>
          <p:cNvSpPr txBox="1"/>
          <p:nvPr/>
        </p:nvSpPr>
        <p:spPr>
          <a:xfrm>
            <a:off x="702645" y="888918"/>
            <a:ext cx="11489356" cy="459300"/>
          </a:xfrm>
          <a:prstGeom prst="rect">
            <a:avLst/>
          </a:prstGeom>
          <a:solidFill>
            <a:srgbClr val="46D426"/>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Intro</a:t>
            </a:r>
            <a:endParaRPr sz="2800" b="1" dirty="0">
              <a:solidFill>
                <a:schemeClr val="bg1"/>
              </a:solidFill>
              <a:ea typeface="Calibri"/>
              <a:cs typeface="Calibri"/>
              <a:sym typeface="Calibri"/>
            </a:endParaRPr>
          </a:p>
        </p:txBody>
      </p:sp>
      <p:sp>
        <p:nvSpPr>
          <p:cNvPr id="9" name="Shape 134">
            <a:extLst>
              <a:ext uri="{FF2B5EF4-FFF2-40B4-BE49-F238E27FC236}">
                <a16:creationId xmlns:a16="http://schemas.microsoft.com/office/drawing/2014/main" id="{4680C2F2-14D4-6347-B83C-37CD88DD5324}"/>
              </a:ext>
            </a:extLst>
          </p:cNvPr>
          <p:cNvSpPr txBox="1"/>
          <p:nvPr/>
        </p:nvSpPr>
        <p:spPr>
          <a:xfrm>
            <a:off x="702644" y="3005784"/>
            <a:ext cx="11489356" cy="459300"/>
          </a:xfrm>
          <a:prstGeom prst="rect">
            <a:avLst/>
          </a:prstGeom>
          <a:solidFill>
            <a:srgbClr val="00B0F0"/>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How</a:t>
            </a:r>
            <a:endParaRPr sz="2800" b="1" dirty="0">
              <a:solidFill>
                <a:schemeClr val="bg1"/>
              </a:solidFill>
              <a:ea typeface="Calibri"/>
              <a:cs typeface="Calibri"/>
              <a:sym typeface="Calibri"/>
            </a:endParaRPr>
          </a:p>
        </p:txBody>
      </p:sp>
      <p:sp>
        <p:nvSpPr>
          <p:cNvPr id="2" name="TextBox 1">
            <a:extLst>
              <a:ext uri="{FF2B5EF4-FFF2-40B4-BE49-F238E27FC236}">
                <a16:creationId xmlns:a16="http://schemas.microsoft.com/office/drawing/2014/main" id="{6811B547-9ABC-DE4D-A1CA-ED5301D886A1}"/>
              </a:ext>
            </a:extLst>
          </p:cNvPr>
          <p:cNvSpPr txBox="1"/>
          <p:nvPr/>
        </p:nvSpPr>
        <p:spPr>
          <a:xfrm>
            <a:off x="702644" y="1224806"/>
            <a:ext cx="11489356" cy="1697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Why ?</a:t>
            </a:r>
          </a:p>
          <a:p>
            <a:pPr marL="285750" indent="-285750">
              <a:lnSpc>
                <a:spcPct val="150000"/>
              </a:lnSpc>
              <a:buFont typeface="Arial" panose="020B0604020202020204" pitchFamily="34" charset="0"/>
              <a:buChar char="•"/>
            </a:pPr>
            <a:r>
              <a:rPr lang="en-US" sz="2400" dirty="0"/>
              <a:t>What ?</a:t>
            </a:r>
          </a:p>
          <a:p>
            <a:pPr marL="285750" indent="-285750">
              <a:lnSpc>
                <a:spcPct val="150000"/>
              </a:lnSpc>
              <a:buFont typeface="Arial" panose="020B0604020202020204" pitchFamily="34" charset="0"/>
              <a:buChar char="•"/>
            </a:pPr>
            <a:r>
              <a:rPr lang="en-US" sz="2400" dirty="0"/>
              <a:t>Testing Guidelines</a:t>
            </a:r>
          </a:p>
        </p:txBody>
      </p:sp>
      <p:sp>
        <p:nvSpPr>
          <p:cNvPr id="11" name="TextBox 10">
            <a:extLst>
              <a:ext uri="{FF2B5EF4-FFF2-40B4-BE49-F238E27FC236}">
                <a16:creationId xmlns:a16="http://schemas.microsoft.com/office/drawing/2014/main" id="{FB7B89E8-B0E6-EE4F-BDBE-420C74CAA590}"/>
              </a:ext>
            </a:extLst>
          </p:cNvPr>
          <p:cNvSpPr txBox="1"/>
          <p:nvPr/>
        </p:nvSpPr>
        <p:spPr>
          <a:xfrm>
            <a:off x="702644" y="3341709"/>
            <a:ext cx="11489356" cy="3323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Test Environment</a:t>
            </a:r>
          </a:p>
          <a:p>
            <a:pPr marL="285750" indent="-285750">
              <a:lnSpc>
                <a:spcPct val="150000"/>
              </a:lnSpc>
              <a:buFont typeface="Arial" panose="020B0604020202020204" pitchFamily="34" charset="0"/>
              <a:buChar char="•"/>
            </a:pPr>
            <a:r>
              <a:rPr lang="en-US" sz="2800" dirty="0"/>
              <a:t>Hands-On</a:t>
            </a:r>
          </a:p>
          <a:p>
            <a:pPr marL="800100" lvl="1" indent="-342900">
              <a:lnSpc>
                <a:spcPct val="150000"/>
              </a:lnSpc>
              <a:buClr>
                <a:schemeClr val="tx1"/>
              </a:buClr>
              <a:buFont typeface=".AppleSystemUIFont"/>
              <a:buChar char="-"/>
            </a:pPr>
            <a:r>
              <a:rPr lang="en-US" sz="2800" dirty="0"/>
              <a:t>React Component</a:t>
            </a:r>
          </a:p>
          <a:p>
            <a:pPr marL="800100" lvl="1" indent="-342900">
              <a:lnSpc>
                <a:spcPct val="150000"/>
              </a:lnSpc>
              <a:buClr>
                <a:schemeClr val="tx1"/>
              </a:buClr>
              <a:buFont typeface=".AppleSystemUIFont"/>
              <a:buChar char="-"/>
            </a:pPr>
            <a:r>
              <a:rPr lang="en-US" sz="2800" dirty="0"/>
              <a:t>Redux: Action, Reducer, Container</a:t>
            </a:r>
          </a:p>
          <a:p>
            <a:pPr marL="800100" lvl="1" indent="-342900">
              <a:lnSpc>
                <a:spcPct val="150000"/>
              </a:lnSpc>
              <a:buClr>
                <a:schemeClr val="tx1"/>
              </a:buClr>
              <a:buFont typeface=".AppleSystemUIFont"/>
              <a:buChar char="-"/>
            </a:pPr>
            <a:r>
              <a:rPr lang="en-US" sz="2800" dirty="0"/>
              <a:t>Integration Test</a:t>
            </a:r>
          </a:p>
        </p:txBody>
      </p:sp>
      <p:pic>
        <p:nvPicPr>
          <p:cNvPr id="4" name="Picture 3">
            <a:extLst>
              <a:ext uri="{FF2B5EF4-FFF2-40B4-BE49-F238E27FC236}">
                <a16:creationId xmlns:a16="http://schemas.microsoft.com/office/drawing/2014/main" id="{A87378FE-B453-684A-BA0D-E0D1870CB9C7}"/>
              </a:ext>
            </a:extLst>
          </p:cNvPr>
          <p:cNvPicPr>
            <a:picLocks noChangeAspect="1"/>
          </p:cNvPicPr>
          <p:nvPr/>
        </p:nvPicPr>
        <p:blipFill>
          <a:blip r:embed="rId2"/>
          <a:stretch>
            <a:fillRect/>
          </a:stretch>
        </p:blipFill>
        <p:spPr>
          <a:xfrm>
            <a:off x="9263743" y="485754"/>
            <a:ext cx="2736885" cy="2426705"/>
          </a:xfrm>
          <a:prstGeom prst="rect">
            <a:avLst/>
          </a:prstGeom>
        </p:spPr>
      </p:pic>
    </p:spTree>
    <p:extLst>
      <p:ext uri="{BB962C8B-B14F-4D97-AF65-F5344CB8AC3E}">
        <p14:creationId xmlns:p14="http://schemas.microsoft.com/office/powerpoint/2010/main" val="324701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 presetClass="entr" presetSubtype="0" fill="hold" grpId="0" nodeType="afterEffect">
                                  <p:stCondLst>
                                    <p:cond delay="50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 ENVIRONMENT</a:t>
            </a:r>
            <a:br>
              <a:rPr lang="en-US" dirty="0"/>
            </a:br>
            <a:endParaRPr lang="en-US" sz="3600"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27992" y="1202560"/>
            <a:ext cx="11281510" cy="5053274"/>
          </a:xfrm>
        </p:spPr>
        <p:txBody>
          <a:bodyPr>
            <a:noAutofit/>
          </a:bodyPr>
          <a:lstStyle/>
          <a:p>
            <a:pPr>
              <a:lnSpc>
                <a:spcPct val="100000"/>
              </a:lnSpc>
            </a:pPr>
            <a:r>
              <a:rPr lang="en-US" u="sng" dirty="0"/>
              <a:t>Testing Framework</a:t>
            </a:r>
            <a:r>
              <a:rPr lang="en-US" dirty="0"/>
              <a:t> : </a:t>
            </a:r>
            <a:r>
              <a:rPr lang="en-US" b="1" dirty="0">
                <a:hlinkClick r:id="rId3"/>
              </a:rPr>
              <a:t>Tape</a:t>
            </a:r>
            <a:endParaRPr lang="en-US" dirty="0"/>
          </a:p>
          <a:p>
            <a:pPr marL="457200" lvl="1" indent="0">
              <a:lnSpc>
                <a:spcPct val="100000"/>
              </a:lnSpc>
              <a:buClr>
                <a:schemeClr val="tx1"/>
              </a:buClr>
              <a:buNone/>
            </a:pPr>
            <a:endParaRPr lang="en-US" dirty="0"/>
          </a:p>
          <a:p>
            <a:pPr lvl="1">
              <a:lnSpc>
                <a:spcPct val="100000"/>
              </a:lnSpc>
              <a:buClr>
                <a:schemeClr val="tx1"/>
              </a:buClr>
              <a:buFont typeface=".AppleSystemUIFont"/>
              <a:buChar char="-"/>
            </a:pPr>
            <a:r>
              <a:rPr lang="en-US" dirty="0"/>
              <a:t>Tap-producing (Test Anything Protocol) test harness for node and browsers </a:t>
            </a:r>
          </a:p>
          <a:p>
            <a:pPr lvl="1">
              <a:lnSpc>
                <a:spcPct val="200000"/>
              </a:lnSpc>
              <a:buClr>
                <a:schemeClr val="tx1"/>
              </a:buClr>
              <a:buFont typeface=".AppleSystemUIFont"/>
              <a:buChar char="-"/>
            </a:pPr>
            <a:r>
              <a:rPr lang="en-US" dirty="0"/>
              <a:t>Simple API</a:t>
            </a:r>
          </a:p>
          <a:p>
            <a:pPr lvl="1">
              <a:lnSpc>
                <a:spcPct val="200000"/>
              </a:lnSpc>
              <a:buClr>
                <a:schemeClr val="tx1"/>
              </a:buClr>
              <a:buFont typeface=".AppleSystemUIFont"/>
              <a:buChar char="-"/>
            </a:pPr>
            <a:r>
              <a:rPr lang="en-US" dirty="0"/>
              <a:t>Built-in assertion mechanism</a:t>
            </a:r>
          </a:p>
          <a:p>
            <a:pPr lvl="1">
              <a:lnSpc>
                <a:spcPct val="200000"/>
              </a:lnSpc>
              <a:buClr>
                <a:schemeClr val="tx1"/>
              </a:buClr>
              <a:buFont typeface=".AppleSystemUIFont"/>
              <a:buChar char="-"/>
            </a:pPr>
            <a:r>
              <a:rPr lang="en-US" dirty="0"/>
              <a:t>No global functions</a:t>
            </a:r>
          </a:p>
          <a:p>
            <a:pPr lvl="1">
              <a:lnSpc>
                <a:spcPct val="200000"/>
              </a:lnSpc>
              <a:buClr>
                <a:schemeClr val="tx1"/>
              </a:buClr>
              <a:buFont typeface=".AppleSystemUIFont"/>
              <a:buChar char="-"/>
            </a:pPr>
            <a:r>
              <a:rPr lang="en-US" dirty="0"/>
              <a:t>Tests are executed serially</a:t>
            </a:r>
          </a:p>
          <a:p>
            <a:pPr lvl="1">
              <a:lnSpc>
                <a:spcPct val="100000"/>
              </a:lnSpc>
              <a:buClr>
                <a:schemeClr val="tx1"/>
              </a:buClr>
              <a:buFont typeface=".AppleSystemUIFont"/>
              <a:buChar char="-"/>
            </a:pPr>
            <a:endParaRPr lang="en-US" dirty="0"/>
          </a:p>
          <a:p>
            <a:pPr lvl="1">
              <a:lnSpc>
                <a:spcPct val="100000"/>
              </a:lnSpc>
              <a:buClr>
                <a:schemeClr val="tx1"/>
              </a:buClr>
              <a:buFont typeface=".AppleSystemUIFont"/>
              <a:buChar char="-"/>
            </a:pPr>
            <a:endParaRPr lang="en-US" sz="5100" dirty="0"/>
          </a:p>
        </p:txBody>
      </p:sp>
      <p:pic>
        <p:nvPicPr>
          <p:cNvPr id="5" name="Picture 4">
            <a:extLst>
              <a:ext uri="{FF2B5EF4-FFF2-40B4-BE49-F238E27FC236}">
                <a16:creationId xmlns:a16="http://schemas.microsoft.com/office/drawing/2014/main" id="{8BADAAAC-A406-E642-BCF8-D4A00DB4A2B4}"/>
              </a:ext>
            </a:extLst>
          </p:cNvPr>
          <p:cNvPicPr>
            <a:picLocks noChangeAspect="1"/>
          </p:cNvPicPr>
          <p:nvPr/>
        </p:nvPicPr>
        <p:blipFill>
          <a:blip r:embed="rId4"/>
          <a:stretch>
            <a:fillRect/>
          </a:stretch>
        </p:blipFill>
        <p:spPr>
          <a:xfrm>
            <a:off x="9178524" y="2834223"/>
            <a:ext cx="3013476" cy="4259046"/>
          </a:xfrm>
          <a:prstGeom prst="rect">
            <a:avLst/>
          </a:prstGeom>
        </p:spPr>
      </p:pic>
    </p:spTree>
    <p:extLst>
      <p:ext uri="{BB962C8B-B14F-4D97-AF65-F5344CB8AC3E}">
        <p14:creationId xmlns:p14="http://schemas.microsoft.com/office/powerpoint/2010/main" val="15120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 ENVIRONMENT</a:t>
            </a:r>
            <a:br>
              <a:rPr lang="en-US" dirty="0"/>
            </a:br>
            <a:endParaRPr lang="en-US" sz="3600"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27992" y="1202559"/>
            <a:ext cx="13088008" cy="3239348"/>
          </a:xfrm>
        </p:spPr>
        <p:txBody>
          <a:bodyPr>
            <a:noAutofit/>
          </a:bodyPr>
          <a:lstStyle/>
          <a:p>
            <a:pPr>
              <a:lnSpc>
                <a:spcPct val="150000"/>
              </a:lnSpc>
            </a:pPr>
            <a:r>
              <a:rPr lang="en-US" u="sng" dirty="0"/>
              <a:t>Where</a:t>
            </a:r>
            <a:r>
              <a:rPr lang="en-US" dirty="0"/>
              <a:t> : in memory DOM via </a:t>
            </a:r>
            <a:r>
              <a:rPr lang="en-US" b="1" dirty="0">
                <a:hlinkClick r:id="rId3"/>
              </a:rPr>
              <a:t>JSDOM</a:t>
            </a:r>
            <a:endParaRPr lang="en-US" b="1" dirty="0"/>
          </a:p>
          <a:p>
            <a:pPr lvl="1">
              <a:lnSpc>
                <a:spcPct val="100000"/>
              </a:lnSpc>
              <a:buClr>
                <a:schemeClr val="tx1"/>
              </a:buClr>
              <a:buFont typeface=".AppleSystemUIFont"/>
              <a:buChar char="-"/>
            </a:pPr>
            <a:endParaRPr lang="en-US" dirty="0"/>
          </a:p>
          <a:p>
            <a:pPr lvl="1">
              <a:lnSpc>
                <a:spcPct val="100000"/>
              </a:lnSpc>
              <a:buClr>
                <a:schemeClr val="tx1"/>
              </a:buClr>
              <a:buFont typeface=".AppleSystemUIFont"/>
              <a:buChar char="-"/>
            </a:pPr>
            <a:endParaRPr lang="en-US" dirty="0"/>
          </a:p>
          <a:p>
            <a:pPr lvl="1">
              <a:lnSpc>
                <a:spcPct val="100000"/>
              </a:lnSpc>
              <a:buClr>
                <a:schemeClr val="tx1"/>
              </a:buClr>
              <a:buFont typeface=".AppleSystemUIFont"/>
              <a:buChar char="-"/>
            </a:pPr>
            <a:r>
              <a:rPr lang="en-US" dirty="0"/>
              <a:t>Pure JavaScript implementation of many web standards (DOM, HTML)</a:t>
            </a:r>
          </a:p>
          <a:p>
            <a:pPr marL="457200" lvl="1" indent="0">
              <a:lnSpc>
                <a:spcPct val="100000"/>
              </a:lnSpc>
              <a:buClr>
                <a:schemeClr val="tx1"/>
              </a:buClr>
              <a:buNone/>
            </a:pPr>
            <a:endParaRPr lang="en-US" dirty="0"/>
          </a:p>
          <a:p>
            <a:pPr lvl="1">
              <a:lnSpc>
                <a:spcPct val="100000"/>
              </a:lnSpc>
              <a:buClr>
                <a:schemeClr val="tx1"/>
              </a:buClr>
              <a:buFont typeface=".AppleSystemUIFont"/>
              <a:buChar char="-"/>
            </a:pPr>
            <a:r>
              <a:rPr lang="en-US" dirty="0"/>
              <a:t>Fast and lightweight</a:t>
            </a:r>
          </a:p>
          <a:p>
            <a:pPr lvl="1">
              <a:lnSpc>
                <a:spcPct val="100000"/>
              </a:lnSpc>
              <a:buClr>
                <a:schemeClr val="tx1"/>
              </a:buClr>
              <a:buFont typeface=".AppleSystemUIFont"/>
              <a:buChar char="-"/>
            </a:pPr>
            <a:endParaRPr lang="en-US" dirty="0"/>
          </a:p>
          <a:p>
            <a:pPr lvl="1">
              <a:lnSpc>
                <a:spcPct val="100000"/>
              </a:lnSpc>
              <a:buClr>
                <a:schemeClr val="tx1"/>
              </a:buClr>
              <a:buFont typeface=".AppleSystemUIFont"/>
              <a:buChar char="-"/>
            </a:pPr>
            <a:r>
              <a:rPr lang="en-US" dirty="0"/>
              <a:t>Enables to run test in browser-less environment like in Node or in CI environments</a:t>
            </a:r>
            <a:endParaRPr lang="en-US" sz="5100" dirty="0"/>
          </a:p>
        </p:txBody>
      </p:sp>
      <p:sp>
        <p:nvSpPr>
          <p:cNvPr id="5" name="Text Box 66">
            <a:extLst>
              <a:ext uri="{FF2B5EF4-FFF2-40B4-BE49-F238E27FC236}">
                <a16:creationId xmlns:a16="http://schemas.microsoft.com/office/drawing/2014/main" id="{ACFFC355-7EBC-DB44-BC40-C239B0AA9247}"/>
              </a:ext>
            </a:extLst>
          </p:cNvPr>
          <p:cNvSpPr txBox="1"/>
          <p:nvPr/>
        </p:nvSpPr>
        <p:spPr>
          <a:xfrm rot="2348496">
            <a:off x="9279413" y="1015890"/>
            <a:ext cx="2386298" cy="1020963"/>
          </a:xfrm>
          <a:prstGeom prst="rect">
            <a:avLst/>
          </a:prstGeom>
          <a:solidFill>
            <a:schemeClr val="bg1"/>
          </a:solidFill>
          <a:ln w="6350">
            <a:solidFill>
              <a:srgbClr val="505050"/>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n-US" sz="3600" dirty="0">
                <a:effectLst/>
                <a:latin typeface="Times New Roman" panose="02020603050405020304" pitchFamily="18" charset="0"/>
                <a:ea typeface="Times New Roman" panose="02020603050405020304" pitchFamily="18" charset="0"/>
              </a:rPr>
              <a:t>JS</a:t>
            </a:r>
            <a:r>
              <a:rPr lang="en-US" sz="3600" dirty="0">
                <a:solidFill>
                  <a:srgbClr val="ED7D31"/>
                </a:solidFill>
                <a:effectLst/>
                <a:latin typeface="Times New Roman" panose="02020603050405020304" pitchFamily="18" charset="0"/>
                <a:ea typeface="Times New Roman" panose="02020603050405020304" pitchFamily="18" charset="0"/>
              </a:rPr>
              <a:t>DOM</a:t>
            </a:r>
            <a:endParaRPr lang="en-US" sz="3600" dirty="0">
              <a:effectLst/>
              <a:latin typeface="Times New Roman" panose="02020603050405020304" pitchFamily="18" charset="0"/>
              <a:ea typeface="Times New Roman" panose="02020603050405020304" pitchFamily="18" charset="0"/>
            </a:endParaRPr>
          </a:p>
          <a:p>
            <a:pPr algn="ctr">
              <a:spcAft>
                <a:spcPts val="0"/>
              </a:spcAft>
            </a:pPr>
            <a:r>
              <a:rPr lang="en-US" sz="12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95795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 ENVIRONMENT</a:t>
            </a:r>
            <a:br>
              <a:rPr lang="en-US" dirty="0"/>
            </a:br>
            <a:endParaRPr lang="en-US" sz="3600"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27992" y="1202560"/>
            <a:ext cx="10515600" cy="6179548"/>
          </a:xfrm>
        </p:spPr>
        <p:txBody>
          <a:bodyPr>
            <a:noAutofit/>
          </a:bodyPr>
          <a:lstStyle/>
          <a:p>
            <a:pPr>
              <a:lnSpc>
                <a:spcPct val="150000"/>
              </a:lnSpc>
              <a:buClr>
                <a:schemeClr val="tx1"/>
              </a:buClr>
            </a:pPr>
            <a:r>
              <a:rPr lang="en-US" dirty="0"/>
              <a:t>Testing Utility : </a:t>
            </a:r>
            <a:r>
              <a:rPr lang="en-US" b="1" dirty="0">
                <a:hlinkClick r:id="rId3"/>
              </a:rPr>
              <a:t>Enzyme</a:t>
            </a:r>
            <a:r>
              <a:rPr lang="en-US" dirty="0"/>
              <a:t> </a:t>
            </a:r>
          </a:p>
          <a:p>
            <a:pPr marL="0" indent="0">
              <a:lnSpc>
                <a:spcPct val="150000"/>
              </a:lnSpc>
              <a:buClr>
                <a:schemeClr val="tx1"/>
              </a:buClr>
              <a:buNone/>
            </a:pPr>
            <a:endParaRPr lang="en-US" dirty="0"/>
          </a:p>
          <a:p>
            <a:pPr lvl="1">
              <a:lnSpc>
                <a:spcPct val="100000"/>
              </a:lnSpc>
              <a:buClr>
                <a:schemeClr val="tx1"/>
              </a:buClr>
              <a:buFont typeface=".AppleSystemUIFont"/>
              <a:buChar char="-"/>
            </a:pPr>
            <a:r>
              <a:rPr lang="en-US" dirty="0"/>
              <a:t>JavaScript Testing utility for React</a:t>
            </a:r>
          </a:p>
          <a:p>
            <a:pPr marL="457200" lvl="1" indent="0">
              <a:lnSpc>
                <a:spcPct val="100000"/>
              </a:lnSpc>
              <a:buClr>
                <a:schemeClr val="tx1"/>
              </a:buClr>
              <a:buNone/>
            </a:pPr>
            <a:endParaRPr lang="en-US" dirty="0"/>
          </a:p>
          <a:p>
            <a:pPr lvl="1">
              <a:lnSpc>
                <a:spcPct val="100000"/>
              </a:lnSpc>
              <a:buClr>
                <a:schemeClr val="tx1"/>
              </a:buClr>
              <a:buFont typeface=".AppleSystemUIFont"/>
              <a:buChar char="-"/>
            </a:pPr>
            <a:r>
              <a:rPr lang="en-US" dirty="0"/>
              <a:t>Makes easier to assert, manipulate and traverse React Components’ output</a:t>
            </a:r>
          </a:p>
          <a:p>
            <a:pPr lvl="1">
              <a:lnSpc>
                <a:spcPct val="100000"/>
              </a:lnSpc>
              <a:buClr>
                <a:schemeClr val="tx1"/>
              </a:buClr>
              <a:buFont typeface=".AppleSystemUIFont"/>
              <a:buChar char="-"/>
            </a:pPr>
            <a:endParaRPr lang="en-US" dirty="0"/>
          </a:p>
          <a:p>
            <a:pPr lvl="1">
              <a:lnSpc>
                <a:spcPct val="100000"/>
              </a:lnSpc>
              <a:buClr>
                <a:schemeClr val="tx1"/>
              </a:buClr>
              <a:buFont typeface=".AppleSystemUIFont"/>
              <a:buChar char="-"/>
            </a:pPr>
            <a:r>
              <a:rPr lang="en-US" dirty="0"/>
              <a:t>Simple API for DOM manipulation and traversing (mimicking jQuery's API )</a:t>
            </a:r>
          </a:p>
          <a:p>
            <a:pPr marL="457200" lvl="1" indent="0">
              <a:lnSpc>
                <a:spcPct val="200000"/>
              </a:lnSpc>
              <a:buClr>
                <a:schemeClr val="tx1"/>
              </a:buClr>
              <a:buNone/>
            </a:pPr>
            <a:endParaRPr lang="en-US" sz="5100" dirty="0"/>
          </a:p>
        </p:txBody>
      </p:sp>
      <p:pic>
        <p:nvPicPr>
          <p:cNvPr id="8" name="Picture 7">
            <a:extLst>
              <a:ext uri="{FF2B5EF4-FFF2-40B4-BE49-F238E27FC236}">
                <a16:creationId xmlns:a16="http://schemas.microsoft.com/office/drawing/2014/main" id="{D7E228D8-0F7A-5348-BA5E-83B890E1B938}"/>
              </a:ext>
            </a:extLst>
          </p:cNvPr>
          <p:cNvPicPr>
            <a:picLocks noChangeAspect="1"/>
          </p:cNvPicPr>
          <p:nvPr/>
        </p:nvPicPr>
        <p:blipFill>
          <a:blip r:embed="rId4"/>
          <a:stretch>
            <a:fillRect/>
          </a:stretch>
        </p:blipFill>
        <p:spPr>
          <a:xfrm>
            <a:off x="9297639" y="253613"/>
            <a:ext cx="2540000" cy="2540000"/>
          </a:xfrm>
          <a:prstGeom prst="rect">
            <a:avLst/>
          </a:prstGeom>
        </p:spPr>
      </p:pic>
    </p:spTree>
    <p:extLst>
      <p:ext uri="{BB962C8B-B14F-4D97-AF65-F5344CB8AC3E}">
        <p14:creationId xmlns:p14="http://schemas.microsoft.com/office/powerpoint/2010/main" val="111728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1" y="737658"/>
            <a:ext cx="10515600" cy="571853"/>
          </a:xfrm>
        </p:spPr>
        <p:txBody>
          <a:bodyPr anchor="ctr" anchorCtr="0">
            <a:noAutofit/>
          </a:bodyPr>
          <a:lstStyle/>
          <a:p>
            <a:pPr>
              <a:lnSpc>
                <a:spcPct val="100000"/>
              </a:lnSpc>
            </a:pPr>
            <a:r>
              <a:rPr lang="en-US" dirty="0"/>
              <a:t>ENZYME SHALLOW RENDERING API </a:t>
            </a:r>
            <a:r>
              <a:rPr lang="en-US" b="1" dirty="0">
                <a:latin typeface="+mn-lt"/>
                <a:hlinkClick r:id="rId3"/>
              </a:rPr>
              <a:t>shallow</a:t>
            </a:r>
            <a:br>
              <a:rPr lang="en-US" b="1" dirty="0"/>
            </a:br>
            <a:endParaRPr lang="en-US" sz="3600" b="1"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784303" y="1488641"/>
            <a:ext cx="11407697" cy="1895975"/>
          </a:xfrm>
        </p:spPr>
        <p:txBody>
          <a:bodyPr wrap="square" anchor="ctr" anchorCtr="0">
            <a:noAutofit/>
          </a:bodyPr>
          <a:lstStyle/>
          <a:p>
            <a:pPr>
              <a:lnSpc>
                <a:spcPct val="150000"/>
              </a:lnSpc>
              <a:buClr>
                <a:schemeClr val="tx1"/>
              </a:buClr>
            </a:pPr>
            <a:r>
              <a:rPr lang="en-US" sz="2400" dirty="0">
                <a:ea typeface="Calibri"/>
                <a:cs typeface="Calibri"/>
                <a:sym typeface="Calibri"/>
              </a:rPr>
              <a:t>Useful to constrain yourself to testing a </a:t>
            </a:r>
            <a:r>
              <a:rPr lang="en-US" sz="2400" b="1" dirty="0">
                <a:ea typeface="Calibri"/>
                <a:cs typeface="Calibri"/>
                <a:sym typeface="Calibri"/>
              </a:rPr>
              <a:t>component as a unit</a:t>
            </a:r>
            <a:endParaRPr lang="en-US" sz="2400" dirty="0">
              <a:ea typeface="Calibri"/>
              <a:cs typeface="Calibri"/>
              <a:sym typeface="Calibri"/>
            </a:endParaRPr>
          </a:p>
          <a:p>
            <a:pPr>
              <a:lnSpc>
                <a:spcPct val="150000"/>
              </a:lnSpc>
              <a:buClr>
                <a:schemeClr val="tx1"/>
              </a:buClr>
            </a:pPr>
            <a:r>
              <a:rPr lang="en-US" sz="2400" dirty="0">
                <a:ea typeface="Calibri"/>
                <a:cs typeface="Calibri"/>
                <a:sym typeface="Calibri"/>
              </a:rPr>
              <a:t>Ensure that your tests aren't indirectly asserting on behavior of child components</a:t>
            </a:r>
          </a:p>
          <a:p>
            <a:pPr>
              <a:lnSpc>
                <a:spcPct val="150000"/>
              </a:lnSpc>
            </a:pPr>
            <a:r>
              <a:rPr lang="en-US" sz="2400" b="1" dirty="0"/>
              <a:t>shallow(node[, options]) =&gt; </a:t>
            </a:r>
            <a:r>
              <a:rPr lang="en-US" sz="2400" b="1" dirty="0" err="1"/>
              <a:t>ShallowWrapper</a:t>
            </a:r>
            <a:r>
              <a:rPr lang="en-US" sz="2400" b="1" dirty="0"/>
              <a:t>  </a:t>
            </a:r>
            <a:r>
              <a:rPr lang="en-US" sz="2400" dirty="0"/>
              <a:t>instance around the rendered output</a:t>
            </a:r>
            <a:endParaRPr lang="en-US" sz="2400" dirty="0">
              <a:ea typeface="Calibri"/>
              <a:cs typeface="Calibri"/>
              <a:sym typeface="Calibri"/>
            </a:endParaRPr>
          </a:p>
          <a:p>
            <a:pPr marL="457200" lvl="1" indent="0">
              <a:lnSpc>
                <a:spcPct val="100000"/>
              </a:lnSpc>
              <a:buClr>
                <a:schemeClr val="tx1"/>
              </a:buClr>
              <a:buNone/>
            </a:pPr>
            <a:endParaRPr lang="en-US" dirty="0">
              <a:ea typeface="Calibri"/>
              <a:cs typeface="Calibri"/>
              <a:sym typeface="Calibri"/>
            </a:endParaRPr>
          </a:p>
        </p:txBody>
      </p:sp>
      <p:sp>
        <p:nvSpPr>
          <p:cNvPr id="4" name="Rectangle 3">
            <a:extLst>
              <a:ext uri="{FF2B5EF4-FFF2-40B4-BE49-F238E27FC236}">
                <a16:creationId xmlns:a16="http://schemas.microsoft.com/office/drawing/2014/main" id="{CC93732E-B4AE-634E-9750-B41E23A91198}"/>
              </a:ext>
            </a:extLst>
          </p:cNvPr>
          <p:cNvSpPr/>
          <p:nvPr/>
        </p:nvSpPr>
        <p:spPr>
          <a:xfrm>
            <a:off x="1221058" y="3201736"/>
            <a:ext cx="10534184" cy="3877985"/>
          </a:xfrm>
          <a:prstGeom prst="rect">
            <a:avLst/>
          </a:prstGeom>
        </p:spPr>
        <p:txBody>
          <a:bodyPr wrap="square">
            <a:spAutoFit/>
          </a:bodyPr>
          <a:lstStyle/>
          <a:p>
            <a:br>
              <a:rPr lang="en-US" b="1" dirty="0">
                <a:solidFill>
                  <a:srgbClr val="4183C4"/>
                </a:solidFill>
                <a:latin typeface="Helvetica Neue" panose="02000503000000020004" pitchFamily="2" charset="0"/>
                <a:hlinkClick r:id="rId4"/>
              </a:rPr>
            </a:br>
            <a:r>
              <a:rPr lang="en-US" b="1" dirty="0">
                <a:solidFill>
                  <a:srgbClr val="4183C4"/>
                </a:solidFill>
                <a:hlinkClick r:id="rId4"/>
              </a:rPr>
              <a:t>.</a:t>
            </a:r>
            <a:r>
              <a:rPr lang="en-US" sz="2000" b="1" dirty="0">
                <a:solidFill>
                  <a:srgbClr val="4183C4"/>
                </a:solidFill>
                <a:hlinkClick r:id="rId4"/>
              </a:rPr>
              <a:t>find(selector) =&gt;ShallowWrapper</a:t>
            </a:r>
            <a:r>
              <a:rPr lang="en-US" sz="2000" b="1" dirty="0">
                <a:solidFill>
                  <a:srgbClr val="4183C4"/>
                </a:solidFill>
              </a:rPr>
              <a:t> </a:t>
            </a:r>
            <a:r>
              <a:rPr lang="en-US" sz="2000" b="1" dirty="0"/>
              <a:t>-</a:t>
            </a:r>
            <a:r>
              <a:rPr lang="en-US" sz="2000" b="1" dirty="0">
                <a:solidFill>
                  <a:srgbClr val="4183C4"/>
                </a:solidFill>
              </a:rPr>
              <a:t> </a:t>
            </a:r>
            <a:r>
              <a:rPr lang="en-US" dirty="0"/>
              <a:t>Find every node in the render tree that matches the provided selector</a:t>
            </a:r>
            <a:endParaRPr lang="en-US" sz="2000" b="1" dirty="0">
              <a:solidFill>
                <a:srgbClr val="4183C4"/>
              </a:solidFill>
            </a:endParaRPr>
          </a:p>
          <a:p>
            <a:endParaRPr lang="en-US" sz="2000" b="1" i="0" dirty="0">
              <a:solidFill>
                <a:srgbClr val="4183C4"/>
              </a:solidFill>
              <a:effectLst/>
              <a:latin typeface="Helvetica Neue" panose="02000503000000020004" pitchFamily="2" charset="0"/>
            </a:endParaRPr>
          </a:p>
          <a:p>
            <a:r>
              <a:rPr lang="en-US" sz="2000" b="1" dirty="0">
                <a:hlinkClick r:id="rId5"/>
              </a:rPr>
              <a:t>.simulate(event[, data]) =&gt;ShallowWrapper</a:t>
            </a:r>
            <a:r>
              <a:rPr lang="en-US" sz="2000" b="1" dirty="0"/>
              <a:t> -</a:t>
            </a:r>
            <a:r>
              <a:rPr lang="en-US" dirty="0"/>
              <a:t> Simulates an event on the current node</a:t>
            </a:r>
            <a:endParaRPr lang="en-US" sz="2000" b="1" dirty="0"/>
          </a:p>
          <a:p>
            <a:endParaRPr lang="en-US" sz="2000" b="1" dirty="0"/>
          </a:p>
          <a:p>
            <a:r>
              <a:rPr lang="en-US" sz="2000" b="1" dirty="0">
                <a:hlinkClick r:id="rId6"/>
              </a:rPr>
              <a:t>.instance() =&gt;ReactComponent</a:t>
            </a:r>
            <a:r>
              <a:rPr lang="en-US" sz="2000" b="1" dirty="0"/>
              <a:t> - </a:t>
            </a:r>
            <a:r>
              <a:rPr lang="en-US" dirty="0"/>
              <a:t>Returns the instance of the root component</a:t>
            </a:r>
            <a:endParaRPr lang="en-US" sz="2000" b="1" dirty="0"/>
          </a:p>
          <a:p>
            <a:br>
              <a:rPr lang="en-US" b="1" dirty="0">
                <a:hlinkClick r:id="rId7"/>
              </a:rPr>
            </a:br>
            <a:r>
              <a:rPr lang="en-US" b="1" dirty="0">
                <a:hlinkClick r:id="rId7"/>
              </a:rPr>
              <a:t>.prop(key) =&gt;Any</a:t>
            </a:r>
            <a:r>
              <a:rPr lang="en-US" b="1" dirty="0"/>
              <a:t> - </a:t>
            </a:r>
            <a:r>
              <a:rPr lang="en-US" dirty="0"/>
              <a:t>Returns the named prop of the current node</a:t>
            </a:r>
          </a:p>
          <a:p>
            <a:endParaRPr lang="en-US" b="1" dirty="0"/>
          </a:p>
          <a:p>
            <a:r>
              <a:rPr lang="en-US" b="1" dirty="0">
                <a:hlinkClick r:id="rId8"/>
              </a:rPr>
              <a:t>…and more</a:t>
            </a:r>
            <a:endParaRPr lang="en-US" b="1" dirty="0"/>
          </a:p>
          <a:p>
            <a:endParaRPr lang="en-US" sz="2000" b="1" dirty="0"/>
          </a:p>
          <a:p>
            <a:endParaRPr lang="en-US" b="1" dirty="0"/>
          </a:p>
          <a:p>
            <a:endParaRPr lang="en-US" b="1" i="0" dirty="0">
              <a:solidFill>
                <a:srgbClr val="333333"/>
              </a:solidFill>
              <a:effectLst/>
              <a:latin typeface="Helvetica Neue" panose="02000503000000020004" pitchFamily="2" charset="0"/>
            </a:endParaRPr>
          </a:p>
        </p:txBody>
      </p:sp>
    </p:spTree>
    <p:extLst>
      <p:ext uri="{BB962C8B-B14F-4D97-AF65-F5344CB8AC3E}">
        <p14:creationId xmlns:p14="http://schemas.microsoft.com/office/powerpoint/2010/main" val="142585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16840" y="425424"/>
            <a:ext cx="11337268" cy="571853"/>
          </a:xfrm>
        </p:spPr>
        <p:txBody>
          <a:bodyPr anchor="ctr" anchorCtr="0">
            <a:noAutofit/>
          </a:bodyPr>
          <a:lstStyle/>
          <a:p>
            <a:pPr>
              <a:lnSpc>
                <a:spcPct val="100000"/>
              </a:lnSpc>
            </a:pPr>
            <a:r>
              <a:rPr lang="en-US" dirty="0"/>
              <a:t>ENZYME </a:t>
            </a:r>
            <a:r>
              <a:rPr lang="en-US" dirty="0">
                <a:hlinkClick r:id="rId3"/>
              </a:rPr>
              <a:t>SHALLOW</a:t>
            </a:r>
            <a:r>
              <a:rPr lang="en-US" dirty="0"/>
              <a:t> RENDERING API</a:t>
            </a:r>
            <a:r>
              <a:rPr lang="en-US" b="1" dirty="0"/>
              <a:t> </a:t>
            </a:r>
            <a:r>
              <a:rPr lang="en-US" dirty="0">
                <a:latin typeface="+mn-lt"/>
              </a:rPr>
              <a:t>EXAMPLES</a:t>
            </a:r>
            <a:br>
              <a:rPr lang="en-US" b="1" dirty="0"/>
            </a:br>
            <a:endParaRPr lang="en-US" sz="3600" b="1" dirty="0"/>
          </a:p>
        </p:txBody>
      </p:sp>
      <p:pic>
        <p:nvPicPr>
          <p:cNvPr id="10" name="Picture 9">
            <a:extLst>
              <a:ext uri="{FF2B5EF4-FFF2-40B4-BE49-F238E27FC236}">
                <a16:creationId xmlns:a16="http://schemas.microsoft.com/office/drawing/2014/main" id="{9F41E272-3671-9344-BF6C-3C32B653A05F}"/>
              </a:ext>
            </a:extLst>
          </p:cNvPr>
          <p:cNvPicPr>
            <a:picLocks noChangeAspect="1"/>
          </p:cNvPicPr>
          <p:nvPr/>
        </p:nvPicPr>
        <p:blipFill>
          <a:blip r:embed="rId4"/>
          <a:stretch>
            <a:fillRect/>
          </a:stretch>
        </p:blipFill>
        <p:spPr>
          <a:xfrm>
            <a:off x="1790081" y="796559"/>
            <a:ext cx="8255000" cy="1803400"/>
          </a:xfrm>
          <a:prstGeom prst="rect">
            <a:avLst/>
          </a:prstGeom>
          <a:ln>
            <a:solidFill>
              <a:srgbClr val="505050"/>
            </a:solidFill>
          </a:ln>
        </p:spPr>
      </p:pic>
      <p:pic>
        <p:nvPicPr>
          <p:cNvPr id="11" name="Picture 10">
            <a:extLst>
              <a:ext uri="{FF2B5EF4-FFF2-40B4-BE49-F238E27FC236}">
                <a16:creationId xmlns:a16="http://schemas.microsoft.com/office/drawing/2014/main" id="{52EC638B-5B61-1144-8FF4-647AEE56FD52}"/>
              </a:ext>
            </a:extLst>
          </p:cNvPr>
          <p:cNvPicPr>
            <a:picLocks noChangeAspect="1"/>
          </p:cNvPicPr>
          <p:nvPr/>
        </p:nvPicPr>
        <p:blipFill>
          <a:blip r:embed="rId5"/>
          <a:stretch>
            <a:fillRect/>
          </a:stretch>
        </p:blipFill>
        <p:spPr>
          <a:xfrm>
            <a:off x="1790081" y="2726322"/>
            <a:ext cx="8255000" cy="1739900"/>
          </a:xfrm>
          <a:prstGeom prst="rect">
            <a:avLst/>
          </a:prstGeom>
          <a:ln>
            <a:solidFill>
              <a:srgbClr val="505050"/>
            </a:solidFill>
          </a:ln>
        </p:spPr>
      </p:pic>
      <p:pic>
        <p:nvPicPr>
          <p:cNvPr id="12" name="Picture 11">
            <a:extLst>
              <a:ext uri="{FF2B5EF4-FFF2-40B4-BE49-F238E27FC236}">
                <a16:creationId xmlns:a16="http://schemas.microsoft.com/office/drawing/2014/main" id="{044885C5-7A39-CA47-AFE5-58C085FE2C34}"/>
              </a:ext>
            </a:extLst>
          </p:cNvPr>
          <p:cNvPicPr>
            <a:picLocks noChangeAspect="1"/>
          </p:cNvPicPr>
          <p:nvPr/>
        </p:nvPicPr>
        <p:blipFill>
          <a:blip r:embed="rId6"/>
          <a:stretch>
            <a:fillRect/>
          </a:stretch>
        </p:blipFill>
        <p:spPr>
          <a:xfrm>
            <a:off x="1790081" y="4592585"/>
            <a:ext cx="8242300" cy="2108200"/>
          </a:xfrm>
          <a:prstGeom prst="rect">
            <a:avLst/>
          </a:prstGeom>
          <a:ln>
            <a:solidFill>
              <a:srgbClr val="505050"/>
            </a:solidFill>
          </a:ln>
        </p:spPr>
      </p:pic>
    </p:spTree>
    <p:extLst>
      <p:ext uri="{BB962C8B-B14F-4D97-AF65-F5344CB8AC3E}">
        <p14:creationId xmlns:p14="http://schemas.microsoft.com/office/powerpoint/2010/main" val="3266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31">
            <a:extLst>
              <a:ext uri="{FF2B5EF4-FFF2-40B4-BE49-F238E27FC236}">
                <a16:creationId xmlns:a16="http://schemas.microsoft.com/office/drawing/2014/main" id="{FF0D3435-A79C-284C-A687-2B1286E4AA60}"/>
              </a:ext>
            </a:extLst>
          </p:cNvPr>
          <p:cNvSpPr txBox="1">
            <a:spLocks noGrp="1"/>
          </p:cNvSpPr>
          <p:nvPr>
            <p:ph type="title"/>
          </p:nvPr>
        </p:nvSpPr>
        <p:spPr>
          <a:xfrm>
            <a:off x="702644" y="454277"/>
            <a:ext cx="11489356" cy="571500"/>
          </a:xfrm>
          <a:prstGeom prst="rect">
            <a:avLst/>
          </a:prstGeom>
          <a:noFill/>
          <a:ln>
            <a:noFill/>
          </a:ln>
        </p:spPr>
        <p:txBody>
          <a:bodyPr spcFirstLastPara="1" wrap="square" lIns="91425" tIns="0" rIns="91425" bIns="0" anchor="b" anchorCtr="0">
            <a:noAutofit/>
          </a:bodyPr>
          <a:lstStyle/>
          <a:p>
            <a:r>
              <a:rPr lang="en-US" dirty="0"/>
              <a:t>AGENDA</a:t>
            </a:r>
            <a:endParaRPr dirty="0"/>
          </a:p>
        </p:txBody>
      </p:sp>
      <p:sp>
        <p:nvSpPr>
          <p:cNvPr id="7" name="Shape 132">
            <a:extLst>
              <a:ext uri="{FF2B5EF4-FFF2-40B4-BE49-F238E27FC236}">
                <a16:creationId xmlns:a16="http://schemas.microsoft.com/office/drawing/2014/main" id="{FF219A7A-9C12-AF4D-9DD7-0C288C73D061}"/>
              </a:ext>
            </a:extLst>
          </p:cNvPr>
          <p:cNvSpPr txBox="1"/>
          <p:nvPr/>
        </p:nvSpPr>
        <p:spPr>
          <a:xfrm>
            <a:off x="702645" y="1193721"/>
            <a:ext cx="11489356" cy="459300"/>
          </a:xfrm>
          <a:prstGeom prst="rect">
            <a:avLst/>
          </a:prstGeom>
          <a:solidFill>
            <a:srgbClr val="00B0F0"/>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Intro</a:t>
            </a:r>
            <a:endParaRPr sz="2800" b="1" dirty="0">
              <a:solidFill>
                <a:schemeClr val="bg1"/>
              </a:solidFill>
              <a:ea typeface="Calibri"/>
              <a:cs typeface="Calibri"/>
              <a:sym typeface="Calibri"/>
            </a:endParaRPr>
          </a:p>
        </p:txBody>
      </p:sp>
      <p:sp>
        <p:nvSpPr>
          <p:cNvPr id="2" name="TextBox 1">
            <a:extLst>
              <a:ext uri="{FF2B5EF4-FFF2-40B4-BE49-F238E27FC236}">
                <a16:creationId xmlns:a16="http://schemas.microsoft.com/office/drawing/2014/main" id="{6811B547-9ABC-DE4D-A1CA-ED5301D886A1}"/>
              </a:ext>
            </a:extLst>
          </p:cNvPr>
          <p:cNvSpPr txBox="1"/>
          <p:nvPr/>
        </p:nvSpPr>
        <p:spPr>
          <a:xfrm>
            <a:off x="702644" y="1676753"/>
            <a:ext cx="11489356" cy="19645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Why ?</a:t>
            </a:r>
          </a:p>
          <a:p>
            <a:pPr marL="285750" indent="-285750">
              <a:lnSpc>
                <a:spcPct val="150000"/>
              </a:lnSpc>
              <a:buFont typeface="Arial" panose="020B0604020202020204" pitchFamily="34" charset="0"/>
              <a:buChar char="•"/>
            </a:pPr>
            <a:r>
              <a:rPr lang="en-US" sz="2800" dirty="0"/>
              <a:t>What ?</a:t>
            </a:r>
          </a:p>
          <a:p>
            <a:pPr marL="285750" indent="-285750">
              <a:lnSpc>
                <a:spcPct val="150000"/>
              </a:lnSpc>
              <a:buFont typeface="Arial" panose="020B0604020202020204" pitchFamily="34" charset="0"/>
              <a:buChar char="•"/>
            </a:pPr>
            <a:r>
              <a:rPr lang="en-US" sz="2800" dirty="0"/>
              <a:t>Testing Guidelines</a:t>
            </a:r>
          </a:p>
        </p:txBody>
      </p:sp>
    </p:spTree>
    <p:extLst>
      <p:ext uri="{BB962C8B-B14F-4D97-AF65-F5344CB8AC3E}">
        <p14:creationId xmlns:p14="http://schemas.microsoft.com/office/powerpoint/2010/main" val="362131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1" y="454956"/>
            <a:ext cx="10515600" cy="571853"/>
          </a:xfrm>
        </p:spPr>
        <p:txBody>
          <a:bodyPr anchor="ctr" anchorCtr="0">
            <a:noAutofit/>
          </a:bodyPr>
          <a:lstStyle/>
          <a:p>
            <a:pPr>
              <a:lnSpc>
                <a:spcPct val="100000"/>
              </a:lnSpc>
            </a:pPr>
            <a:r>
              <a:rPr lang="en-US" dirty="0"/>
              <a:t>ENZYME FULL RENDERING API</a:t>
            </a:r>
            <a:r>
              <a:rPr lang="en-US" b="1" dirty="0"/>
              <a:t> </a:t>
            </a:r>
            <a:r>
              <a:rPr lang="en-US" b="1" dirty="0">
                <a:latin typeface="+mn-lt"/>
                <a:hlinkClick r:id="rId3"/>
              </a:rPr>
              <a:t>mount</a:t>
            </a:r>
            <a:br>
              <a:rPr lang="en-US" b="1" dirty="0"/>
            </a:br>
            <a:endParaRPr lang="en-US" sz="3600" b="1"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27991" y="1026809"/>
            <a:ext cx="11471080" cy="2564648"/>
          </a:xfrm>
        </p:spPr>
        <p:txBody>
          <a:bodyPr wrap="square" anchor="t" anchorCtr="0">
            <a:noAutofit/>
          </a:bodyPr>
          <a:lstStyle/>
          <a:p>
            <a:pPr>
              <a:lnSpc>
                <a:spcPct val="150000"/>
              </a:lnSpc>
              <a:buClr>
                <a:schemeClr val="tx1"/>
              </a:buClr>
            </a:pPr>
            <a:r>
              <a:rPr lang="en-US" sz="2400" dirty="0">
                <a:ea typeface="Calibri"/>
                <a:cs typeface="Calibri"/>
                <a:sym typeface="Calibri"/>
              </a:rPr>
              <a:t>Useful for components that may interact with DOM APIs</a:t>
            </a:r>
          </a:p>
          <a:p>
            <a:pPr>
              <a:lnSpc>
                <a:spcPct val="150000"/>
              </a:lnSpc>
              <a:buClr>
                <a:schemeClr val="tx1"/>
              </a:buClr>
            </a:pPr>
            <a:r>
              <a:rPr lang="en-US" sz="2400" dirty="0">
                <a:ea typeface="Calibri"/>
                <a:cs typeface="Calibri"/>
                <a:sym typeface="Calibri"/>
              </a:rPr>
              <a:t>When the component lifecycle is required in order to fully test the component</a:t>
            </a:r>
          </a:p>
          <a:p>
            <a:pPr>
              <a:lnSpc>
                <a:spcPct val="150000"/>
              </a:lnSpc>
              <a:buClr>
                <a:schemeClr val="tx1"/>
              </a:buClr>
            </a:pPr>
            <a:r>
              <a:rPr lang="en-US" sz="2400" dirty="0"/>
              <a:t>Actually mounts component to the DOM</a:t>
            </a:r>
          </a:p>
          <a:p>
            <a:pPr>
              <a:lnSpc>
                <a:spcPct val="150000"/>
              </a:lnSpc>
              <a:buClr>
                <a:schemeClr val="tx1"/>
              </a:buClr>
            </a:pPr>
            <a:r>
              <a:rPr lang="en-US" sz="2400" dirty="0"/>
              <a:t> Full DOM API must be available at the global scope (JSDOM)</a:t>
            </a:r>
          </a:p>
          <a:p>
            <a:pPr>
              <a:lnSpc>
                <a:spcPct val="150000"/>
              </a:lnSpc>
              <a:buClr>
                <a:schemeClr val="tx1"/>
              </a:buClr>
            </a:pPr>
            <a:endParaRPr lang="en-US" sz="2400" dirty="0">
              <a:ea typeface="Calibri"/>
              <a:cs typeface="Calibri"/>
              <a:sym typeface="Calibri"/>
            </a:endParaRPr>
          </a:p>
          <a:p>
            <a:pPr marL="457200" lvl="1" indent="0">
              <a:lnSpc>
                <a:spcPct val="100000"/>
              </a:lnSpc>
              <a:buClr>
                <a:schemeClr val="tx1"/>
              </a:buClr>
              <a:buNone/>
            </a:pPr>
            <a:endParaRPr lang="en-US" dirty="0">
              <a:ea typeface="Calibri"/>
              <a:cs typeface="Calibri"/>
              <a:sym typeface="Calibri"/>
            </a:endParaRPr>
          </a:p>
        </p:txBody>
      </p:sp>
      <p:sp>
        <p:nvSpPr>
          <p:cNvPr id="5" name="Rectangle 4">
            <a:extLst>
              <a:ext uri="{FF2B5EF4-FFF2-40B4-BE49-F238E27FC236}">
                <a16:creationId xmlns:a16="http://schemas.microsoft.com/office/drawing/2014/main" id="{4C35CD9F-1790-6F48-BF19-FD8926647CE3}"/>
              </a:ext>
            </a:extLst>
          </p:cNvPr>
          <p:cNvSpPr/>
          <p:nvPr/>
        </p:nvSpPr>
        <p:spPr>
          <a:xfrm>
            <a:off x="939523" y="4278884"/>
            <a:ext cx="11039805" cy="2800767"/>
          </a:xfrm>
          <a:prstGeom prst="rect">
            <a:avLst/>
          </a:prstGeom>
        </p:spPr>
        <p:txBody>
          <a:bodyPr wrap="square">
            <a:spAutoFit/>
          </a:bodyPr>
          <a:lstStyle/>
          <a:p>
            <a:r>
              <a:rPr lang="en-US" sz="2000" b="1" dirty="0"/>
              <a:t>mount(node[, options])  =&gt; </a:t>
            </a:r>
            <a:r>
              <a:rPr lang="en-US" sz="2000" b="1" dirty="0" err="1"/>
              <a:t>ReactWrapper</a:t>
            </a:r>
            <a:r>
              <a:rPr lang="en-US" sz="2000" b="1" dirty="0"/>
              <a:t> – </a:t>
            </a:r>
            <a:r>
              <a:rPr lang="en-US" sz="2000" dirty="0"/>
              <a:t>wrapper</a:t>
            </a:r>
            <a:r>
              <a:rPr lang="en-US" sz="2000" b="1" dirty="0"/>
              <a:t> </a:t>
            </a:r>
            <a:r>
              <a:rPr lang="en-US" sz="2000" dirty="0"/>
              <a:t>instance around the rendered output</a:t>
            </a:r>
            <a:endParaRPr lang="en-US" sz="2000" b="1" dirty="0"/>
          </a:p>
          <a:p>
            <a:br>
              <a:rPr lang="en-US" b="1" dirty="0">
                <a:solidFill>
                  <a:srgbClr val="4183C4"/>
                </a:solidFill>
                <a:hlinkClick r:id="rId4"/>
              </a:rPr>
            </a:br>
            <a:r>
              <a:rPr lang="en-US" sz="2000" b="1" dirty="0">
                <a:solidFill>
                  <a:srgbClr val="4183C4"/>
                </a:solidFill>
                <a:hlinkClick r:id="rId4"/>
              </a:rPr>
              <a:t>.find(selector) =&gt;ReactWrapper</a:t>
            </a:r>
            <a:r>
              <a:rPr lang="en-US" sz="2000" b="1" dirty="0">
                <a:solidFill>
                  <a:srgbClr val="4183C4"/>
                </a:solidFill>
              </a:rPr>
              <a:t>  </a:t>
            </a:r>
            <a:r>
              <a:rPr lang="en-US" sz="2000" dirty="0"/>
              <a:t>-</a:t>
            </a:r>
            <a:r>
              <a:rPr lang="en-US" sz="2000" dirty="0">
                <a:solidFill>
                  <a:srgbClr val="4183C4"/>
                </a:solidFill>
              </a:rPr>
              <a:t> </a:t>
            </a:r>
            <a:r>
              <a:rPr lang="en-US" sz="2000" dirty="0"/>
              <a:t>Find every node in the render tree that matches the provided selector</a:t>
            </a:r>
          </a:p>
          <a:p>
            <a:endParaRPr lang="en-US" sz="2000" b="1" i="0" dirty="0">
              <a:solidFill>
                <a:srgbClr val="333333"/>
              </a:solidFill>
              <a:effectLst/>
            </a:endParaRPr>
          </a:p>
          <a:p>
            <a:r>
              <a:rPr lang="en-US" sz="2000" b="1" dirty="0">
                <a:hlinkClick r:id="rId5"/>
              </a:rPr>
              <a:t>.setState(nextState) =&gt;ReactWrapper</a:t>
            </a:r>
            <a:r>
              <a:rPr lang="en-US" sz="2000" b="1" dirty="0"/>
              <a:t> - </a:t>
            </a:r>
            <a:r>
              <a:rPr lang="en-US" sz="2000" dirty="0"/>
              <a:t>Manually sets state of the root component</a:t>
            </a:r>
          </a:p>
          <a:p>
            <a:endParaRPr lang="en-US" sz="2000" b="1" dirty="0"/>
          </a:p>
          <a:p>
            <a:r>
              <a:rPr lang="en-US" sz="2000" b="1" dirty="0">
                <a:hlinkClick r:id="rId6"/>
              </a:rPr>
              <a:t>…and more</a:t>
            </a:r>
            <a:endParaRPr lang="en-US" sz="2000" b="1" dirty="0"/>
          </a:p>
          <a:p>
            <a:endParaRPr lang="en-US" sz="2000" b="1" dirty="0"/>
          </a:p>
          <a:p>
            <a:endParaRPr lang="en-US" b="1" i="0" dirty="0">
              <a:solidFill>
                <a:srgbClr val="333333"/>
              </a:solidFill>
              <a:effectLst/>
              <a:latin typeface="Helvetica Neue" panose="02000503000000020004" pitchFamily="2" charset="0"/>
            </a:endParaRPr>
          </a:p>
        </p:txBody>
      </p:sp>
    </p:spTree>
    <p:extLst>
      <p:ext uri="{BB962C8B-B14F-4D97-AF65-F5344CB8AC3E}">
        <p14:creationId xmlns:p14="http://schemas.microsoft.com/office/powerpoint/2010/main" val="263892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715537" y="329925"/>
            <a:ext cx="10515600" cy="571853"/>
          </a:xfrm>
        </p:spPr>
        <p:txBody>
          <a:bodyPr anchor="ctr" anchorCtr="0">
            <a:noAutofit/>
          </a:bodyPr>
          <a:lstStyle/>
          <a:p>
            <a:pPr>
              <a:lnSpc>
                <a:spcPct val="100000"/>
              </a:lnSpc>
            </a:pPr>
            <a:r>
              <a:rPr lang="en-US" dirty="0"/>
              <a:t>ENZYME </a:t>
            </a:r>
            <a:r>
              <a:rPr lang="en-US" dirty="0">
                <a:hlinkClick r:id="rId3"/>
              </a:rPr>
              <a:t>MOUNT</a:t>
            </a:r>
            <a:r>
              <a:rPr lang="en-US" dirty="0"/>
              <a:t> RENDERING API EXAMPLES</a:t>
            </a:r>
            <a:br>
              <a:rPr lang="en-US" b="1" dirty="0"/>
            </a:br>
            <a:endParaRPr lang="en-US" sz="3600" b="1" dirty="0"/>
          </a:p>
        </p:txBody>
      </p:sp>
      <p:pic>
        <p:nvPicPr>
          <p:cNvPr id="6" name="Picture 5">
            <a:extLst>
              <a:ext uri="{FF2B5EF4-FFF2-40B4-BE49-F238E27FC236}">
                <a16:creationId xmlns:a16="http://schemas.microsoft.com/office/drawing/2014/main" id="{58DE8950-FEDF-D84C-8946-0D3036A00E42}"/>
              </a:ext>
            </a:extLst>
          </p:cNvPr>
          <p:cNvPicPr>
            <a:picLocks noChangeAspect="1"/>
          </p:cNvPicPr>
          <p:nvPr/>
        </p:nvPicPr>
        <p:blipFill>
          <a:blip r:embed="rId4"/>
          <a:stretch>
            <a:fillRect/>
          </a:stretch>
        </p:blipFill>
        <p:spPr>
          <a:xfrm>
            <a:off x="2398161" y="725761"/>
            <a:ext cx="7587476" cy="1806542"/>
          </a:xfrm>
          <a:prstGeom prst="rect">
            <a:avLst/>
          </a:prstGeom>
          <a:ln>
            <a:solidFill>
              <a:srgbClr val="505050"/>
            </a:solidFill>
          </a:ln>
        </p:spPr>
      </p:pic>
      <p:pic>
        <p:nvPicPr>
          <p:cNvPr id="7" name="Picture 6">
            <a:extLst>
              <a:ext uri="{FF2B5EF4-FFF2-40B4-BE49-F238E27FC236}">
                <a16:creationId xmlns:a16="http://schemas.microsoft.com/office/drawing/2014/main" id="{5F6AE6D2-76E4-7D4D-89F9-9E8C576D6577}"/>
              </a:ext>
            </a:extLst>
          </p:cNvPr>
          <p:cNvPicPr>
            <a:picLocks noChangeAspect="1"/>
          </p:cNvPicPr>
          <p:nvPr/>
        </p:nvPicPr>
        <p:blipFill>
          <a:blip r:embed="rId5"/>
          <a:stretch>
            <a:fillRect/>
          </a:stretch>
        </p:blipFill>
        <p:spPr>
          <a:xfrm>
            <a:off x="2398161" y="2642212"/>
            <a:ext cx="7587476" cy="2011283"/>
          </a:xfrm>
          <a:prstGeom prst="rect">
            <a:avLst/>
          </a:prstGeom>
          <a:ln>
            <a:solidFill>
              <a:srgbClr val="505050"/>
            </a:solidFill>
          </a:ln>
        </p:spPr>
      </p:pic>
      <p:pic>
        <p:nvPicPr>
          <p:cNvPr id="8" name="Picture 7">
            <a:extLst>
              <a:ext uri="{FF2B5EF4-FFF2-40B4-BE49-F238E27FC236}">
                <a16:creationId xmlns:a16="http://schemas.microsoft.com/office/drawing/2014/main" id="{AE6D7C23-A92B-C049-96AA-8DA012AC7301}"/>
              </a:ext>
            </a:extLst>
          </p:cNvPr>
          <p:cNvPicPr>
            <a:picLocks noChangeAspect="1"/>
          </p:cNvPicPr>
          <p:nvPr/>
        </p:nvPicPr>
        <p:blipFill>
          <a:blip r:embed="rId6"/>
          <a:stretch>
            <a:fillRect/>
          </a:stretch>
        </p:blipFill>
        <p:spPr>
          <a:xfrm>
            <a:off x="2397512" y="4774556"/>
            <a:ext cx="7588774" cy="1987536"/>
          </a:xfrm>
          <a:prstGeom prst="rect">
            <a:avLst/>
          </a:prstGeom>
          <a:ln>
            <a:solidFill>
              <a:srgbClr val="505050"/>
            </a:solidFill>
          </a:ln>
        </p:spPr>
      </p:pic>
    </p:spTree>
    <p:extLst>
      <p:ext uri="{BB962C8B-B14F-4D97-AF65-F5344CB8AC3E}">
        <p14:creationId xmlns:p14="http://schemas.microsoft.com/office/powerpoint/2010/main" val="30406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1" y="737658"/>
            <a:ext cx="10515600" cy="571853"/>
          </a:xfrm>
        </p:spPr>
        <p:txBody>
          <a:bodyPr anchor="ctr" anchorCtr="0">
            <a:noAutofit/>
          </a:bodyPr>
          <a:lstStyle/>
          <a:p>
            <a:pPr>
              <a:lnSpc>
                <a:spcPct val="100000"/>
              </a:lnSpc>
            </a:pPr>
            <a:r>
              <a:rPr lang="en-US" dirty="0"/>
              <a:t>ENZYME STATIC RENDERING API</a:t>
            </a:r>
            <a:r>
              <a:rPr lang="en-US" b="1" dirty="0"/>
              <a:t> </a:t>
            </a:r>
            <a:r>
              <a:rPr lang="en-US" b="1" dirty="0">
                <a:latin typeface="+mn-lt"/>
                <a:hlinkClick r:id="rId3"/>
              </a:rPr>
              <a:t>render</a:t>
            </a:r>
            <a:br>
              <a:rPr lang="en-US" b="1" dirty="0"/>
            </a:br>
            <a:endParaRPr lang="en-US" sz="3600" b="1"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27991" y="2208578"/>
            <a:ext cx="11473698" cy="3003386"/>
          </a:xfrm>
        </p:spPr>
        <p:txBody>
          <a:bodyPr wrap="square" anchor="ctr" anchorCtr="0">
            <a:spAutoFit/>
          </a:bodyPr>
          <a:lstStyle/>
          <a:p>
            <a:pPr>
              <a:lnSpc>
                <a:spcPct val="100000"/>
              </a:lnSpc>
              <a:buClr>
                <a:schemeClr val="tx1"/>
              </a:buClr>
            </a:pPr>
            <a:r>
              <a:rPr lang="en-US"/>
              <a:t>Used to render react components to static HTML and analyze the resulting HTML structure</a:t>
            </a:r>
          </a:p>
          <a:p>
            <a:pPr>
              <a:lnSpc>
                <a:spcPct val="100000"/>
              </a:lnSpc>
              <a:buClr>
                <a:schemeClr val="tx1"/>
              </a:buClr>
            </a:pPr>
            <a:endParaRPr lang="en-US" sz="2400">
              <a:ea typeface="Calibri"/>
              <a:cs typeface="Calibri"/>
              <a:sym typeface="Calibri"/>
            </a:endParaRPr>
          </a:p>
          <a:p>
            <a:pPr>
              <a:lnSpc>
                <a:spcPct val="100000"/>
              </a:lnSpc>
              <a:buClr>
                <a:schemeClr val="tx1"/>
              </a:buClr>
            </a:pPr>
            <a:r>
              <a:rPr lang="en-US"/>
              <a:t>Uses a third party HTML parsing and traversal library </a:t>
            </a:r>
            <a:r>
              <a:rPr lang="en-US">
                <a:hlinkClick r:id="rId4"/>
              </a:rPr>
              <a:t>Cheerio</a:t>
            </a:r>
            <a:r>
              <a:rPr lang="en-US"/>
              <a:t> </a:t>
            </a:r>
          </a:p>
          <a:p>
            <a:pPr>
              <a:lnSpc>
                <a:spcPct val="100000"/>
              </a:lnSpc>
              <a:buClr>
                <a:schemeClr val="tx1"/>
              </a:buClr>
            </a:pPr>
            <a:endParaRPr lang="en-US"/>
          </a:p>
          <a:p>
            <a:pPr marL="457200" lvl="1" indent="0">
              <a:lnSpc>
                <a:spcPct val="100000"/>
              </a:lnSpc>
              <a:buClr>
                <a:schemeClr val="tx1"/>
              </a:buClr>
              <a:buNone/>
            </a:pPr>
            <a:endParaRPr lang="en-US">
              <a:ea typeface="Calibri"/>
              <a:cs typeface="Calibri"/>
              <a:sym typeface="Calibri"/>
            </a:endParaRPr>
          </a:p>
        </p:txBody>
      </p:sp>
    </p:spTree>
    <p:extLst>
      <p:ext uri="{BB962C8B-B14F-4D97-AF65-F5344CB8AC3E}">
        <p14:creationId xmlns:p14="http://schemas.microsoft.com/office/powerpoint/2010/main" val="627509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B6EB3-17B5-B14F-9671-AB173BBA3C34}"/>
              </a:ext>
            </a:extLst>
          </p:cNvPr>
          <p:cNvSpPr>
            <a:spLocks noGrp="1"/>
          </p:cNvSpPr>
          <p:nvPr>
            <p:ph type="title"/>
          </p:nvPr>
        </p:nvSpPr>
        <p:spPr/>
        <p:txBody>
          <a:bodyPr/>
          <a:lstStyle/>
          <a:p>
            <a:r>
              <a:rPr lang="en-US"/>
              <a:t>HANDS-ON</a:t>
            </a:r>
          </a:p>
        </p:txBody>
      </p:sp>
      <p:sp>
        <p:nvSpPr>
          <p:cNvPr id="3" name="Content Placeholder 2">
            <a:extLst>
              <a:ext uri="{FF2B5EF4-FFF2-40B4-BE49-F238E27FC236}">
                <a16:creationId xmlns:a16="http://schemas.microsoft.com/office/drawing/2014/main" id="{3DB09F05-0CD1-0842-ADA5-66D8FE34AED4}"/>
              </a:ext>
            </a:extLst>
          </p:cNvPr>
          <p:cNvSpPr>
            <a:spLocks noGrp="1"/>
          </p:cNvSpPr>
          <p:nvPr>
            <p:ph idx="1"/>
          </p:nvPr>
        </p:nvSpPr>
        <p:spPr>
          <a:xfrm>
            <a:off x="992688" y="1249427"/>
            <a:ext cx="11971750" cy="5101269"/>
          </a:xfrm>
        </p:spPr>
        <p:txBody>
          <a:bodyPr>
            <a:noAutofit/>
          </a:bodyPr>
          <a:lstStyle/>
          <a:p>
            <a:pPr>
              <a:lnSpc>
                <a:spcPct val="150000"/>
              </a:lnSpc>
            </a:pPr>
            <a:r>
              <a:rPr lang="en-US" dirty="0"/>
              <a:t>Clone the repository</a:t>
            </a:r>
          </a:p>
          <a:p>
            <a:pPr lvl="1">
              <a:lnSpc>
                <a:spcPct val="150000"/>
              </a:lnSpc>
            </a:pPr>
            <a:r>
              <a:rPr lang="en-US" b="1" dirty="0">
                <a:solidFill>
                  <a:srgbClr val="46D426"/>
                </a:solidFill>
              </a:rPr>
              <a:t>git clone </a:t>
            </a:r>
            <a:r>
              <a:rPr lang="en-US" dirty="0">
                <a:solidFill>
                  <a:srgbClr val="46D426"/>
                </a:solidFill>
              </a:rPr>
              <a:t>https://github.com/kiragona/react-redux-test-workshop.git</a:t>
            </a:r>
            <a:endParaRPr lang="en-US" dirty="0"/>
          </a:p>
          <a:p>
            <a:pPr>
              <a:lnSpc>
                <a:spcPct val="150000"/>
              </a:lnSpc>
            </a:pPr>
            <a:r>
              <a:rPr lang="en-US" dirty="0"/>
              <a:t>Install dev dependencies</a:t>
            </a:r>
          </a:p>
          <a:p>
            <a:pPr lvl="1">
              <a:lnSpc>
                <a:spcPct val="150000"/>
              </a:lnSpc>
            </a:pPr>
            <a:r>
              <a:rPr lang="en-US" b="1" dirty="0">
                <a:solidFill>
                  <a:srgbClr val="46D426"/>
                </a:solidFill>
              </a:rPr>
              <a:t>npm install or yarn install</a:t>
            </a:r>
          </a:p>
          <a:p>
            <a:pPr>
              <a:lnSpc>
                <a:spcPct val="200000"/>
              </a:lnSpc>
            </a:pPr>
            <a:r>
              <a:rPr lang="en-US" dirty="0"/>
              <a:t>Run the application</a:t>
            </a:r>
          </a:p>
          <a:p>
            <a:pPr lvl="1">
              <a:lnSpc>
                <a:spcPct val="150000"/>
              </a:lnSpc>
            </a:pPr>
            <a:r>
              <a:rPr lang="en-US" b="1" dirty="0">
                <a:solidFill>
                  <a:srgbClr val="46D426"/>
                </a:solidFill>
              </a:rPr>
              <a:t>npm start or yarn start</a:t>
            </a:r>
          </a:p>
          <a:p>
            <a:pPr lvl="1">
              <a:lnSpc>
                <a:spcPct val="150000"/>
              </a:lnSpc>
            </a:pPr>
            <a:endParaRPr lang="en-US" sz="2900" dirty="0"/>
          </a:p>
        </p:txBody>
      </p:sp>
    </p:spTree>
    <p:extLst>
      <p:ext uri="{BB962C8B-B14F-4D97-AF65-F5344CB8AC3E}">
        <p14:creationId xmlns:p14="http://schemas.microsoft.com/office/powerpoint/2010/main" val="3126729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0227-23F9-114C-BBB6-43152AB403CC}"/>
              </a:ext>
            </a:extLst>
          </p:cNvPr>
          <p:cNvSpPr>
            <a:spLocks noGrp="1"/>
          </p:cNvSpPr>
          <p:nvPr>
            <p:ph type="title"/>
          </p:nvPr>
        </p:nvSpPr>
        <p:spPr>
          <a:xfrm>
            <a:off x="478971" y="365125"/>
            <a:ext cx="10515600" cy="1325563"/>
          </a:xfrm>
        </p:spPr>
        <p:txBody>
          <a:bodyPr/>
          <a:lstStyle/>
          <a:p>
            <a:r>
              <a:rPr lang="en-US" dirty="0"/>
              <a:t>Gifs Engine Search Application</a:t>
            </a:r>
          </a:p>
        </p:txBody>
      </p:sp>
      <p:sp>
        <p:nvSpPr>
          <p:cNvPr id="3" name="Content Placeholder 2">
            <a:extLst>
              <a:ext uri="{FF2B5EF4-FFF2-40B4-BE49-F238E27FC236}">
                <a16:creationId xmlns:a16="http://schemas.microsoft.com/office/drawing/2014/main" id="{B98888C8-2077-6D4C-9A2E-37DBAC15BAE1}"/>
              </a:ext>
            </a:extLst>
          </p:cNvPr>
          <p:cNvSpPr>
            <a:spLocks noGrp="1"/>
          </p:cNvSpPr>
          <p:nvPr>
            <p:ph idx="1"/>
          </p:nvPr>
        </p:nvSpPr>
        <p:spPr>
          <a:xfrm>
            <a:off x="478971" y="1690688"/>
            <a:ext cx="3680059" cy="4351338"/>
          </a:xfrm>
        </p:spPr>
        <p:txBody>
          <a:bodyPr>
            <a:normAutofit fontScale="77500" lnSpcReduction="20000"/>
          </a:bodyPr>
          <a:lstStyle/>
          <a:p>
            <a:pPr>
              <a:lnSpc>
                <a:spcPct val="110000"/>
              </a:lnSpc>
            </a:pPr>
            <a:r>
              <a:rPr lang="en-US" dirty="0"/>
              <a:t>Search gifs using </a:t>
            </a:r>
            <a:r>
              <a:rPr lang="en-US" dirty="0">
                <a:hlinkClick r:id="rId4"/>
              </a:rPr>
              <a:t>Giphy</a:t>
            </a:r>
            <a:r>
              <a:rPr lang="en-US" dirty="0"/>
              <a:t> API</a:t>
            </a:r>
          </a:p>
          <a:p>
            <a:pPr marL="0" indent="0">
              <a:lnSpc>
                <a:spcPct val="110000"/>
              </a:lnSpc>
              <a:buNone/>
            </a:pPr>
            <a:endParaRPr lang="en-US" dirty="0"/>
          </a:p>
          <a:p>
            <a:pPr>
              <a:lnSpc>
                <a:spcPct val="110000"/>
              </a:lnSpc>
            </a:pPr>
            <a:r>
              <a:rPr lang="en-US" dirty="0"/>
              <a:t>Display results</a:t>
            </a:r>
          </a:p>
          <a:p>
            <a:pPr marL="0" indent="0">
              <a:lnSpc>
                <a:spcPct val="110000"/>
              </a:lnSpc>
              <a:buNone/>
            </a:pPr>
            <a:endParaRPr lang="en-US" dirty="0"/>
          </a:p>
          <a:p>
            <a:pPr>
              <a:lnSpc>
                <a:spcPct val="110000"/>
              </a:lnSpc>
            </a:pPr>
            <a:r>
              <a:rPr lang="en-US" dirty="0"/>
              <a:t>Show selected gif details in modal dialog</a:t>
            </a:r>
          </a:p>
          <a:p>
            <a:pPr marL="0" indent="0">
              <a:lnSpc>
                <a:spcPct val="110000"/>
              </a:lnSpc>
              <a:buNone/>
            </a:pPr>
            <a:endParaRPr lang="en-US" dirty="0"/>
          </a:p>
          <a:p>
            <a:pPr>
              <a:lnSpc>
                <a:spcPct val="110000"/>
              </a:lnSpc>
            </a:pPr>
            <a:r>
              <a:rPr lang="en-US" dirty="0"/>
              <a:t>Enable to choose favorite gif</a:t>
            </a:r>
          </a:p>
          <a:p>
            <a:pPr marL="0" indent="0">
              <a:lnSpc>
                <a:spcPct val="110000"/>
              </a:lnSpc>
              <a:buNone/>
            </a:pPr>
            <a:endParaRPr lang="en-US" dirty="0"/>
          </a:p>
          <a:p>
            <a:pPr>
              <a:lnSpc>
                <a:spcPct val="110000"/>
              </a:lnSpc>
            </a:pPr>
            <a:r>
              <a:rPr lang="en-US" dirty="0"/>
              <a:t>Display favorites gifs list</a:t>
            </a:r>
          </a:p>
        </p:txBody>
      </p:sp>
      <p:pic>
        <p:nvPicPr>
          <p:cNvPr id="4" name="app">
            <a:hlinkClick r:id="" action="ppaction://media"/>
            <a:extLst>
              <a:ext uri="{FF2B5EF4-FFF2-40B4-BE49-F238E27FC236}">
                <a16:creationId xmlns:a16="http://schemas.microsoft.com/office/drawing/2014/main" id="{EBAFC0C0-CC16-8549-879A-AD0CFEC5F2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59030" y="1611539"/>
            <a:ext cx="7924113" cy="4430487"/>
          </a:xfrm>
          <a:prstGeom prst="rect">
            <a:avLst/>
          </a:prstGeom>
          <a:ln>
            <a:solidFill>
              <a:srgbClr val="505050"/>
            </a:solidFill>
          </a:ln>
        </p:spPr>
      </p:pic>
    </p:spTree>
    <p:extLst>
      <p:ext uri="{BB962C8B-B14F-4D97-AF65-F5344CB8AC3E}">
        <p14:creationId xmlns:p14="http://schemas.microsoft.com/office/powerpoint/2010/main" val="127916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5636-D7C5-2E4D-90A7-EF75FC6613EF}"/>
              </a:ext>
            </a:extLst>
          </p:cNvPr>
          <p:cNvSpPr>
            <a:spLocks noGrp="1"/>
          </p:cNvSpPr>
          <p:nvPr>
            <p:ph type="title"/>
          </p:nvPr>
        </p:nvSpPr>
        <p:spPr>
          <a:xfrm>
            <a:off x="838200" y="365125"/>
            <a:ext cx="10515600" cy="549275"/>
          </a:xfrm>
        </p:spPr>
        <p:txBody>
          <a:bodyPr>
            <a:noAutofit/>
          </a:bodyPr>
          <a:lstStyle/>
          <a:p>
            <a:pPr>
              <a:lnSpc>
                <a:spcPct val="100000"/>
              </a:lnSpc>
            </a:pPr>
            <a:r>
              <a:rPr lang="en-US" dirty="0"/>
              <a:t>Gifs Search Engine App: </a:t>
            </a:r>
            <a:r>
              <a:rPr lang="en-US" sz="3600" dirty="0"/>
              <a:t>components</a:t>
            </a:r>
          </a:p>
        </p:txBody>
      </p:sp>
      <p:pic>
        <p:nvPicPr>
          <p:cNvPr id="1026" name="Picture 2" descr="https://lh3.googleusercontent.com/HrFZXz-kzIVFVzfhnK4cejlH20ODLlwl9CVyT6z6D0JarzWOx8c_NjWQ4F96bwjaLXHYhHcdi_daA_CnnIhrQiwHFr-Pq9EW3LKwqaTD-8h3TqWivO8KZL9Z7LIiUB017jgBDtGVJ7k">
            <a:extLst>
              <a:ext uri="{FF2B5EF4-FFF2-40B4-BE49-F238E27FC236}">
                <a16:creationId xmlns:a16="http://schemas.microsoft.com/office/drawing/2014/main" id="{3382AEB8-4176-ED46-AE3E-BAB49DD04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020" y="1029348"/>
            <a:ext cx="9522739" cy="57778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EAE988F-793E-9B44-9D9E-36A47BF02F33}"/>
              </a:ext>
            </a:extLst>
          </p:cNvPr>
          <p:cNvSpPr/>
          <p:nvPr/>
        </p:nvSpPr>
        <p:spPr>
          <a:xfrm>
            <a:off x="8668009" y="3827486"/>
            <a:ext cx="1716067" cy="418837"/>
          </a:xfrm>
          <a:prstGeom prst="rect">
            <a:avLst/>
          </a:prstGeom>
          <a:ln w="28575">
            <a:solidFill>
              <a:srgbClr val="C00000"/>
            </a:solidFill>
          </a:ln>
        </p:spPr>
        <p:txBody>
          <a:bodyPr wrap="square" anchor="t" anchorCtr="0">
            <a:noAutofit/>
          </a:bodyPr>
          <a:lstStyle/>
          <a:p>
            <a:r>
              <a:rPr lang="en-US" sz="2400" dirty="0">
                <a:solidFill>
                  <a:srgbClr val="000000"/>
                </a:solidFill>
                <a:latin typeface="Chalkboard" panose="03050602040202020205" pitchFamily="66" charset="77"/>
              </a:rPr>
              <a:t>Gif Modal</a:t>
            </a:r>
            <a:endParaRPr lang="en-US" sz="2400" dirty="0">
              <a:latin typeface="Chalkboard" panose="03050602040202020205" pitchFamily="66" charset="77"/>
            </a:endParaRPr>
          </a:p>
          <a:p>
            <a:br>
              <a:rPr lang="en-US" dirty="0"/>
            </a:br>
            <a:endParaRPr lang="en-US" dirty="0"/>
          </a:p>
        </p:txBody>
      </p:sp>
      <p:sp>
        <p:nvSpPr>
          <p:cNvPr id="8" name="Rectangle 7">
            <a:extLst>
              <a:ext uri="{FF2B5EF4-FFF2-40B4-BE49-F238E27FC236}">
                <a16:creationId xmlns:a16="http://schemas.microsoft.com/office/drawing/2014/main" id="{97A7FD87-08D7-8248-B9A7-531C0F40DFAD}"/>
              </a:ext>
            </a:extLst>
          </p:cNvPr>
          <p:cNvSpPr/>
          <p:nvPr/>
        </p:nvSpPr>
        <p:spPr>
          <a:xfrm>
            <a:off x="8668008" y="4361271"/>
            <a:ext cx="1716067" cy="418837"/>
          </a:xfrm>
          <a:prstGeom prst="rect">
            <a:avLst/>
          </a:prstGeom>
          <a:ln w="28575">
            <a:solidFill>
              <a:schemeClr val="accent4">
                <a:lumMod val="75000"/>
              </a:schemeClr>
            </a:solidFill>
          </a:ln>
        </p:spPr>
        <p:txBody>
          <a:bodyPr wrap="square" anchor="t" anchorCtr="0">
            <a:noAutofit/>
          </a:bodyPr>
          <a:lstStyle/>
          <a:p>
            <a:r>
              <a:rPr lang="en-US" sz="2400" dirty="0">
                <a:solidFill>
                  <a:srgbClr val="000000"/>
                </a:solidFill>
                <a:latin typeface="Chalkboard" panose="03050602040202020205" pitchFamily="66" charset="77"/>
              </a:rPr>
              <a:t>Favorites</a:t>
            </a:r>
            <a:endParaRPr lang="en-US" sz="2400" dirty="0">
              <a:latin typeface="Chalkboard" panose="03050602040202020205" pitchFamily="66" charset="77"/>
            </a:endParaRPr>
          </a:p>
          <a:p>
            <a:br>
              <a:rPr lang="en-US" dirty="0"/>
            </a:br>
            <a:endParaRPr lang="en-US" dirty="0"/>
          </a:p>
        </p:txBody>
      </p:sp>
      <p:sp>
        <p:nvSpPr>
          <p:cNvPr id="9" name="Rectangle 8">
            <a:extLst>
              <a:ext uri="{FF2B5EF4-FFF2-40B4-BE49-F238E27FC236}">
                <a16:creationId xmlns:a16="http://schemas.microsoft.com/office/drawing/2014/main" id="{82E0A80F-7BC7-4A4B-88BB-60A35CACB659}"/>
              </a:ext>
            </a:extLst>
          </p:cNvPr>
          <p:cNvSpPr/>
          <p:nvPr/>
        </p:nvSpPr>
        <p:spPr>
          <a:xfrm>
            <a:off x="6526056" y="1833046"/>
            <a:ext cx="1615862" cy="283854"/>
          </a:xfrm>
          <a:prstGeom prst="rect">
            <a:avLst/>
          </a:prstGeom>
          <a:ln w="28575">
            <a:solidFill>
              <a:schemeClr val="accent4">
                <a:lumMod val="75000"/>
              </a:schemeClr>
            </a:solidFill>
          </a:ln>
        </p:spPr>
        <p:txBody>
          <a:bodyPr wrap="square" anchor="t" anchorCtr="0">
            <a:noAutofit/>
          </a:bodyPr>
          <a:lstStyle/>
          <a:p>
            <a:r>
              <a:rPr lang="en-US" sz="1400" dirty="0">
                <a:solidFill>
                  <a:srgbClr val="000000"/>
                </a:solidFill>
                <a:latin typeface="Chalkboard" panose="03050602040202020205" pitchFamily="66" charset="77"/>
              </a:rPr>
              <a:t>Show Favorites</a:t>
            </a:r>
            <a:endParaRPr lang="en-US" sz="1400" dirty="0">
              <a:latin typeface="Chalkboard" panose="03050602040202020205" pitchFamily="66" charset="77"/>
            </a:endParaRPr>
          </a:p>
          <a:p>
            <a:br>
              <a:rPr lang="en-US" dirty="0"/>
            </a:br>
            <a:endParaRPr lang="en-US" dirty="0"/>
          </a:p>
        </p:txBody>
      </p:sp>
      <p:sp>
        <p:nvSpPr>
          <p:cNvPr id="10" name="Rectangle 9">
            <a:extLst>
              <a:ext uri="{FF2B5EF4-FFF2-40B4-BE49-F238E27FC236}">
                <a16:creationId xmlns:a16="http://schemas.microsoft.com/office/drawing/2014/main" id="{1B5FDD5D-718B-DD4A-8F30-4FF01A1625B7}"/>
              </a:ext>
            </a:extLst>
          </p:cNvPr>
          <p:cNvSpPr/>
          <p:nvPr/>
        </p:nvSpPr>
        <p:spPr>
          <a:xfrm>
            <a:off x="3183696" y="3069960"/>
            <a:ext cx="3780775" cy="2784170"/>
          </a:xfrm>
          <a:prstGeom prst="rect">
            <a:avLst/>
          </a:prstGeom>
          <a:solidFill>
            <a:schemeClr val="accent5">
              <a:lumMod val="20000"/>
              <a:lumOff val="80000"/>
            </a:schemeClr>
          </a:solidFill>
          <a:ln w="28575">
            <a:solidFill>
              <a:srgbClr val="C00000"/>
            </a:solidFill>
          </a:ln>
        </p:spPr>
        <p:txBody>
          <a:bodyPr wrap="square" anchor="t" anchorCtr="0">
            <a:noAutofit/>
          </a:bodyPr>
          <a:lstStyle/>
          <a:p>
            <a:pPr algn="ctr"/>
            <a:endParaRPr lang="en-US" sz="2400" dirty="0">
              <a:solidFill>
                <a:srgbClr val="000000"/>
              </a:solidFill>
              <a:latin typeface="Chalkboard" panose="03050602040202020205" pitchFamily="66" charset="77"/>
            </a:endParaRPr>
          </a:p>
          <a:p>
            <a:pPr algn="ctr"/>
            <a:endParaRPr lang="en-US" sz="2400" dirty="0">
              <a:solidFill>
                <a:srgbClr val="000000"/>
              </a:solidFill>
              <a:latin typeface="Chalkboard" panose="03050602040202020205" pitchFamily="66" charset="77"/>
            </a:endParaRPr>
          </a:p>
          <a:p>
            <a:pPr algn="ctr"/>
            <a:endParaRPr lang="en-US" sz="2400" dirty="0">
              <a:solidFill>
                <a:srgbClr val="000000"/>
              </a:solidFill>
              <a:latin typeface="Chalkboard" panose="03050602040202020205" pitchFamily="66" charset="77"/>
            </a:endParaRPr>
          </a:p>
          <a:p>
            <a:pPr algn="ctr"/>
            <a:r>
              <a:rPr lang="en-US" sz="2400" dirty="0">
                <a:solidFill>
                  <a:srgbClr val="000000"/>
                </a:solidFill>
                <a:latin typeface="Chalkboard" panose="03050602040202020205" pitchFamily="66" charset="77"/>
              </a:rPr>
              <a:t>Gif Details Modal</a:t>
            </a:r>
            <a:endParaRPr lang="en-US" sz="2400" dirty="0">
              <a:latin typeface="Chalkboard" panose="03050602040202020205" pitchFamily="66" charset="77"/>
            </a:endParaRPr>
          </a:p>
          <a:p>
            <a:br>
              <a:rPr lang="en-US" dirty="0"/>
            </a:br>
            <a:endParaRPr lang="en-US" dirty="0"/>
          </a:p>
        </p:txBody>
      </p:sp>
    </p:spTree>
    <p:extLst>
      <p:ext uri="{BB962C8B-B14F-4D97-AF65-F5344CB8AC3E}">
        <p14:creationId xmlns:p14="http://schemas.microsoft.com/office/powerpoint/2010/main" val="533782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D203-72D4-DE4D-A74D-3F6045F2B546}"/>
              </a:ext>
            </a:extLst>
          </p:cNvPr>
          <p:cNvSpPr>
            <a:spLocks noGrp="1"/>
          </p:cNvSpPr>
          <p:nvPr>
            <p:ph type="title"/>
          </p:nvPr>
        </p:nvSpPr>
        <p:spPr>
          <a:xfrm>
            <a:off x="838200" y="365125"/>
            <a:ext cx="10515600" cy="484797"/>
          </a:xfrm>
        </p:spPr>
        <p:txBody>
          <a:bodyPr>
            <a:noAutofit/>
          </a:bodyPr>
          <a:lstStyle/>
          <a:p>
            <a:r>
              <a:rPr lang="en-US" dirty="0"/>
              <a:t>SETUP TEST ENVIRONMENT</a:t>
            </a:r>
          </a:p>
        </p:txBody>
      </p:sp>
      <p:sp>
        <p:nvSpPr>
          <p:cNvPr id="5" name="TextBox 4">
            <a:extLst>
              <a:ext uri="{FF2B5EF4-FFF2-40B4-BE49-F238E27FC236}">
                <a16:creationId xmlns:a16="http://schemas.microsoft.com/office/drawing/2014/main" id="{C2EFF1C9-5212-914B-829E-C48323150041}"/>
              </a:ext>
            </a:extLst>
          </p:cNvPr>
          <p:cNvSpPr txBox="1"/>
          <p:nvPr/>
        </p:nvSpPr>
        <p:spPr>
          <a:xfrm>
            <a:off x="838200" y="1014608"/>
            <a:ext cx="10515600" cy="646331"/>
          </a:xfrm>
          <a:prstGeom prst="rect">
            <a:avLst/>
          </a:prstGeom>
          <a:noFill/>
        </p:spPr>
        <p:txBody>
          <a:bodyPr wrap="square" rtlCol="0">
            <a:spAutoFit/>
          </a:bodyPr>
          <a:lstStyle/>
          <a:p>
            <a:endParaRPr lang="en-US" sz="3600" dirty="0"/>
          </a:p>
        </p:txBody>
      </p:sp>
      <p:sp>
        <p:nvSpPr>
          <p:cNvPr id="6" name="TextBox 5">
            <a:extLst>
              <a:ext uri="{FF2B5EF4-FFF2-40B4-BE49-F238E27FC236}">
                <a16:creationId xmlns:a16="http://schemas.microsoft.com/office/drawing/2014/main" id="{2F2D043E-E12B-FF49-BEB7-9B0B5A18A220}"/>
              </a:ext>
            </a:extLst>
          </p:cNvPr>
          <p:cNvSpPr txBox="1"/>
          <p:nvPr/>
        </p:nvSpPr>
        <p:spPr>
          <a:xfrm>
            <a:off x="2699928" y="981001"/>
            <a:ext cx="6792144" cy="5709577"/>
          </a:xfrm>
          <a:prstGeom prst="rect">
            <a:avLst/>
          </a:prstGeom>
          <a:solidFill>
            <a:srgbClr val="2C2C2C"/>
          </a:solidFill>
          <a:ln w="12700">
            <a:solidFill>
              <a:schemeClr val="bg1">
                <a:lumMod val="50000"/>
                <a:lumOff val="50000"/>
              </a:schemeClr>
            </a:solidFill>
          </a:ln>
          <a:effectLst/>
        </p:spPr>
        <p:txBody>
          <a:bodyPr wrap="square" rtlCol="0">
            <a:noAutofit/>
          </a:bodyPr>
          <a:lstStyle/>
          <a:p>
            <a:pPr lvl="1"/>
            <a:r>
              <a:rPr lang="en-US" sz="2400" dirty="0"/>
              <a:t>"</a:t>
            </a:r>
            <a:r>
              <a:rPr lang="en-US" sz="2400" b="1" dirty="0">
                <a:solidFill>
                  <a:srgbClr val="46D426"/>
                </a:solidFill>
              </a:rPr>
              <a:t>devDependencies</a:t>
            </a:r>
            <a:r>
              <a:rPr lang="en-US" sz="2400" dirty="0"/>
              <a:t>": {</a:t>
            </a:r>
            <a:br>
              <a:rPr lang="en-US" sz="2400" dirty="0"/>
            </a:br>
            <a:r>
              <a:rPr lang="en-US" sz="2400" dirty="0"/>
              <a:t>     	</a:t>
            </a:r>
            <a:r>
              <a:rPr lang="en-US" sz="2400" b="1" dirty="0"/>
              <a:t>…</a:t>
            </a:r>
          </a:p>
          <a:p>
            <a:pPr lvl="1"/>
            <a:br>
              <a:rPr lang="en-US" sz="2400" dirty="0"/>
            </a:br>
            <a:r>
              <a:rPr lang="en-US" sz="2400" dirty="0"/>
              <a:t>     	"</a:t>
            </a:r>
            <a:r>
              <a:rPr lang="en-US" sz="2400" b="1" dirty="0">
                <a:solidFill>
                  <a:schemeClr val="accent6">
                    <a:lumMod val="60000"/>
                    <a:lumOff val="40000"/>
                  </a:schemeClr>
                </a:solidFill>
              </a:rPr>
              <a:t>babel-plugin-istanbul</a:t>
            </a:r>
            <a:r>
              <a:rPr lang="en-US" sz="2400" dirty="0"/>
              <a:t>": "^4.1.4",</a:t>
            </a:r>
            <a:br>
              <a:rPr lang="en-US" sz="2400" dirty="0"/>
            </a:br>
            <a:r>
              <a:rPr lang="en-US" sz="2400" dirty="0"/>
              <a:t>    	"</a:t>
            </a:r>
            <a:r>
              <a:rPr lang="en-US" sz="2400" b="1" dirty="0">
                <a:solidFill>
                  <a:schemeClr val="accent6">
                    <a:lumMod val="60000"/>
                    <a:lumOff val="40000"/>
                  </a:schemeClr>
                </a:solidFill>
              </a:rPr>
              <a:t>babel-polyfill</a:t>
            </a:r>
            <a:r>
              <a:rPr lang="en-US" sz="2400" dirty="0"/>
              <a:t>": "^6.23.0",</a:t>
            </a:r>
            <a:br>
              <a:rPr lang="en-US" sz="2400" dirty="0"/>
            </a:br>
            <a:r>
              <a:rPr lang="en-US" sz="2400" dirty="0"/>
              <a:t>       "</a:t>
            </a:r>
            <a:r>
              <a:rPr lang="en-US" sz="2400" b="1" dirty="0">
                <a:solidFill>
                  <a:schemeClr val="accent6">
                    <a:lumMod val="60000"/>
                    <a:lumOff val="40000"/>
                  </a:schemeClr>
                </a:solidFill>
              </a:rPr>
              <a:t>babel-register</a:t>
            </a:r>
            <a:r>
              <a:rPr lang="en-US" sz="2400" dirty="0"/>
              <a:t>": "^6.24.1",</a:t>
            </a:r>
          </a:p>
          <a:p>
            <a:pPr lvl="1"/>
            <a:r>
              <a:rPr lang="en-US" sz="2400" dirty="0"/>
              <a:t>	</a:t>
            </a:r>
            <a:r>
              <a:rPr lang="en-US" sz="2400" b="1" dirty="0"/>
              <a:t>…</a:t>
            </a:r>
          </a:p>
          <a:p>
            <a:pPr lvl="1"/>
            <a:endParaRPr lang="en-US" sz="2400" b="1" dirty="0"/>
          </a:p>
          <a:p>
            <a:pPr lvl="1"/>
            <a:r>
              <a:rPr lang="en-US" sz="2400" dirty="0"/>
              <a:t>	"</a:t>
            </a:r>
            <a:r>
              <a:rPr lang="en-US" sz="2400" b="1" dirty="0">
                <a:solidFill>
                  <a:srgbClr val="FFFF00"/>
                </a:solidFill>
              </a:rPr>
              <a:t>tape</a:t>
            </a:r>
            <a:r>
              <a:rPr lang="en-US" sz="2400" dirty="0"/>
              <a:t>": "^4.8.0",</a:t>
            </a:r>
          </a:p>
          <a:p>
            <a:pPr lvl="1"/>
            <a:r>
              <a:rPr lang="en-US" sz="2400" dirty="0"/>
              <a:t>	"</a:t>
            </a:r>
            <a:r>
              <a:rPr lang="en-US" sz="2400" b="1" dirty="0">
                <a:solidFill>
                  <a:srgbClr val="FFFF00"/>
                </a:solidFill>
              </a:rPr>
              <a:t>tap-spec</a:t>
            </a:r>
            <a:r>
              <a:rPr lang="en-US" sz="2400" dirty="0"/>
              <a:t>": "^4.1.1",</a:t>
            </a:r>
            <a:br>
              <a:rPr lang="en-US" sz="2400" dirty="0"/>
            </a:br>
            <a:r>
              <a:rPr lang="en-US" sz="2400" dirty="0"/>
              <a:t>    	"</a:t>
            </a:r>
            <a:r>
              <a:rPr lang="en-US" sz="2400" b="1" dirty="0">
                <a:solidFill>
                  <a:srgbClr val="FFFF00"/>
                </a:solidFill>
              </a:rPr>
              <a:t>jsdom</a:t>
            </a:r>
            <a:r>
              <a:rPr lang="en-US" sz="2400" dirty="0"/>
              <a:t>": "^11.7.0",</a:t>
            </a:r>
          </a:p>
          <a:p>
            <a:pPr lvl="1"/>
            <a:r>
              <a:rPr lang="en-US" sz="2400" dirty="0"/>
              <a:t>  	"</a:t>
            </a:r>
            <a:r>
              <a:rPr lang="en-US" sz="2400" b="1" dirty="0">
                <a:solidFill>
                  <a:srgbClr val="FFFF00"/>
                </a:solidFill>
              </a:rPr>
              <a:t>enzyme</a:t>
            </a:r>
            <a:r>
              <a:rPr lang="en-US" sz="2400" dirty="0"/>
              <a:t>": "^2.9.1",</a:t>
            </a:r>
          </a:p>
          <a:p>
            <a:pPr lvl="1"/>
            <a:r>
              <a:rPr lang="en-US" sz="2400" dirty="0"/>
              <a:t>	"</a:t>
            </a:r>
            <a:r>
              <a:rPr lang="en-US" sz="2400" b="1" dirty="0">
                <a:solidFill>
                  <a:srgbClr val="FFFF00"/>
                </a:solidFill>
              </a:rPr>
              <a:t>react-test-renderer</a:t>
            </a:r>
            <a:r>
              <a:rPr lang="en-US" sz="2400" dirty="0"/>
              <a:t>": "^15.6.1",	  	</a:t>
            </a:r>
            <a:br>
              <a:rPr lang="en-US" sz="2400" dirty="0"/>
            </a:br>
            <a:r>
              <a:rPr lang="en-US" sz="2400" dirty="0"/>
              <a:t>  	…</a:t>
            </a:r>
          </a:p>
          <a:p>
            <a:pPr lvl="1"/>
            <a:r>
              <a:rPr lang="en-US" sz="2400" dirty="0"/>
              <a:t>}</a:t>
            </a:r>
          </a:p>
        </p:txBody>
      </p:sp>
      <p:sp>
        <p:nvSpPr>
          <p:cNvPr id="8" name="TextBox 7">
            <a:extLst>
              <a:ext uri="{FF2B5EF4-FFF2-40B4-BE49-F238E27FC236}">
                <a16:creationId xmlns:a16="http://schemas.microsoft.com/office/drawing/2014/main" id="{A4850FCD-8531-354D-8A53-7BA34AAE46C4}"/>
              </a:ext>
            </a:extLst>
          </p:cNvPr>
          <p:cNvSpPr txBox="1"/>
          <p:nvPr/>
        </p:nvSpPr>
        <p:spPr>
          <a:xfrm rot="2958010">
            <a:off x="8285296" y="1221018"/>
            <a:ext cx="1612395" cy="369332"/>
          </a:xfrm>
          <a:prstGeom prst="rect">
            <a:avLst/>
          </a:prstGeom>
          <a:solidFill>
            <a:schemeClr val="bg1"/>
          </a:solidFill>
          <a:ln w="15875">
            <a:solidFill>
              <a:schemeClr val="tx1"/>
            </a:solidFill>
          </a:ln>
        </p:spPr>
        <p:txBody>
          <a:bodyPr wrap="square" rtlCol="0">
            <a:spAutoFit/>
          </a:bodyPr>
          <a:lstStyle/>
          <a:p>
            <a:r>
              <a:rPr lang="en-US" b="1" dirty="0"/>
              <a:t>package.json</a:t>
            </a:r>
          </a:p>
        </p:txBody>
      </p:sp>
    </p:spTree>
    <p:extLst>
      <p:ext uri="{BB962C8B-B14F-4D97-AF65-F5344CB8AC3E}">
        <p14:creationId xmlns:p14="http://schemas.microsoft.com/office/powerpoint/2010/main" val="2135940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F211-021E-1545-9574-F299A0277D04}"/>
              </a:ext>
            </a:extLst>
          </p:cNvPr>
          <p:cNvSpPr>
            <a:spLocks noGrp="1"/>
          </p:cNvSpPr>
          <p:nvPr>
            <p:ph type="title"/>
          </p:nvPr>
        </p:nvSpPr>
        <p:spPr>
          <a:xfrm>
            <a:off x="548273" y="43888"/>
            <a:ext cx="10515600" cy="1325563"/>
          </a:xfrm>
        </p:spPr>
        <p:txBody>
          <a:bodyPr/>
          <a:lstStyle/>
          <a:p>
            <a:r>
              <a:rPr lang="en-US" dirty="0"/>
              <a:t>TEST RUNNING CONFIGURATION</a:t>
            </a:r>
          </a:p>
        </p:txBody>
      </p:sp>
      <p:sp>
        <p:nvSpPr>
          <p:cNvPr id="7" name="TextBox 6">
            <a:extLst>
              <a:ext uri="{FF2B5EF4-FFF2-40B4-BE49-F238E27FC236}">
                <a16:creationId xmlns:a16="http://schemas.microsoft.com/office/drawing/2014/main" id="{364F0FAF-BB5E-0242-8380-5673621CCE42}"/>
              </a:ext>
            </a:extLst>
          </p:cNvPr>
          <p:cNvSpPr txBox="1"/>
          <p:nvPr/>
        </p:nvSpPr>
        <p:spPr>
          <a:xfrm>
            <a:off x="884674" y="4140936"/>
            <a:ext cx="10948632" cy="2524474"/>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2000" b="1" dirty="0"/>
              <a:t>…</a:t>
            </a:r>
          </a:p>
          <a:p>
            <a:r>
              <a:rPr lang="en-US" sz="2000" b="1" dirty="0">
                <a:solidFill>
                  <a:schemeClr val="accent4">
                    <a:lumMod val="60000"/>
                    <a:lumOff val="40000"/>
                  </a:schemeClr>
                </a:solidFill>
              </a:rPr>
              <a:t>"env"</a:t>
            </a:r>
            <a:r>
              <a:rPr lang="en-US" sz="2000" b="1" dirty="0">
                <a:solidFill>
                  <a:srgbClr val="FD9940"/>
                </a:solidFill>
              </a:rPr>
              <a:t>:</a:t>
            </a:r>
            <a:r>
              <a:rPr lang="en-US" sz="2000" dirty="0"/>
              <a:t> {</a:t>
            </a:r>
            <a:br>
              <a:rPr lang="en-US" sz="2000" dirty="0"/>
            </a:br>
            <a:r>
              <a:rPr lang="en-US" sz="2000" dirty="0"/>
              <a:t>    </a:t>
            </a:r>
            <a:r>
              <a:rPr lang="en-US" sz="2000" b="1" dirty="0">
                <a:solidFill>
                  <a:schemeClr val="accent4">
                    <a:lumMod val="60000"/>
                    <a:lumOff val="40000"/>
                  </a:schemeClr>
                </a:solidFill>
              </a:rPr>
              <a:t>"test"</a:t>
            </a:r>
            <a:r>
              <a:rPr lang="en-US" sz="2000" b="1" dirty="0">
                <a:solidFill>
                  <a:srgbClr val="FD9940"/>
                </a:solidFill>
              </a:rPr>
              <a:t>:</a:t>
            </a:r>
            <a:r>
              <a:rPr lang="en-US" sz="2000" dirty="0"/>
              <a:t> {</a:t>
            </a:r>
            <a:br>
              <a:rPr lang="en-US" sz="2000" dirty="0"/>
            </a:br>
            <a:r>
              <a:rPr lang="en-US" sz="2000" dirty="0"/>
              <a:t>      </a:t>
            </a:r>
            <a:r>
              <a:rPr lang="en-US" sz="2000" b="1" dirty="0">
                <a:solidFill>
                  <a:schemeClr val="accent4">
                    <a:lumMod val="60000"/>
                    <a:lumOff val="40000"/>
                  </a:schemeClr>
                </a:solidFill>
              </a:rPr>
              <a:t>"plugins"</a:t>
            </a:r>
            <a:r>
              <a:rPr lang="en-US" sz="2000" b="1" dirty="0">
                <a:solidFill>
                  <a:srgbClr val="FD9940"/>
                </a:solidFill>
              </a:rPr>
              <a:t>:</a:t>
            </a:r>
            <a:r>
              <a:rPr lang="en-US" sz="2000" dirty="0"/>
              <a:t> [</a:t>
            </a:r>
            <a:br>
              <a:rPr lang="en-US" sz="2000" dirty="0"/>
            </a:br>
            <a:r>
              <a:rPr lang="en-US" sz="2000" dirty="0"/>
              <a:t>        </a:t>
            </a:r>
            <a:r>
              <a:rPr lang="en-US" sz="2000" b="1" dirty="0">
                <a:solidFill>
                  <a:srgbClr val="46D426"/>
                </a:solidFill>
              </a:rPr>
              <a:t>"istanbul"</a:t>
            </a:r>
            <a:br>
              <a:rPr lang="en-US" sz="2000" b="1" dirty="0">
                <a:solidFill>
                  <a:srgbClr val="46D426"/>
                </a:solidFill>
              </a:rPr>
            </a:br>
            <a:r>
              <a:rPr lang="en-US" sz="2000" b="1" dirty="0"/>
              <a:t>      </a:t>
            </a:r>
            <a:r>
              <a:rPr lang="en-US" sz="2000" dirty="0"/>
              <a:t>]</a:t>
            </a:r>
            <a:br>
              <a:rPr lang="en-US" sz="2000" dirty="0"/>
            </a:br>
            <a:r>
              <a:rPr lang="en-US" sz="2000" dirty="0"/>
              <a:t>    }</a:t>
            </a:r>
            <a:br>
              <a:rPr lang="en-US" sz="2000" dirty="0"/>
            </a:br>
            <a:r>
              <a:rPr lang="en-US" sz="2000" dirty="0"/>
              <a:t>  }</a:t>
            </a:r>
          </a:p>
        </p:txBody>
      </p:sp>
      <p:sp>
        <p:nvSpPr>
          <p:cNvPr id="8" name="TextBox 7">
            <a:extLst>
              <a:ext uri="{FF2B5EF4-FFF2-40B4-BE49-F238E27FC236}">
                <a16:creationId xmlns:a16="http://schemas.microsoft.com/office/drawing/2014/main" id="{2A5B0A0C-3D3B-5145-B79F-F57B4DA3A8D3}"/>
              </a:ext>
            </a:extLst>
          </p:cNvPr>
          <p:cNvSpPr txBox="1"/>
          <p:nvPr/>
        </p:nvSpPr>
        <p:spPr>
          <a:xfrm>
            <a:off x="884674" y="1884863"/>
            <a:ext cx="10948633" cy="1005757"/>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2000" b="1" dirty="0">
                <a:solidFill>
                  <a:schemeClr val="accent4">
                    <a:lumMod val="60000"/>
                    <a:lumOff val="40000"/>
                  </a:schemeClr>
                </a:solidFill>
              </a:rPr>
              <a:t>"scripts"</a:t>
            </a:r>
            <a:r>
              <a:rPr lang="en-US" sz="2000" b="1" dirty="0">
                <a:solidFill>
                  <a:srgbClr val="FD9940"/>
                </a:solidFill>
              </a:rPr>
              <a:t>:</a:t>
            </a:r>
            <a:r>
              <a:rPr lang="en-US" sz="2000" dirty="0"/>
              <a:t> {</a:t>
            </a:r>
            <a:br>
              <a:rPr lang="en-US" sz="2000" dirty="0"/>
            </a:br>
            <a:r>
              <a:rPr lang="en-US" sz="2000" dirty="0"/>
              <a:t>  </a:t>
            </a:r>
            <a:r>
              <a:rPr lang="en-US" sz="2000" b="1" dirty="0">
                <a:solidFill>
                  <a:schemeClr val="accent4">
                    <a:lumMod val="60000"/>
                    <a:lumOff val="40000"/>
                  </a:schemeClr>
                </a:solidFill>
              </a:rPr>
              <a:t>"test"</a:t>
            </a:r>
            <a:r>
              <a:rPr lang="en-US" sz="2000" b="1" dirty="0">
                <a:solidFill>
                  <a:srgbClr val="FD9940"/>
                </a:solidFill>
              </a:rPr>
              <a:t>:</a:t>
            </a:r>
            <a:r>
              <a:rPr lang="en-US" sz="2000" dirty="0"/>
              <a:t> </a:t>
            </a:r>
            <a:r>
              <a:rPr lang="en-US" sz="2000" dirty="0">
                <a:solidFill>
                  <a:srgbClr val="46D426"/>
                </a:solidFill>
              </a:rPr>
              <a:t>"</a:t>
            </a:r>
            <a:r>
              <a:rPr lang="en-US" sz="2000" b="1" dirty="0">
                <a:solidFill>
                  <a:srgbClr val="46D426"/>
                </a:solidFill>
              </a:rPr>
              <a:t>tape -r babel-register -r babel-polyfill </a:t>
            </a:r>
            <a:r>
              <a:rPr lang="en-US" sz="2000" b="1" dirty="0">
                <a:solidFill>
                  <a:srgbClr val="FD9940"/>
                </a:solidFill>
              </a:rPr>
              <a:t>\"</a:t>
            </a:r>
            <a:r>
              <a:rPr lang="en-US" sz="2000" b="1" dirty="0">
                <a:solidFill>
                  <a:srgbClr val="46D426"/>
                </a:solidFill>
              </a:rPr>
              <a:t>{test/</a:t>
            </a:r>
            <a:r>
              <a:rPr lang="en-US" sz="2000" b="1" dirty="0" err="1">
                <a:solidFill>
                  <a:srgbClr val="46D426"/>
                </a:solidFill>
              </a:rPr>
              <a:t>integration,src</a:t>
            </a:r>
            <a:r>
              <a:rPr lang="en-US" sz="2000" b="1" dirty="0">
                <a:solidFill>
                  <a:srgbClr val="46D426"/>
                </a:solidFill>
              </a:rPr>
              <a:t>}/**/*.spec.js</a:t>
            </a:r>
            <a:r>
              <a:rPr lang="en-US" sz="2000" b="1" dirty="0">
                <a:solidFill>
                  <a:srgbClr val="FD9940"/>
                </a:solidFill>
              </a:rPr>
              <a:t>\"</a:t>
            </a:r>
            <a:r>
              <a:rPr lang="en-US" sz="2000" b="1" dirty="0">
                <a:solidFill>
                  <a:srgbClr val="46D426"/>
                </a:solidFill>
              </a:rPr>
              <a:t> --tap | tap-spec</a:t>
            </a:r>
            <a:r>
              <a:rPr lang="en-US" sz="2000" dirty="0">
                <a:solidFill>
                  <a:srgbClr val="46D426"/>
                </a:solidFill>
              </a:rPr>
              <a:t>"</a:t>
            </a:r>
            <a:br>
              <a:rPr lang="en-US" sz="2000" dirty="0">
                <a:solidFill>
                  <a:srgbClr val="FFFF00"/>
                </a:solidFill>
              </a:rPr>
            </a:br>
            <a:r>
              <a:rPr lang="en-US" sz="2000" dirty="0"/>
              <a:t>}</a:t>
            </a:r>
          </a:p>
        </p:txBody>
      </p:sp>
      <p:sp>
        <p:nvSpPr>
          <p:cNvPr id="10" name="TextBox 9">
            <a:extLst>
              <a:ext uri="{FF2B5EF4-FFF2-40B4-BE49-F238E27FC236}">
                <a16:creationId xmlns:a16="http://schemas.microsoft.com/office/drawing/2014/main" id="{16F1D571-5F15-5242-AC0B-1267CA11CFF4}"/>
              </a:ext>
            </a:extLst>
          </p:cNvPr>
          <p:cNvSpPr txBox="1"/>
          <p:nvPr/>
        </p:nvSpPr>
        <p:spPr>
          <a:xfrm>
            <a:off x="783380" y="3257588"/>
            <a:ext cx="5575610" cy="516380"/>
          </a:xfrm>
          <a:prstGeom prst="rect">
            <a:avLst/>
          </a:prstGeom>
          <a:noFill/>
        </p:spPr>
        <p:txBody>
          <a:bodyPr vert="horz" wrap="square" rtlCol="0" anchor="t" anchorCtr="0">
            <a:noAutofit/>
          </a:bodyPr>
          <a:lstStyle/>
          <a:p>
            <a:pPr marL="457200" indent="-457200">
              <a:buFont typeface="Arial" panose="020B0604020202020204" pitchFamily="34" charset="0"/>
              <a:buChar char="•"/>
            </a:pPr>
            <a:r>
              <a:rPr lang="en-US" sz="2800" b="1" dirty="0"/>
              <a:t>.babelrc </a:t>
            </a:r>
            <a:r>
              <a:rPr lang="en-US" sz="2800" dirty="0"/>
              <a:t>(next to package.json)</a:t>
            </a:r>
          </a:p>
          <a:p>
            <a:endParaRPr lang="en-US" sz="2800" dirty="0"/>
          </a:p>
          <a:p>
            <a:endParaRPr lang="en-US" dirty="0"/>
          </a:p>
        </p:txBody>
      </p:sp>
      <p:sp>
        <p:nvSpPr>
          <p:cNvPr id="11" name="TextBox 10">
            <a:extLst>
              <a:ext uri="{FF2B5EF4-FFF2-40B4-BE49-F238E27FC236}">
                <a16:creationId xmlns:a16="http://schemas.microsoft.com/office/drawing/2014/main" id="{6D8BFD0E-D318-7C40-8E5D-FAF947207305}"/>
              </a:ext>
            </a:extLst>
          </p:cNvPr>
          <p:cNvSpPr txBox="1"/>
          <p:nvPr/>
        </p:nvSpPr>
        <p:spPr>
          <a:xfrm>
            <a:off x="741560" y="1230265"/>
            <a:ext cx="11091747" cy="1037063"/>
          </a:xfrm>
          <a:prstGeom prst="rect">
            <a:avLst/>
          </a:prstGeom>
          <a:noFill/>
        </p:spPr>
        <p:txBody>
          <a:bodyPr vert="horz" wrap="square" rtlCol="0" anchor="ctr" anchorCtr="0">
            <a:noAutofit/>
          </a:bodyPr>
          <a:lstStyle/>
          <a:p>
            <a:pPr marL="457200" indent="-457200">
              <a:buFont typeface="Arial" panose="020B0604020202020204" pitchFamily="34" charset="0"/>
              <a:buChar char="•"/>
            </a:pPr>
            <a:r>
              <a:rPr lang="en-US" sz="2800" b="1" dirty="0"/>
              <a:t>package.json : </a:t>
            </a:r>
            <a:r>
              <a:rPr lang="en-US" sz="2800" dirty="0"/>
              <a:t>command to run tests</a:t>
            </a:r>
          </a:p>
          <a:p>
            <a:endParaRPr lang="en-US" sz="2800" dirty="0"/>
          </a:p>
          <a:p>
            <a:endParaRPr lang="en-US" dirty="0"/>
          </a:p>
        </p:txBody>
      </p:sp>
    </p:spTree>
    <p:extLst>
      <p:ext uri="{BB962C8B-B14F-4D97-AF65-F5344CB8AC3E}">
        <p14:creationId xmlns:p14="http://schemas.microsoft.com/office/powerpoint/2010/main" val="2673418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38200" y="365125"/>
            <a:ext cx="11277600" cy="649483"/>
          </a:xfrm>
        </p:spPr>
        <p:txBody>
          <a:bodyPr>
            <a:noAutofit/>
          </a:bodyPr>
          <a:lstStyle/>
          <a:p>
            <a:pPr>
              <a:lnSpc>
                <a:spcPct val="100000"/>
              </a:lnSpc>
            </a:pPr>
            <a:r>
              <a:rPr lang="en-US" dirty="0"/>
              <a:t>TAPE TEST SKELETON</a:t>
            </a:r>
          </a:p>
        </p:txBody>
      </p:sp>
      <p:sp>
        <p:nvSpPr>
          <p:cNvPr id="3" name="Content Placeholder 2">
            <a:extLst>
              <a:ext uri="{FF2B5EF4-FFF2-40B4-BE49-F238E27FC236}">
                <a16:creationId xmlns:a16="http://schemas.microsoft.com/office/drawing/2014/main" id="{82015A78-50A3-A741-ADEC-DD069EE969B5}"/>
              </a:ext>
            </a:extLst>
          </p:cNvPr>
          <p:cNvSpPr>
            <a:spLocks noGrp="1"/>
          </p:cNvSpPr>
          <p:nvPr>
            <p:ph idx="1"/>
          </p:nvPr>
        </p:nvSpPr>
        <p:spPr>
          <a:xfrm>
            <a:off x="838200" y="1322492"/>
            <a:ext cx="10515600" cy="4351338"/>
          </a:xfrm>
        </p:spPr>
        <p:txBody>
          <a:bodyPr/>
          <a:lstStyle/>
          <a:p>
            <a:pPr>
              <a:lnSpc>
                <a:spcPct val="150000"/>
              </a:lnSpc>
            </a:pPr>
            <a:r>
              <a:rPr lang="en-US" dirty="0"/>
              <a:t>Add new file </a:t>
            </a:r>
            <a:r>
              <a:rPr lang="en-US" b="1" dirty="0"/>
              <a:t>GifItem.spec.js </a:t>
            </a:r>
            <a:r>
              <a:rPr lang="en-US" dirty="0"/>
              <a:t>next to GifItem.js</a:t>
            </a:r>
          </a:p>
          <a:p>
            <a:pPr>
              <a:lnSpc>
                <a:spcPct val="150000"/>
              </a:lnSpc>
            </a:pPr>
            <a:r>
              <a:rPr lang="en-US" dirty="0"/>
              <a:t>Lets write first test skeleton:</a:t>
            </a:r>
          </a:p>
          <a:p>
            <a:endParaRPr lang="en-US" dirty="0"/>
          </a:p>
          <a:p>
            <a:endParaRPr lang="en-US" dirty="0"/>
          </a:p>
        </p:txBody>
      </p:sp>
      <p:sp>
        <p:nvSpPr>
          <p:cNvPr id="8" name="TextBox 7">
            <a:extLst>
              <a:ext uri="{FF2B5EF4-FFF2-40B4-BE49-F238E27FC236}">
                <a16:creationId xmlns:a16="http://schemas.microsoft.com/office/drawing/2014/main" id="{0D315803-AE10-214E-939A-0D3D192B90E5}"/>
              </a:ext>
            </a:extLst>
          </p:cNvPr>
          <p:cNvSpPr txBox="1"/>
          <p:nvPr/>
        </p:nvSpPr>
        <p:spPr>
          <a:xfrm>
            <a:off x="6251467" y="5892505"/>
            <a:ext cx="5459505" cy="753621"/>
          </a:xfrm>
          <a:prstGeom prst="rect">
            <a:avLst/>
          </a:prstGeom>
          <a:solidFill>
            <a:srgbClr val="FFFF00"/>
          </a:solidFill>
        </p:spPr>
        <p:txBody>
          <a:bodyPr wrap="square" rtlCol="0" anchor="ctr" anchorCtr="0">
            <a:noAutofit/>
          </a:bodyPr>
          <a:lstStyle/>
          <a:p>
            <a:r>
              <a:rPr lang="en-US" b="1" dirty="0">
                <a:solidFill>
                  <a:schemeClr val="bg1"/>
                </a:solidFill>
              </a:rPr>
              <a:t>t.plan(n) : Declare n of assertions that should be run</a:t>
            </a:r>
          </a:p>
        </p:txBody>
      </p:sp>
      <p:sp>
        <p:nvSpPr>
          <p:cNvPr id="9" name="TextBox 8">
            <a:extLst>
              <a:ext uri="{FF2B5EF4-FFF2-40B4-BE49-F238E27FC236}">
                <a16:creationId xmlns:a16="http://schemas.microsoft.com/office/drawing/2014/main" id="{070D8930-6438-9948-BF6A-E0FA6E63E105}"/>
              </a:ext>
            </a:extLst>
          </p:cNvPr>
          <p:cNvSpPr txBox="1"/>
          <p:nvPr/>
        </p:nvSpPr>
        <p:spPr>
          <a:xfrm>
            <a:off x="6251467" y="2891672"/>
            <a:ext cx="5459505" cy="2824922"/>
          </a:xfrm>
          <a:prstGeom prst="rect">
            <a:avLst/>
          </a:prstGeom>
          <a:solidFill>
            <a:srgbClr val="FD9940"/>
          </a:solidFill>
        </p:spPr>
        <p:txBody>
          <a:bodyPr wrap="square" rtlCol="0">
            <a:noAutofit/>
          </a:bodyPr>
          <a:lstStyle/>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test() creates a new test with an optional name string and optional opts object</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CB (t) fires with the new test object t once all preceding tests have finished</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Tests are executed serially</a:t>
            </a:r>
          </a:p>
        </p:txBody>
      </p:sp>
      <p:sp>
        <p:nvSpPr>
          <p:cNvPr id="11" name="TextBox 10">
            <a:extLst>
              <a:ext uri="{FF2B5EF4-FFF2-40B4-BE49-F238E27FC236}">
                <a16:creationId xmlns:a16="http://schemas.microsoft.com/office/drawing/2014/main" id="{979869BD-777A-534A-8030-411786C5A9CB}"/>
              </a:ext>
            </a:extLst>
          </p:cNvPr>
          <p:cNvSpPr txBox="1"/>
          <p:nvPr/>
        </p:nvSpPr>
        <p:spPr>
          <a:xfrm>
            <a:off x="838200" y="2885165"/>
            <a:ext cx="5262692" cy="3760962"/>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2000" b="1" dirty="0">
                <a:solidFill>
                  <a:srgbClr val="FD9940"/>
                </a:solidFill>
              </a:rPr>
              <a:t>import</a:t>
            </a:r>
            <a:r>
              <a:rPr lang="en-US" sz="2000" b="1" dirty="0"/>
              <a:t> </a:t>
            </a:r>
            <a:r>
              <a:rPr lang="en-US" sz="2000" dirty="0"/>
              <a:t>test </a:t>
            </a:r>
            <a:r>
              <a:rPr lang="en-US" sz="2000" b="1" dirty="0">
                <a:solidFill>
                  <a:srgbClr val="FD9940"/>
                </a:solidFill>
              </a:rPr>
              <a:t>from</a:t>
            </a:r>
            <a:r>
              <a:rPr lang="en-US" sz="2000" b="1" dirty="0"/>
              <a:t> </a:t>
            </a:r>
            <a:r>
              <a:rPr lang="en-US" sz="2000" dirty="0">
                <a:solidFill>
                  <a:srgbClr val="46D426"/>
                </a:solidFill>
              </a:rPr>
              <a:t>'tape’</a:t>
            </a:r>
          </a:p>
          <a:p>
            <a:endParaRPr lang="en-US" sz="2000" dirty="0">
              <a:solidFill>
                <a:srgbClr val="46D426"/>
              </a:solidFill>
            </a:endParaRPr>
          </a:p>
          <a:p>
            <a:r>
              <a:rPr lang="en-US" sz="2000" dirty="0"/>
              <a:t>test(</a:t>
            </a:r>
            <a:r>
              <a:rPr lang="en-US" sz="2000" dirty="0">
                <a:solidFill>
                  <a:srgbClr val="46D426"/>
                </a:solidFill>
              </a:rPr>
              <a:t>'GifItem: rendering'</a:t>
            </a:r>
            <a:r>
              <a:rPr lang="en-US" sz="2000" dirty="0"/>
              <a:t>, t =&gt; {</a:t>
            </a:r>
            <a:br>
              <a:rPr lang="en-US" sz="2000" dirty="0"/>
            </a:br>
            <a:r>
              <a:rPr lang="en-US" sz="2000" dirty="0"/>
              <a:t>   </a:t>
            </a:r>
            <a:r>
              <a:rPr lang="en-US" dirty="0">
                <a:solidFill>
                  <a:schemeClr val="tx1">
                    <a:lumMod val="50000"/>
                  </a:schemeClr>
                </a:solidFill>
              </a:rPr>
              <a:t>// number of assertions to be run</a:t>
            </a:r>
            <a:endParaRPr lang="en-US" sz="2000" dirty="0">
              <a:solidFill>
                <a:schemeClr val="tx1">
                  <a:lumMod val="50000"/>
                </a:schemeClr>
              </a:solidFill>
            </a:endParaRPr>
          </a:p>
          <a:p>
            <a:r>
              <a:rPr lang="en-US" sz="2000" dirty="0"/>
              <a:t>   t.plan(1)</a:t>
            </a:r>
          </a:p>
          <a:p>
            <a:br>
              <a:rPr lang="en-US" sz="2000" dirty="0"/>
            </a:br>
            <a:r>
              <a:rPr lang="en-US" sz="2000" dirty="0"/>
              <a:t>    </a:t>
            </a:r>
            <a:r>
              <a:rPr lang="en-US" sz="2000" b="1" dirty="0">
                <a:solidFill>
                  <a:srgbClr val="FD9940"/>
                </a:solidFill>
              </a:rPr>
              <a:t>try</a:t>
            </a:r>
            <a:r>
              <a:rPr lang="en-US" sz="2000" b="1" dirty="0"/>
              <a:t> </a:t>
            </a:r>
            <a:r>
              <a:rPr lang="en-US" sz="2000" dirty="0"/>
              <a:t>{</a:t>
            </a:r>
            <a:br>
              <a:rPr lang="en-US" sz="2000" dirty="0"/>
            </a:br>
            <a:r>
              <a:rPr lang="en-US" sz="2000" dirty="0"/>
              <a:t>        t.ok(</a:t>
            </a:r>
            <a:r>
              <a:rPr lang="en-US" sz="2000" b="1" dirty="0">
                <a:solidFill>
                  <a:srgbClr val="FD9940"/>
                </a:solidFill>
              </a:rPr>
              <a:t>true</a:t>
            </a:r>
            <a:r>
              <a:rPr lang="en-US" sz="2000" dirty="0"/>
              <a:t>, </a:t>
            </a:r>
            <a:r>
              <a:rPr lang="en-US" sz="2000" dirty="0">
                <a:solidFill>
                  <a:srgbClr val="46D426"/>
                </a:solidFill>
              </a:rPr>
              <a:t>'dummy test ok'</a:t>
            </a:r>
            <a:r>
              <a:rPr lang="en-US" sz="2000" dirty="0"/>
              <a:t>)</a:t>
            </a:r>
            <a:br>
              <a:rPr lang="en-US" sz="2000" b="1" dirty="0"/>
            </a:br>
            <a:r>
              <a:rPr lang="en-US" sz="2000" dirty="0"/>
              <a:t>    } </a:t>
            </a:r>
            <a:r>
              <a:rPr lang="en-US" sz="2000" b="1" dirty="0">
                <a:solidFill>
                  <a:srgbClr val="FD9940"/>
                </a:solidFill>
              </a:rPr>
              <a:t>catch</a:t>
            </a:r>
            <a:r>
              <a:rPr lang="en-US" sz="2000" b="1" dirty="0"/>
              <a:t> </a:t>
            </a:r>
            <a:r>
              <a:rPr lang="en-US" sz="2000" dirty="0"/>
              <a:t>(e) {</a:t>
            </a:r>
            <a:br>
              <a:rPr lang="en-US" sz="2000" dirty="0"/>
            </a:br>
            <a:r>
              <a:rPr lang="en-US" sz="2000" dirty="0"/>
              <a:t>    	t.</a:t>
            </a:r>
            <a:r>
              <a:rPr lang="en-US" sz="2000" i="1" dirty="0">
                <a:solidFill>
                  <a:schemeClr val="accent6">
                    <a:lumMod val="60000"/>
                    <a:lumOff val="40000"/>
                  </a:schemeClr>
                </a:solidFill>
              </a:rPr>
              <a:t>fail</a:t>
            </a:r>
            <a:r>
              <a:rPr lang="en-US" sz="2000" dirty="0"/>
              <a:t>(e.</a:t>
            </a:r>
            <a:r>
              <a:rPr lang="en-US" sz="2000" dirty="0">
                <a:solidFill>
                  <a:schemeClr val="accent4">
                    <a:lumMod val="60000"/>
                    <a:lumOff val="40000"/>
                  </a:schemeClr>
                </a:solidFill>
              </a:rPr>
              <a:t>message</a:t>
            </a:r>
            <a:r>
              <a:rPr lang="en-US" sz="2000" dirty="0"/>
              <a:t>)</a:t>
            </a:r>
            <a:br>
              <a:rPr lang="en-US" sz="2000" dirty="0"/>
            </a:br>
            <a:r>
              <a:rPr lang="en-US" sz="2000" dirty="0"/>
              <a:t>    }</a:t>
            </a:r>
            <a:br>
              <a:rPr lang="en-US" sz="2000" dirty="0"/>
            </a:br>
            <a:r>
              <a:rPr lang="en-US" sz="2000" dirty="0"/>
              <a:t>})</a:t>
            </a:r>
            <a:br>
              <a:rPr lang="en-US" sz="2000" dirty="0"/>
            </a:br>
            <a:br>
              <a:rPr lang="en-US" sz="2400" dirty="0"/>
            </a:br>
            <a:endParaRPr lang="en-US" sz="2400" dirty="0"/>
          </a:p>
        </p:txBody>
      </p:sp>
    </p:spTree>
    <p:extLst>
      <p:ext uri="{BB962C8B-B14F-4D97-AF65-F5344CB8AC3E}">
        <p14:creationId xmlns:p14="http://schemas.microsoft.com/office/powerpoint/2010/main" val="15450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1A93-A361-2E47-BCED-D58C4DC3D445}"/>
              </a:ext>
            </a:extLst>
          </p:cNvPr>
          <p:cNvSpPr>
            <a:spLocks noGrp="1"/>
          </p:cNvSpPr>
          <p:nvPr>
            <p:ph type="title"/>
          </p:nvPr>
        </p:nvSpPr>
        <p:spPr/>
        <p:txBody>
          <a:bodyPr/>
          <a:lstStyle/>
          <a:p>
            <a:r>
              <a:rPr lang="en-US" dirty="0"/>
              <a:t>RUN FIRST DUMMY TEST</a:t>
            </a:r>
          </a:p>
        </p:txBody>
      </p:sp>
      <p:sp>
        <p:nvSpPr>
          <p:cNvPr id="3" name="Content Placeholder 2">
            <a:extLst>
              <a:ext uri="{FF2B5EF4-FFF2-40B4-BE49-F238E27FC236}">
                <a16:creationId xmlns:a16="http://schemas.microsoft.com/office/drawing/2014/main" id="{FF365D85-7BD1-6E4B-AF5C-98363757FF71}"/>
              </a:ext>
            </a:extLst>
          </p:cNvPr>
          <p:cNvSpPr>
            <a:spLocks noGrp="1"/>
          </p:cNvSpPr>
          <p:nvPr>
            <p:ph idx="1"/>
          </p:nvPr>
        </p:nvSpPr>
        <p:spPr/>
        <p:txBody>
          <a:bodyPr/>
          <a:lstStyle/>
          <a:p>
            <a:r>
              <a:rPr lang="en-US" b="1" dirty="0">
                <a:solidFill>
                  <a:srgbClr val="46D426"/>
                </a:solidFill>
              </a:rPr>
              <a:t>yarn test or npm test</a:t>
            </a:r>
            <a:r>
              <a:rPr lang="en-US" b="1" dirty="0">
                <a:solidFill>
                  <a:schemeClr val="bg1"/>
                </a:solidFill>
              </a:rPr>
              <a:t> preceding</a:t>
            </a:r>
            <a:endParaRPr lang="en-US" b="1" dirty="0">
              <a:solidFill>
                <a:srgbClr val="46D426"/>
              </a:solidFill>
            </a:endParaRPr>
          </a:p>
        </p:txBody>
      </p:sp>
      <p:pic>
        <p:nvPicPr>
          <p:cNvPr id="4" name="Picture 3">
            <a:extLst>
              <a:ext uri="{FF2B5EF4-FFF2-40B4-BE49-F238E27FC236}">
                <a16:creationId xmlns:a16="http://schemas.microsoft.com/office/drawing/2014/main" id="{BE33C414-30E0-F944-AA72-D4A13E057147}"/>
              </a:ext>
            </a:extLst>
          </p:cNvPr>
          <p:cNvPicPr>
            <a:picLocks noChangeAspect="1"/>
          </p:cNvPicPr>
          <p:nvPr/>
        </p:nvPicPr>
        <p:blipFill>
          <a:blip r:embed="rId3"/>
          <a:stretch>
            <a:fillRect/>
          </a:stretch>
        </p:blipFill>
        <p:spPr>
          <a:xfrm>
            <a:off x="3547456" y="2454108"/>
            <a:ext cx="5358704" cy="4094859"/>
          </a:xfrm>
          <a:prstGeom prst="rect">
            <a:avLst/>
          </a:prstGeom>
          <a:ln w="12700">
            <a:solidFill>
              <a:schemeClr val="tx1"/>
            </a:solidFill>
          </a:ln>
        </p:spPr>
      </p:pic>
    </p:spTree>
    <p:extLst>
      <p:ext uri="{BB962C8B-B14F-4D97-AF65-F5344CB8AC3E}">
        <p14:creationId xmlns:p14="http://schemas.microsoft.com/office/powerpoint/2010/main" val="343305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31">
            <a:extLst>
              <a:ext uri="{FF2B5EF4-FFF2-40B4-BE49-F238E27FC236}">
                <a16:creationId xmlns:a16="http://schemas.microsoft.com/office/drawing/2014/main" id="{FF0D3435-A79C-284C-A687-2B1286E4AA60}"/>
              </a:ext>
            </a:extLst>
          </p:cNvPr>
          <p:cNvSpPr txBox="1">
            <a:spLocks noGrp="1"/>
          </p:cNvSpPr>
          <p:nvPr>
            <p:ph type="title"/>
          </p:nvPr>
        </p:nvSpPr>
        <p:spPr>
          <a:xfrm>
            <a:off x="702644" y="454277"/>
            <a:ext cx="11489356" cy="571500"/>
          </a:xfrm>
          <a:prstGeom prst="rect">
            <a:avLst/>
          </a:prstGeom>
          <a:noFill/>
          <a:ln>
            <a:noFill/>
          </a:ln>
        </p:spPr>
        <p:txBody>
          <a:bodyPr spcFirstLastPara="1" wrap="square" lIns="91425" tIns="0" rIns="91425" bIns="0" anchor="b" anchorCtr="0">
            <a:noAutofit/>
          </a:bodyPr>
          <a:lstStyle/>
          <a:p>
            <a:r>
              <a:rPr lang="en-US" dirty="0"/>
              <a:t>AGENDA</a:t>
            </a:r>
            <a:endParaRPr dirty="0"/>
          </a:p>
        </p:txBody>
      </p:sp>
      <p:sp>
        <p:nvSpPr>
          <p:cNvPr id="5" name="Shape 134">
            <a:extLst>
              <a:ext uri="{FF2B5EF4-FFF2-40B4-BE49-F238E27FC236}">
                <a16:creationId xmlns:a16="http://schemas.microsoft.com/office/drawing/2014/main" id="{E5701F03-04B5-E44A-A9AB-0595C2D259B6}"/>
              </a:ext>
            </a:extLst>
          </p:cNvPr>
          <p:cNvSpPr txBox="1"/>
          <p:nvPr/>
        </p:nvSpPr>
        <p:spPr>
          <a:xfrm>
            <a:off x="702644" y="1240041"/>
            <a:ext cx="11489356" cy="459300"/>
          </a:xfrm>
          <a:prstGeom prst="rect">
            <a:avLst/>
          </a:prstGeom>
          <a:solidFill>
            <a:srgbClr val="00B0F0"/>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How</a:t>
            </a:r>
            <a:endParaRPr sz="2800" b="1" dirty="0">
              <a:solidFill>
                <a:schemeClr val="bg1"/>
              </a:solidFill>
              <a:ea typeface="Calibri"/>
              <a:cs typeface="Calibri"/>
              <a:sym typeface="Calibri"/>
            </a:endParaRPr>
          </a:p>
        </p:txBody>
      </p:sp>
      <p:sp>
        <p:nvSpPr>
          <p:cNvPr id="8" name="TextBox 7">
            <a:extLst>
              <a:ext uri="{FF2B5EF4-FFF2-40B4-BE49-F238E27FC236}">
                <a16:creationId xmlns:a16="http://schemas.microsoft.com/office/drawing/2014/main" id="{125D5003-BAFC-F645-B12A-47BA721EA421}"/>
              </a:ext>
            </a:extLst>
          </p:cNvPr>
          <p:cNvSpPr txBox="1"/>
          <p:nvPr/>
        </p:nvSpPr>
        <p:spPr>
          <a:xfrm>
            <a:off x="702644" y="1723106"/>
            <a:ext cx="11489356" cy="3323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Test Environment</a:t>
            </a:r>
          </a:p>
          <a:p>
            <a:pPr marL="285750" indent="-285750">
              <a:lnSpc>
                <a:spcPct val="150000"/>
              </a:lnSpc>
              <a:buFont typeface="Arial" panose="020B0604020202020204" pitchFamily="34" charset="0"/>
              <a:buChar char="•"/>
            </a:pPr>
            <a:r>
              <a:rPr lang="en-US" sz="2800" dirty="0"/>
              <a:t>Hands-On</a:t>
            </a:r>
          </a:p>
          <a:p>
            <a:pPr marL="800100" lvl="1" indent="-342900">
              <a:lnSpc>
                <a:spcPct val="150000"/>
              </a:lnSpc>
              <a:buClr>
                <a:schemeClr val="tx1"/>
              </a:buClr>
              <a:buFont typeface=".AppleSystemUIFont"/>
              <a:buChar char="-"/>
            </a:pPr>
            <a:r>
              <a:rPr lang="en-US" sz="2800" dirty="0"/>
              <a:t>React Component</a:t>
            </a:r>
          </a:p>
          <a:p>
            <a:pPr marL="800100" lvl="1" indent="-342900">
              <a:lnSpc>
                <a:spcPct val="150000"/>
              </a:lnSpc>
              <a:buClr>
                <a:schemeClr val="tx1"/>
              </a:buClr>
              <a:buFont typeface=".AppleSystemUIFont"/>
              <a:buChar char="-"/>
            </a:pPr>
            <a:r>
              <a:rPr lang="en-US" sz="2800" dirty="0"/>
              <a:t>Redux: Action, Reducer, Container</a:t>
            </a:r>
          </a:p>
          <a:p>
            <a:pPr marL="800100" lvl="1" indent="-342900">
              <a:lnSpc>
                <a:spcPct val="150000"/>
              </a:lnSpc>
              <a:buClr>
                <a:schemeClr val="tx1"/>
              </a:buClr>
              <a:buFont typeface=".AppleSystemUIFont"/>
              <a:buChar char="-"/>
            </a:pPr>
            <a:r>
              <a:rPr lang="en-US" sz="2800" dirty="0"/>
              <a:t>Integration Test</a:t>
            </a:r>
          </a:p>
        </p:txBody>
      </p:sp>
    </p:spTree>
    <p:extLst>
      <p:ext uri="{BB962C8B-B14F-4D97-AF65-F5344CB8AC3E}">
        <p14:creationId xmlns:p14="http://schemas.microsoft.com/office/powerpoint/2010/main" val="348678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1A93-A361-2E47-BCED-D58C4DC3D445}"/>
              </a:ext>
            </a:extLst>
          </p:cNvPr>
          <p:cNvSpPr>
            <a:spLocks noGrp="1"/>
          </p:cNvSpPr>
          <p:nvPr>
            <p:ph type="title"/>
          </p:nvPr>
        </p:nvSpPr>
        <p:spPr>
          <a:xfrm>
            <a:off x="447912" y="365125"/>
            <a:ext cx="10515600" cy="673453"/>
          </a:xfrm>
        </p:spPr>
        <p:txBody>
          <a:bodyPr>
            <a:noAutofit/>
          </a:bodyPr>
          <a:lstStyle/>
          <a:p>
            <a:r>
              <a:rPr lang="en-US" dirty="0"/>
              <a:t>TEST GIFITEM REACT COMPONENT</a:t>
            </a:r>
          </a:p>
        </p:txBody>
      </p:sp>
      <p:sp>
        <p:nvSpPr>
          <p:cNvPr id="3" name="Content Placeholder 2">
            <a:extLst>
              <a:ext uri="{FF2B5EF4-FFF2-40B4-BE49-F238E27FC236}">
                <a16:creationId xmlns:a16="http://schemas.microsoft.com/office/drawing/2014/main" id="{FF365D85-7BD1-6E4B-AF5C-98363757FF71}"/>
              </a:ext>
            </a:extLst>
          </p:cNvPr>
          <p:cNvSpPr>
            <a:spLocks noGrp="1"/>
          </p:cNvSpPr>
          <p:nvPr>
            <p:ph idx="1"/>
          </p:nvPr>
        </p:nvSpPr>
        <p:spPr>
          <a:xfrm>
            <a:off x="570572" y="1125402"/>
            <a:ext cx="11305477" cy="1188509"/>
          </a:xfrm>
        </p:spPr>
        <p:txBody>
          <a:bodyPr>
            <a:noAutofit/>
          </a:bodyPr>
          <a:lstStyle/>
          <a:p>
            <a:r>
              <a:rPr lang="en-US" dirty="0"/>
              <a:t>What to test? </a:t>
            </a:r>
            <a:endParaRPr lang="en-US" sz="2400" dirty="0"/>
          </a:p>
          <a:p>
            <a:pPr marL="0" indent="0">
              <a:buNone/>
            </a:pPr>
            <a:endParaRPr lang="en-US" dirty="0"/>
          </a:p>
        </p:txBody>
      </p:sp>
      <p:sp>
        <p:nvSpPr>
          <p:cNvPr id="6" name="TextBox 5">
            <a:extLst>
              <a:ext uri="{FF2B5EF4-FFF2-40B4-BE49-F238E27FC236}">
                <a16:creationId xmlns:a16="http://schemas.microsoft.com/office/drawing/2014/main" id="{A3BDCED4-4455-1A4E-A9BC-BBCF4C57E030}"/>
              </a:ext>
            </a:extLst>
          </p:cNvPr>
          <p:cNvSpPr txBox="1"/>
          <p:nvPr/>
        </p:nvSpPr>
        <p:spPr>
          <a:xfrm>
            <a:off x="947854" y="1632908"/>
            <a:ext cx="10928195" cy="4768115"/>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import</a:t>
            </a:r>
            <a:r>
              <a:rPr lang="en-US" b="1" dirty="0"/>
              <a:t> </a:t>
            </a:r>
            <a:r>
              <a:rPr lang="en-US" dirty="0"/>
              <a:t>React, {Component} </a:t>
            </a:r>
            <a:r>
              <a:rPr lang="en-US" b="1" dirty="0">
                <a:solidFill>
                  <a:srgbClr val="FD9940"/>
                </a:solidFill>
              </a:rPr>
              <a:t>from</a:t>
            </a:r>
            <a:r>
              <a:rPr lang="en-US" b="1" dirty="0"/>
              <a:t> </a:t>
            </a:r>
            <a:r>
              <a:rPr lang="en-US" dirty="0">
                <a:solidFill>
                  <a:srgbClr val="46D426"/>
                </a:solidFill>
              </a:rPr>
              <a:t>'react'</a:t>
            </a:r>
            <a:br>
              <a:rPr lang="en-US" dirty="0"/>
            </a:br>
            <a:br>
              <a:rPr lang="en-US" dirty="0"/>
            </a:br>
            <a:r>
              <a:rPr lang="en-US" b="1" dirty="0">
                <a:solidFill>
                  <a:srgbClr val="FD9940"/>
                </a:solidFill>
              </a:rPr>
              <a:t>class</a:t>
            </a:r>
            <a:r>
              <a:rPr lang="en-US" b="1" dirty="0"/>
              <a:t> </a:t>
            </a:r>
            <a:r>
              <a:rPr lang="en-US" dirty="0"/>
              <a:t>GifItem </a:t>
            </a:r>
            <a:r>
              <a:rPr lang="en-US" b="1" dirty="0">
                <a:solidFill>
                  <a:srgbClr val="FD9940"/>
                </a:solidFill>
              </a:rPr>
              <a:t>extends</a:t>
            </a:r>
            <a:r>
              <a:rPr lang="en-US" b="1" dirty="0"/>
              <a:t> </a:t>
            </a:r>
            <a:r>
              <a:rPr lang="en-US" dirty="0"/>
              <a:t>Component {</a:t>
            </a:r>
            <a:br>
              <a:rPr lang="en-US" dirty="0"/>
            </a:br>
            <a:r>
              <a:rPr lang="en-US" dirty="0"/>
              <a:t>  </a:t>
            </a:r>
            <a:r>
              <a:rPr lang="en-US" dirty="0">
                <a:solidFill>
                  <a:srgbClr val="FFC66D"/>
                </a:solidFill>
              </a:rPr>
              <a:t>render</a:t>
            </a:r>
            <a:r>
              <a:rPr lang="en-US" dirty="0"/>
              <a:t>() {</a:t>
            </a:r>
            <a:br>
              <a:rPr lang="en-US" dirty="0"/>
            </a:br>
            <a:r>
              <a:rPr lang="en-US" dirty="0"/>
              <a:t>    </a:t>
            </a:r>
            <a:r>
              <a:rPr lang="en-US" b="1" dirty="0">
                <a:solidFill>
                  <a:srgbClr val="FD9940"/>
                </a:solidFill>
              </a:rPr>
              <a:t>const</a:t>
            </a:r>
            <a:r>
              <a:rPr lang="en-US" b="1" dirty="0"/>
              <a:t> </a:t>
            </a:r>
            <a:r>
              <a:rPr lang="en-US" dirty="0"/>
              <a:t>{onGifSelect, gif} = </a:t>
            </a:r>
            <a:r>
              <a:rPr lang="en-US" b="1" dirty="0" err="1">
                <a:solidFill>
                  <a:srgbClr val="FD9940"/>
                </a:solidFill>
              </a:rPr>
              <a:t>this</a:t>
            </a:r>
            <a:r>
              <a:rPr lang="en-US" dirty="0" err="1"/>
              <a:t>.</a:t>
            </a:r>
            <a:r>
              <a:rPr lang="en-US" dirty="0" err="1">
                <a:solidFill>
                  <a:schemeClr val="accent4">
                    <a:lumMod val="60000"/>
                    <a:lumOff val="40000"/>
                  </a:schemeClr>
                </a:solidFill>
              </a:rPr>
              <a:t>props</a:t>
            </a:r>
            <a:br>
              <a:rPr lang="en-US" dirty="0"/>
            </a:br>
            <a:r>
              <a:rPr lang="en-US" dirty="0"/>
              <a:t>    </a:t>
            </a:r>
            <a:r>
              <a:rPr lang="en-US" b="1" dirty="0">
                <a:solidFill>
                  <a:srgbClr val="FD9940"/>
                </a:solidFill>
              </a:rPr>
              <a:t>return</a:t>
            </a:r>
            <a:r>
              <a:rPr lang="en-US" b="1" dirty="0"/>
              <a:t> </a:t>
            </a:r>
            <a:r>
              <a:rPr lang="en-US" dirty="0"/>
              <a:t>(</a:t>
            </a:r>
            <a:br>
              <a:rPr lang="en-US" dirty="0"/>
            </a:br>
            <a:r>
              <a:rPr lang="en-US" dirty="0"/>
              <a:t>      </a:t>
            </a:r>
            <a:r>
              <a:rPr lang="en-US" dirty="0">
                <a:solidFill>
                  <a:srgbClr val="E8BF6A"/>
                </a:solidFill>
              </a:rPr>
              <a:t>&lt;div </a:t>
            </a:r>
            <a:r>
              <a:rPr lang="en-US" dirty="0"/>
              <a:t>className=</a:t>
            </a:r>
            <a:r>
              <a:rPr lang="en-US" dirty="0">
                <a:solidFill>
                  <a:srgbClr val="46D426"/>
                </a:solidFill>
              </a:rPr>
              <a:t>"gif-item"</a:t>
            </a:r>
            <a:br>
              <a:rPr lang="en-US" dirty="0"/>
            </a:br>
            <a:r>
              <a:rPr lang="en-US" dirty="0"/>
              <a:t>           onClick</a:t>
            </a:r>
            <a:r>
              <a:rPr lang="en-US" dirty="0">
                <a:solidFill>
                  <a:srgbClr val="46D426"/>
                </a:solidFill>
              </a:rPr>
              <a:t>=</a:t>
            </a:r>
            <a:r>
              <a:rPr lang="en-US" dirty="0"/>
              <a:t>{() =&gt; {</a:t>
            </a:r>
            <a:br>
              <a:rPr lang="en-US" dirty="0"/>
            </a:br>
            <a:r>
              <a:rPr lang="en-US" dirty="0"/>
              <a:t>             onGifSelect(gif)</a:t>
            </a:r>
            <a:br>
              <a:rPr lang="en-US" dirty="0"/>
            </a:br>
            <a:r>
              <a:rPr lang="en-US" dirty="0"/>
              <a:t>           }}</a:t>
            </a:r>
            <a:r>
              <a:rPr lang="en-US" dirty="0">
                <a:solidFill>
                  <a:srgbClr val="E8BF6A"/>
                </a:solidFill>
              </a:rPr>
              <a:t>&gt;</a:t>
            </a:r>
            <a:br>
              <a:rPr lang="en-US" dirty="0"/>
            </a:br>
            <a:r>
              <a:rPr lang="en-US" dirty="0"/>
              <a:t>        </a:t>
            </a:r>
            <a:r>
              <a:rPr lang="en-US" dirty="0">
                <a:solidFill>
                  <a:srgbClr val="E8BF6A"/>
                </a:solidFill>
              </a:rPr>
              <a:t>&lt;img </a:t>
            </a:r>
            <a:r>
              <a:rPr lang="en-US" dirty="0"/>
              <a:t>alt</a:t>
            </a:r>
            <a:r>
              <a:rPr lang="en-US" dirty="0">
                <a:solidFill>
                  <a:srgbClr val="46D426"/>
                </a:solidFill>
              </a:rPr>
              <a:t>=''</a:t>
            </a:r>
            <a:r>
              <a:rPr lang="en-US" dirty="0"/>
              <a:t> src</a:t>
            </a:r>
            <a:r>
              <a:rPr lang="en-US" dirty="0">
                <a:solidFill>
                  <a:srgbClr val="46D426"/>
                </a:solidFill>
              </a:rPr>
              <a:t>=</a:t>
            </a:r>
            <a:r>
              <a:rPr lang="en-US" dirty="0"/>
              <a:t>{gif.images.</a:t>
            </a:r>
            <a:r>
              <a:rPr lang="en-US" dirty="0">
                <a:solidFill>
                  <a:schemeClr val="accent4">
                    <a:lumMod val="60000"/>
                    <a:lumOff val="40000"/>
                  </a:schemeClr>
                </a:solidFill>
              </a:rPr>
              <a:t>downsized.url</a:t>
            </a:r>
            <a:r>
              <a:rPr lang="en-US" dirty="0"/>
              <a:t>}</a:t>
            </a:r>
            <a:r>
              <a:rPr lang="en-US" dirty="0">
                <a:solidFill>
                  <a:srgbClr val="E8BF6A"/>
                </a:solidFill>
              </a:rPr>
              <a:t>/&gt;</a:t>
            </a:r>
            <a:br>
              <a:rPr lang="en-US" dirty="0"/>
            </a:br>
            <a:r>
              <a:rPr lang="en-US" dirty="0">
                <a:solidFill>
                  <a:srgbClr val="E8BF6A"/>
                </a:solidFill>
              </a:rPr>
              <a:t>      &lt;/div&gt;</a:t>
            </a:r>
            <a:br>
              <a:rPr lang="en-US" dirty="0">
                <a:solidFill>
                  <a:srgbClr val="E8BF6A"/>
                </a:solidFill>
              </a:rPr>
            </a:br>
            <a:r>
              <a:rPr lang="en-US" dirty="0"/>
              <a:t>    )</a:t>
            </a:r>
            <a:br>
              <a:rPr lang="en-US" dirty="0"/>
            </a:br>
            <a:r>
              <a:rPr lang="en-US" dirty="0"/>
              <a:t>  }</a:t>
            </a:r>
            <a:br>
              <a:rPr lang="en-US" dirty="0"/>
            </a:br>
            <a:r>
              <a:rPr lang="en-US" dirty="0"/>
              <a:t>}</a:t>
            </a:r>
            <a:br>
              <a:rPr lang="en-US" dirty="0"/>
            </a:br>
            <a:br>
              <a:rPr lang="en-US" dirty="0"/>
            </a:br>
            <a:r>
              <a:rPr lang="en-US" b="1" dirty="0">
                <a:solidFill>
                  <a:srgbClr val="FD9940"/>
                </a:solidFill>
              </a:rPr>
              <a:t>export default </a:t>
            </a:r>
            <a:r>
              <a:rPr lang="en-US" dirty="0"/>
              <a:t>GifItem</a:t>
            </a:r>
            <a:br>
              <a:rPr lang="en-US" dirty="0"/>
            </a:br>
            <a:br>
              <a:rPr lang="en-US" dirty="0"/>
            </a:br>
            <a:endParaRPr lang="en-US" dirty="0"/>
          </a:p>
        </p:txBody>
      </p:sp>
      <p:sp>
        <p:nvSpPr>
          <p:cNvPr id="9" name="Content Placeholder 2">
            <a:extLst>
              <a:ext uri="{FF2B5EF4-FFF2-40B4-BE49-F238E27FC236}">
                <a16:creationId xmlns:a16="http://schemas.microsoft.com/office/drawing/2014/main" id="{358522B4-BA0B-D04B-A138-E5A01BCD41BA}"/>
              </a:ext>
            </a:extLst>
          </p:cNvPr>
          <p:cNvSpPr txBox="1">
            <a:spLocks/>
          </p:cNvSpPr>
          <p:nvPr/>
        </p:nvSpPr>
        <p:spPr>
          <a:xfrm>
            <a:off x="5274529" y="1170006"/>
            <a:ext cx="7199971" cy="11885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10" name="TextBox 9">
            <a:extLst>
              <a:ext uri="{FF2B5EF4-FFF2-40B4-BE49-F238E27FC236}">
                <a16:creationId xmlns:a16="http://schemas.microsoft.com/office/drawing/2014/main" id="{C1592348-335B-8343-BF58-295D0BD5D5B0}"/>
              </a:ext>
            </a:extLst>
          </p:cNvPr>
          <p:cNvSpPr txBox="1"/>
          <p:nvPr/>
        </p:nvSpPr>
        <p:spPr>
          <a:xfrm rot="19594209">
            <a:off x="4326917" y="3323226"/>
            <a:ext cx="7955517" cy="461665"/>
          </a:xfrm>
          <a:prstGeom prst="rect">
            <a:avLst/>
          </a:prstGeom>
          <a:solidFill>
            <a:schemeClr val="bg1"/>
          </a:solidFill>
          <a:ln>
            <a:solidFill>
              <a:schemeClr val="tx1"/>
            </a:solidFill>
          </a:ln>
        </p:spPr>
        <p:txBody>
          <a:bodyPr wrap="square" rtlCol="0">
            <a:spAutoFit/>
          </a:bodyPr>
          <a:lstStyle/>
          <a:p>
            <a:pPr algn="ctr"/>
            <a:r>
              <a:rPr lang="en-US" sz="2400" b="1" dirty="0"/>
              <a:t>check that element with </a:t>
            </a:r>
            <a:r>
              <a:rPr lang="en-US" sz="2400" b="1" dirty="0">
                <a:solidFill>
                  <a:srgbClr val="46D426"/>
                </a:solidFill>
              </a:rPr>
              <a:t>‘gif-item’</a:t>
            </a:r>
            <a:r>
              <a:rPr lang="en-US" sz="2400" b="1" dirty="0"/>
              <a:t> class was rendered</a:t>
            </a:r>
          </a:p>
        </p:txBody>
      </p:sp>
    </p:spTree>
    <p:extLst>
      <p:ext uri="{BB962C8B-B14F-4D97-AF65-F5344CB8AC3E}">
        <p14:creationId xmlns:p14="http://schemas.microsoft.com/office/powerpoint/2010/main" val="29813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1A93-A361-2E47-BCED-D58C4DC3D445}"/>
              </a:ext>
            </a:extLst>
          </p:cNvPr>
          <p:cNvSpPr>
            <a:spLocks noGrp="1"/>
          </p:cNvSpPr>
          <p:nvPr>
            <p:ph type="title"/>
          </p:nvPr>
        </p:nvSpPr>
        <p:spPr>
          <a:xfrm>
            <a:off x="838200" y="365125"/>
            <a:ext cx="10515600" cy="673453"/>
          </a:xfrm>
        </p:spPr>
        <p:txBody>
          <a:bodyPr>
            <a:noAutofit/>
          </a:bodyPr>
          <a:lstStyle/>
          <a:p>
            <a:r>
              <a:rPr lang="en-US" dirty="0"/>
              <a:t>TEST GIFITEM REACT COMPONENT - continue</a:t>
            </a:r>
          </a:p>
        </p:txBody>
      </p:sp>
      <p:sp>
        <p:nvSpPr>
          <p:cNvPr id="3" name="Content Placeholder 2">
            <a:extLst>
              <a:ext uri="{FF2B5EF4-FFF2-40B4-BE49-F238E27FC236}">
                <a16:creationId xmlns:a16="http://schemas.microsoft.com/office/drawing/2014/main" id="{FF365D85-7BD1-6E4B-AF5C-98363757FF71}"/>
              </a:ext>
            </a:extLst>
          </p:cNvPr>
          <p:cNvSpPr>
            <a:spLocks noGrp="1"/>
          </p:cNvSpPr>
          <p:nvPr>
            <p:ph idx="1"/>
          </p:nvPr>
        </p:nvSpPr>
        <p:spPr>
          <a:xfrm>
            <a:off x="838200" y="1172248"/>
            <a:ext cx="10515600" cy="1188509"/>
          </a:xfrm>
        </p:spPr>
        <p:txBody>
          <a:bodyPr>
            <a:noAutofit/>
          </a:bodyPr>
          <a:lstStyle/>
          <a:p>
            <a:pPr>
              <a:buFont typeface="Wingdings" pitchFamily="2" charset="2"/>
              <a:buChar char="ü"/>
            </a:pPr>
            <a:r>
              <a:rPr lang="en-US" dirty="0"/>
              <a:t>Render GifItem component as expected</a:t>
            </a:r>
          </a:p>
          <a:p>
            <a:endParaRPr lang="en-US" dirty="0"/>
          </a:p>
        </p:txBody>
      </p:sp>
      <p:sp>
        <p:nvSpPr>
          <p:cNvPr id="6" name="TextBox 5">
            <a:extLst>
              <a:ext uri="{FF2B5EF4-FFF2-40B4-BE49-F238E27FC236}">
                <a16:creationId xmlns:a16="http://schemas.microsoft.com/office/drawing/2014/main" id="{0572ABC3-D507-0847-BE36-116CF4084324}"/>
              </a:ext>
            </a:extLst>
          </p:cNvPr>
          <p:cNvSpPr txBox="1"/>
          <p:nvPr/>
        </p:nvSpPr>
        <p:spPr>
          <a:xfrm>
            <a:off x="1290754" y="1758621"/>
            <a:ext cx="10063046" cy="5010169"/>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import</a:t>
            </a:r>
            <a:r>
              <a:rPr lang="en-US" b="1" dirty="0"/>
              <a:t> </a:t>
            </a:r>
            <a:r>
              <a:rPr lang="en-US" dirty="0"/>
              <a:t>test </a:t>
            </a:r>
            <a:r>
              <a:rPr lang="en-US" b="1" dirty="0">
                <a:solidFill>
                  <a:srgbClr val="FD9940"/>
                </a:solidFill>
              </a:rPr>
              <a:t>from</a:t>
            </a:r>
            <a:r>
              <a:rPr lang="en-US" b="1" dirty="0"/>
              <a:t> </a:t>
            </a:r>
            <a:r>
              <a:rPr lang="en-US" dirty="0">
                <a:solidFill>
                  <a:srgbClr val="46D426"/>
                </a:solidFill>
              </a:rPr>
              <a:t>'tape'</a:t>
            </a:r>
            <a:br>
              <a:rPr lang="en-US" dirty="0"/>
            </a:br>
            <a:r>
              <a:rPr lang="en-US" b="1" dirty="0">
                <a:solidFill>
                  <a:srgbClr val="FD9940"/>
                </a:solidFill>
              </a:rPr>
              <a:t>import</a:t>
            </a:r>
            <a:r>
              <a:rPr lang="en-US" b="1" dirty="0"/>
              <a:t> </a:t>
            </a:r>
            <a:r>
              <a:rPr lang="en-US" dirty="0"/>
              <a:t>{shallow} </a:t>
            </a:r>
            <a:r>
              <a:rPr lang="en-US" b="1" dirty="0">
                <a:solidFill>
                  <a:srgbClr val="FD9940"/>
                </a:solidFill>
              </a:rPr>
              <a:t>from</a:t>
            </a:r>
            <a:r>
              <a:rPr lang="en-US" b="1" dirty="0"/>
              <a:t> </a:t>
            </a:r>
            <a:r>
              <a:rPr lang="en-US" dirty="0">
                <a:solidFill>
                  <a:srgbClr val="46D426"/>
                </a:solidFill>
              </a:rPr>
              <a:t>'enzyme'</a:t>
            </a:r>
            <a:br>
              <a:rPr lang="en-US" dirty="0"/>
            </a:br>
            <a:r>
              <a:rPr lang="en-US" b="1" dirty="0">
                <a:solidFill>
                  <a:srgbClr val="FD9940"/>
                </a:solidFill>
              </a:rPr>
              <a:t>import</a:t>
            </a:r>
            <a:r>
              <a:rPr lang="en-US" b="1" dirty="0"/>
              <a:t> </a:t>
            </a:r>
            <a:r>
              <a:rPr lang="en-US" dirty="0"/>
              <a:t>GifItem </a:t>
            </a:r>
            <a:r>
              <a:rPr lang="en-US" b="1" dirty="0">
                <a:solidFill>
                  <a:srgbClr val="FD9940"/>
                </a:solidFill>
              </a:rPr>
              <a:t>from</a:t>
            </a:r>
            <a:r>
              <a:rPr lang="en-US" b="1" dirty="0"/>
              <a:t> </a:t>
            </a:r>
            <a:r>
              <a:rPr lang="en-US" dirty="0">
                <a:solidFill>
                  <a:srgbClr val="46D426"/>
                </a:solidFill>
              </a:rPr>
              <a:t>'./GifItem'</a:t>
            </a:r>
            <a:br>
              <a:rPr lang="en-US" dirty="0">
                <a:solidFill>
                  <a:srgbClr val="46D426"/>
                </a:solidFill>
              </a:rPr>
            </a:br>
            <a:r>
              <a:rPr lang="en-US" b="1" dirty="0">
                <a:solidFill>
                  <a:srgbClr val="FD9940"/>
                </a:solidFill>
              </a:rPr>
              <a:t>import</a:t>
            </a:r>
            <a:r>
              <a:rPr lang="en-US" b="1" dirty="0"/>
              <a:t> </a:t>
            </a:r>
            <a:r>
              <a:rPr lang="en-US" dirty="0"/>
              <a:t>React </a:t>
            </a:r>
            <a:r>
              <a:rPr lang="en-US" b="1" dirty="0">
                <a:solidFill>
                  <a:srgbClr val="FD9940"/>
                </a:solidFill>
              </a:rPr>
              <a:t>from</a:t>
            </a:r>
            <a:r>
              <a:rPr lang="en-US" b="1" dirty="0"/>
              <a:t> </a:t>
            </a:r>
            <a:r>
              <a:rPr lang="en-US" dirty="0">
                <a:solidFill>
                  <a:srgbClr val="46D426"/>
                </a:solidFill>
              </a:rPr>
              <a:t>'react'</a:t>
            </a:r>
            <a:br>
              <a:rPr lang="en-US" dirty="0"/>
            </a:br>
            <a:br>
              <a:rPr lang="en-US" dirty="0"/>
            </a:br>
            <a:r>
              <a:rPr lang="en-US" dirty="0"/>
              <a:t>test(</a:t>
            </a:r>
            <a:r>
              <a:rPr lang="en-US" dirty="0">
                <a:solidFill>
                  <a:srgbClr val="46D426"/>
                </a:solidFill>
              </a:rPr>
              <a:t>'GifItem: rendering’</a:t>
            </a:r>
            <a:r>
              <a:rPr lang="en-US" b="1" dirty="0">
                <a:solidFill>
                  <a:srgbClr val="FD9940"/>
                </a:solidFill>
              </a:rPr>
              <a:t>,</a:t>
            </a:r>
            <a:r>
              <a:rPr lang="en-US" b="1" dirty="0"/>
              <a:t> </a:t>
            </a:r>
            <a:r>
              <a:rPr lang="en-US" dirty="0"/>
              <a:t>t =&gt; {</a:t>
            </a:r>
            <a:br>
              <a:rPr lang="en-US" dirty="0"/>
            </a:br>
            <a:r>
              <a:rPr lang="en-US" dirty="0"/>
              <a:t>  t.plan(</a:t>
            </a:r>
            <a:r>
              <a:rPr lang="en-US" dirty="0">
                <a:solidFill>
                  <a:srgbClr val="00B0F0"/>
                </a:solidFill>
              </a:rPr>
              <a:t>1</a:t>
            </a:r>
            <a:r>
              <a:rPr lang="en-US" dirty="0"/>
              <a:t>)</a:t>
            </a:r>
            <a:br>
              <a:rPr lang="en-US" dirty="0"/>
            </a:br>
            <a:r>
              <a:rPr lang="en-US" dirty="0"/>
              <a:t>  </a:t>
            </a:r>
            <a:r>
              <a:rPr lang="en-US" b="1" dirty="0">
                <a:solidFill>
                  <a:srgbClr val="FD9940"/>
                </a:solidFill>
              </a:rPr>
              <a:t>try</a:t>
            </a:r>
            <a:r>
              <a:rPr lang="en-US" b="1" dirty="0"/>
              <a:t> </a:t>
            </a:r>
            <a:r>
              <a:rPr lang="en-US" dirty="0"/>
              <a:t>{</a:t>
            </a:r>
            <a:br>
              <a:rPr lang="en-US" dirty="0"/>
            </a:br>
            <a:br>
              <a:rPr lang="en-US" dirty="0"/>
            </a:br>
            <a:r>
              <a:rPr lang="en-US" dirty="0"/>
              <a:t>    </a:t>
            </a:r>
            <a:r>
              <a:rPr lang="en-US" b="1" dirty="0">
                <a:solidFill>
                  <a:srgbClr val="FD9940"/>
                </a:solidFill>
              </a:rPr>
              <a:t>const</a:t>
            </a:r>
            <a:r>
              <a:rPr lang="en-US" b="1" dirty="0"/>
              <a:t> </a:t>
            </a:r>
            <a:r>
              <a:rPr lang="en-US" dirty="0"/>
              <a:t>wrapper = </a:t>
            </a:r>
            <a:r>
              <a:rPr lang="en-US" b="1" dirty="0"/>
              <a:t>shallow(</a:t>
            </a:r>
            <a:r>
              <a:rPr lang="en-US" b="1" dirty="0">
                <a:solidFill>
                  <a:srgbClr val="FFC66D"/>
                </a:solidFill>
              </a:rPr>
              <a:t>&lt;GifItem/&gt;</a:t>
            </a:r>
            <a:r>
              <a:rPr lang="en-US" b="1" dirty="0"/>
              <a:t>)</a:t>
            </a:r>
            <a:br>
              <a:rPr lang="en-US" dirty="0"/>
            </a:br>
            <a:r>
              <a:rPr lang="en-US" dirty="0"/>
              <a:t>    </a:t>
            </a:r>
            <a:r>
              <a:rPr lang="en-US" b="1" dirty="0">
                <a:solidFill>
                  <a:srgbClr val="FD9940"/>
                </a:solidFill>
              </a:rPr>
              <a:t>const</a:t>
            </a:r>
            <a:r>
              <a:rPr lang="en-US" b="1" dirty="0"/>
              <a:t> </a:t>
            </a:r>
            <a:r>
              <a:rPr lang="en-US" dirty="0" err="1"/>
              <a:t>gifItemDiv</a:t>
            </a:r>
            <a:r>
              <a:rPr lang="en-US" dirty="0"/>
              <a:t> = </a:t>
            </a:r>
            <a:r>
              <a:rPr lang="en-US" dirty="0" err="1"/>
              <a:t>wrapper.</a:t>
            </a:r>
            <a:r>
              <a:rPr lang="en-US" dirty="0" err="1">
                <a:solidFill>
                  <a:srgbClr val="E8BF6A"/>
                </a:solidFill>
              </a:rPr>
              <a:t>find</a:t>
            </a:r>
            <a:r>
              <a:rPr lang="en-US" dirty="0"/>
              <a:t>(</a:t>
            </a:r>
            <a:r>
              <a:rPr lang="en-US" dirty="0">
                <a:solidFill>
                  <a:srgbClr val="46D426"/>
                </a:solidFill>
              </a:rPr>
              <a:t>'.gif-item'</a:t>
            </a:r>
            <a:r>
              <a:rPr lang="en-US" dirty="0"/>
              <a:t>)</a:t>
            </a:r>
            <a:br>
              <a:rPr lang="en-US" dirty="0"/>
            </a:br>
            <a:r>
              <a:rPr lang="en-US" dirty="0"/>
              <a:t>    </a:t>
            </a:r>
            <a:r>
              <a:rPr lang="en-US" dirty="0" err="1"/>
              <a:t>t.</a:t>
            </a:r>
            <a:r>
              <a:rPr lang="en-US" dirty="0" err="1">
                <a:solidFill>
                  <a:schemeClr val="accent4">
                    <a:lumMod val="60000"/>
                    <a:lumOff val="40000"/>
                  </a:schemeClr>
                </a:solidFill>
              </a:rPr>
              <a:t>equal</a:t>
            </a:r>
            <a:r>
              <a:rPr lang="en-US" dirty="0"/>
              <a:t>(</a:t>
            </a:r>
            <a:r>
              <a:rPr lang="en-US" dirty="0" err="1"/>
              <a:t>gifItemDiv.</a:t>
            </a:r>
            <a:r>
              <a:rPr lang="en-US" dirty="0" err="1">
                <a:solidFill>
                  <a:schemeClr val="accent4">
                    <a:lumMod val="60000"/>
                    <a:lumOff val="40000"/>
                  </a:schemeClr>
                </a:solidFill>
              </a:rPr>
              <a:t>length</a:t>
            </a:r>
            <a:r>
              <a:rPr lang="en-US" dirty="0"/>
              <a:t> </a:t>
            </a:r>
            <a:r>
              <a:rPr lang="en-US" b="1" dirty="0">
                <a:solidFill>
                  <a:srgbClr val="FD9940"/>
                </a:solidFill>
              </a:rPr>
              <a:t>,</a:t>
            </a:r>
            <a:r>
              <a:rPr lang="en-US" dirty="0">
                <a:solidFill>
                  <a:srgbClr val="FD9940"/>
                </a:solidFill>
              </a:rPr>
              <a:t> </a:t>
            </a:r>
            <a:r>
              <a:rPr lang="en-US" dirty="0">
                <a:solidFill>
                  <a:srgbClr val="00B0F0"/>
                </a:solidFill>
              </a:rPr>
              <a:t>1 </a:t>
            </a:r>
            <a:r>
              <a:rPr lang="en-US" b="1" dirty="0">
                <a:solidFill>
                  <a:srgbClr val="FD9940"/>
                </a:solidFill>
              </a:rPr>
              <a:t>,</a:t>
            </a:r>
            <a:r>
              <a:rPr lang="en-US" dirty="0">
                <a:solidFill>
                  <a:srgbClr val="FD9940"/>
                </a:solidFill>
              </a:rPr>
              <a:t> </a:t>
            </a:r>
            <a:r>
              <a:rPr lang="en-US" dirty="0">
                <a:solidFill>
                  <a:srgbClr val="46D426"/>
                </a:solidFill>
              </a:rPr>
              <a:t>'GifItem was rendered'</a:t>
            </a:r>
            <a:r>
              <a:rPr lang="en-US" dirty="0"/>
              <a:t>)</a:t>
            </a:r>
            <a:br>
              <a:rPr lang="en-US" dirty="0"/>
            </a:br>
            <a:br>
              <a:rPr lang="en-US" dirty="0"/>
            </a:br>
            <a:r>
              <a:rPr lang="en-US" dirty="0"/>
              <a:t>  } </a:t>
            </a:r>
            <a:r>
              <a:rPr lang="en-US" b="1" dirty="0">
                <a:solidFill>
                  <a:srgbClr val="FD9940"/>
                </a:solidFill>
              </a:rPr>
              <a:t>catch</a:t>
            </a:r>
            <a:r>
              <a:rPr lang="en-US" b="1" dirty="0"/>
              <a:t> </a:t>
            </a:r>
            <a:r>
              <a:rPr lang="en-US" dirty="0"/>
              <a:t>(e) {</a:t>
            </a:r>
            <a:br>
              <a:rPr lang="en-US" dirty="0"/>
            </a:br>
            <a:r>
              <a:rPr lang="en-US" dirty="0"/>
              <a:t>    t.</a:t>
            </a:r>
            <a:r>
              <a:rPr lang="en-US" dirty="0">
                <a:solidFill>
                  <a:srgbClr val="E8BF6A"/>
                </a:solidFill>
              </a:rPr>
              <a:t>fail</a:t>
            </a:r>
            <a:r>
              <a:rPr lang="en-US" dirty="0"/>
              <a:t>(e.</a:t>
            </a:r>
            <a:r>
              <a:rPr lang="en-US" dirty="0">
                <a:solidFill>
                  <a:schemeClr val="accent4">
                    <a:lumMod val="60000"/>
                    <a:lumOff val="40000"/>
                  </a:schemeClr>
                </a:solidFill>
              </a:rPr>
              <a:t>message</a:t>
            </a:r>
            <a:r>
              <a:rPr lang="en-US" dirty="0"/>
              <a:t>)</a:t>
            </a:r>
            <a:br>
              <a:rPr lang="en-US" dirty="0"/>
            </a:br>
            <a:r>
              <a:rPr lang="en-US" dirty="0"/>
              <a:t>  }</a:t>
            </a:r>
            <a:br>
              <a:rPr lang="en-US" dirty="0"/>
            </a:br>
            <a:r>
              <a:rPr lang="en-US" dirty="0"/>
              <a:t>})</a:t>
            </a:r>
            <a:br>
              <a:rPr lang="en-US" dirty="0"/>
            </a:br>
            <a:br>
              <a:rPr lang="en-US" dirty="0"/>
            </a:br>
            <a:endParaRPr lang="en-US" dirty="0"/>
          </a:p>
        </p:txBody>
      </p:sp>
      <p:sp>
        <p:nvSpPr>
          <p:cNvPr id="7" name="Rectangle 6">
            <a:extLst>
              <a:ext uri="{FF2B5EF4-FFF2-40B4-BE49-F238E27FC236}">
                <a16:creationId xmlns:a16="http://schemas.microsoft.com/office/drawing/2014/main" id="{DDD8AD8B-1C8D-4541-BB11-B8E006BBEA7E}"/>
              </a:ext>
            </a:extLst>
          </p:cNvPr>
          <p:cNvSpPr/>
          <p:nvPr/>
        </p:nvSpPr>
        <p:spPr>
          <a:xfrm>
            <a:off x="1516566" y="4282068"/>
            <a:ext cx="5096108" cy="2899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17C151-B9DE-0F40-A7F9-227381D5C3BA}"/>
              </a:ext>
            </a:extLst>
          </p:cNvPr>
          <p:cNvSpPr/>
          <p:nvPr/>
        </p:nvSpPr>
        <p:spPr>
          <a:xfrm>
            <a:off x="1516565" y="4549698"/>
            <a:ext cx="5096108" cy="2899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F9E742-9F07-674F-9853-583705AA06C7}"/>
              </a:ext>
            </a:extLst>
          </p:cNvPr>
          <p:cNvSpPr/>
          <p:nvPr/>
        </p:nvSpPr>
        <p:spPr>
          <a:xfrm>
            <a:off x="1516565" y="4839630"/>
            <a:ext cx="5096108" cy="2899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78DF2D3-316D-974C-901C-958BCD73A5AB}"/>
              </a:ext>
            </a:extLst>
          </p:cNvPr>
          <p:cNvCxnSpPr>
            <a:cxnSpLocks/>
          </p:cNvCxnSpPr>
          <p:nvPr/>
        </p:nvCxnSpPr>
        <p:spPr>
          <a:xfrm flipH="1">
            <a:off x="5464098" y="3455026"/>
            <a:ext cx="1567808" cy="91820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3DAEDB0-070E-304A-8616-CDFACF0124C4}"/>
              </a:ext>
            </a:extLst>
          </p:cNvPr>
          <p:cNvSpPr txBox="1">
            <a:spLocks/>
          </p:cNvSpPr>
          <p:nvPr/>
        </p:nvSpPr>
        <p:spPr>
          <a:xfrm>
            <a:off x="5287804" y="2142216"/>
            <a:ext cx="6518550" cy="1929160"/>
          </a:xfrm>
          <a:prstGeom prst="rect">
            <a:avLst/>
          </a:prstGeom>
          <a:solidFill>
            <a:schemeClr val="bg1"/>
          </a:solidFill>
          <a:ln>
            <a:solidFill>
              <a:srgbClr val="FFFF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 </a:t>
            </a:r>
            <a:r>
              <a:rPr lang="en-US" sz="2400" b="1" dirty="0">
                <a:solidFill>
                  <a:srgbClr val="FD9940"/>
                </a:solidFill>
              </a:rPr>
              <a:t>shallow(node[, options]) =&gt; </a:t>
            </a:r>
            <a:r>
              <a:rPr lang="en-US" sz="2400" b="1" dirty="0" err="1">
                <a:solidFill>
                  <a:srgbClr val="FD9940"/>
                </a:solidFill>
              </a:rPr>
              <a:t>ShallowWrapper</a:t>
            </a:r>
            <a:endParaRPr lang="en-US" sz="2400" b="1" dirty="0">
              <a:solidFill>
                <a:srgbClr val="FD9940"/>
              </a:solidFill>
            </a:endParaRPr>
          </a:p>
          <a:p>
            <a:pPr marL="533400" indent="-457200">
              <a:buSzPts val="2400"/>
            </a:pPr>
            <a:r>
              <a:rPr lang="en-US" sz="2000" b="1" dirty="0"/>
              <a:t>node</a:t>
            </a:r>
            <a:r>
              <a:rPr lang="en-US" sz="2000" dirty="0"/>
              <a:t> (</a:t>
            </a:r>
            <a:r>
              <a:rPr lang="en-US" sz="2000" dirty="0" err="1"/>
              <a:t>ReactElement</a:t>
            </a:r>
            <a:r>
              <a:rPr lang="en-US" sz="2000" dirty="0"/>
              <a:t>) -  the node to render</a:t>
            </a:r>
          </a:p>
          <a:p>
            <a:pPr marL="533400" indent="-457200">
              <a:buSzPts val="2400"/>
            </a:pPr>
            <a:r>
              <a:rPr lang="en-US" sz="2000" dirty="0"/>
              <a:t>Returns </a:t>
            </a:r>
            <a:r>
              <a:rPr lang="en-US" sz="2000" b="1" dirty="0" err="1"/>
              <a:t>ShallowWrapper</a:t>
            </a:r>
            <a:r>
              <a:rPr lang="en-US" sz="2000" dirty="0"/>
              <a:t> instance around the rendered output.</a:t>
            </a:r>
          </a:p>
          <a:p>
            <a:endParaRPr lang="en-US" dirty="0"/>
          </a:p>
        </p:txBody>
      </p:sp>
      <p:cxnSp>
        <p:nvCxnSpPr>
          <p:cNvPr id="17" name="Straight Arrow Connector 16">
            <a:extLst>
              <a:ext uri="{FF2B5EF4-FFF2-40B4-BE49-F238E27FC236}">
                <a16:creationId xmlns:a16="http://schemas.microsoft.com/office/drawing/2014/main" id="{ADACE044-6453-8A4B-8316-621DA027655E}"/>
              </a:ext>
            </a:extLst>
          </p:cNvPr>
          <p:cNvCxnSpPr>
            <a:cxnSpLocks/>
          </p:cNvCxnSpPr>
          <p:nvPr/>
        </p:nvCxnSpPr>
        <p:spPr>
          <a:xfrm flipH="1">
            <a:off x="5949306" y="3605665"/>
            <a:ext cx="1992883" cy="1146016"/>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51FD0B7C-CA35-4141-A330-4A185A4691AB}"/>
              </a:ext>
            </a:extLst>
          </p:cNvPr>
          <p:cNvSpPr txBox="1">
            <a:spLocks/>
          </p:cNvSpPr>
          <p:nvPr/>
        </p:nvSpPr>
        <p:spPr>
          <a:xfrm>
            <a:off x="5287804" y="2430198"/>
            <a:ext cx="6518550" cy="1929160"/>
          </a:xfrm>
          <a:prstGeom prst="rect">
            <a:avLst/>
          </a:prstGeom>
          <a:solidFill>
            <a:schemeClr val="bg1"/>
          </a:solidFill>
          <a:ln>
            <a:solidFill>
              <a:srgbClr val="FFFF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 </a:t>
            </a:r>
            <a:r>
              <a:rPr lang="en-US" sz="2400" b="1" dirty="0">
                <a:solidFill>
                  <a:srgbClr val="FD9940"/>
                </a:solidFill>
              </a:rPr>
              <a:t>.find(selector) =&gt;</a:t>
            </a:r>
            <a:r>
              <a:rPr lang="en-US" sz="2400" b="1" dirty="0" err="1">
                <a:solidFill>
                  <a:srgbClr val="FD9940"/>
                </a:solidFill>
              </a:rPr>
              <a:t>ShallowWrapper</a:t>
            </a:r>
            <a:endParaRPr lang="en-US" sz="2400" b="1" dirty="0"/>
          </a:p>
          <a:p>
            <a:r>
              <a:rPr lang="en-US" sz="2000" b="1" dirty="0"/>
              <a:t>selector</a:t>
            </a:r>
            <a:r>
              <a:rPr lang="en-US" sz="2000" dirty="0"/>
              <a:t> (</a:t>
            </a:r>
            <a:r>
              <a:rPr lang="en-US" sz="2000" dirty="0">
                <a:hlinkClick r:id="rId3"/>
              </a:rPr>
              <a:t>EnzymeSelector</a:t>
            </a:r>
            <a:r>
              <a:rPr lang="en-US" sz="2000" dirty="0"/>
              <a:t>) -  the selector to match.</a:t>
            </a:r>
          </a:p>
          <a:p>
            <a:r>
              <a:rPr lang="en-US" sz="2000" dirty="0"/>
              <a:t>Returns </a:t>
            </a:r>
            <a:r>
              <a:rPr lang="en-US" sz="2000" b="1" dirty="0" err="1"/>
              <a:t>ShallowWrapper</a:t>
            </a:r>
            <a:r>
              <a:rPr lang="en-US" sz="2000" dirty="0"/>
              <a:t> -  a new wrapper that wraps the found nodes.</a:t>
            </a:r>
          </a:p>
        </p:txBody>
      </p:sp>
    </p:spTree>
    <p:extLst>
      <p:ext uri="{BB962C8B-B14F-4D97-AF65-F5344CB8AC3E}">
        <p14:creationId xmlns:p14="http://schemas.microsoft.com/office/powerpoint/2010/main" val="400458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2" presetClass="entr" presetSubtype="1"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ppt_y</p:attrName>
                                        </p:attrNameLst>
                                      </p:cBhvr>
                                      <p:tavLst>
                                        <p:tav tm="0">
                                          <p:val>
                                            <p:strVal val="#ppt_y-#ppt_h*1.125000"/>
                                          </p:val>
                                        </p:tav>
                                        <p:tav tm="100000">
                                          <p:val>
                                            <p:strVal val="#ppt_y"/>
                                          </p:val>
                                        </p:tav>
                                      </p:tavLst>
                                    </p:anim>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2" presetClass="entr" presetSubtype="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p:tgtEl>
                                          <p:spTgt spid="17"/>
                                        </p:tgtEl>
                                        <p:attrNameLst>
                                          <p:attrName>ppt_y</p:attrName>
                                        </p:attrNameLst>
                                      </p:cBhvr>
                                      <p:tavLst>
                                        <p:tav tm="0">
                                          <p:val>
                                            <p:strVal val="#ppt_y-#ppt_h*1.125000"/>
                                          </p:val>
                                        </p:tav>
                                        <p:tav tm="100000">
                                          <p:val>
                                            <p:strVal val="#ppt_y"/>
                                          </p:val>
                                        </p:tav>
                                      </p:tavLst>
                                    </p:anim>
                                    <p:animEffect transition="in" filter="wipe(down)">
                                      <p:cBhvr>
                                        <p:cTn id="22" dur="500"/>
                                        <p:tgtEl>
                                          <p:spTgt spid="17"/>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3" grpId="0" animBg="1"/>
      <p:bldP spid="13" grpId="1" animBg="1"/>
      <p:bldP spid="15" grpId="0" animBg="1"/>
      <p:bldP spid="1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1A93-A361-2E47-BCED-D58C4DC3D445}"/>
              </a:ext>
            </a:extLst>
          </p:cNvPr>
          <p:cNvSpPr>
            <a:spLocks noGrp="1"/>
          </p:cNvSpPr>
          <p:nvPr>
            <p:ph type="title"/>
          </p:nvPr>
        </p:nvSpPr>
        <p:spPr>
          <a:xfrm>
            <a:off x="454378" y="0"/>
            <a:ext cx="10515600" cy="1325563"/>
          </a:xfrm>
        </p:spPr>
        <p:txBody>
          <a:bodyPr/>
          <a:lstStyle/>
          <a:p>
            <a:r>
              <a:rPr lang="en-US" dirty="0"/>
              <a:t>RUN TEST…</a:t>
            </a:r>
          </a:p>
        </p:txBody>
      </p:sp>
      <p:pic>
        <p:nvPicPr>
          <p:cNvPr id="8" name="Picture 7">
            <a:extLst>
              <a:ext uri="{FF2B5EF4-FFF2-40B4-BE49-F238E27FC236}">
                <a16:creationId xmlns:a16="http://schemas.microsoft.com/office/drawing/2014/main" id="{0B076122-A570-FD49-A7A5-FE1BDC6CF408}"/>
              </a:ext>
            </a:extLst>
          </p:cNvPr>
          <p:cNvPicPr>
            <a:picLocks noChangeAspect="1"/>
          </p:cNvPicPr>
          <p:nvPr/>
        </p:nvPicPr>
        <p:blipFill>
          <a:blip r:embed="rId3"/>
          <a:stretch>
            <a:fillRect/>
          </a:stretch>
        </p:blipFill>
        <p:spPr>
          <a:xfrm>
            <a:off x="575733" y="1325563"/>
            <a:ext cx="11503377" cy="5040940"/>
          </a:xfrm>
          <a:prstGeom prst="rect">
            <a:avLst/>
          </a:prstGeom>
          <a:ln w="34925">
            <a:solidFill>
              <a:schemeClr val="tx1"/>
            </a:solidFill>
          </a:ln>
        </p:spPr>
      </p:pic>
      <p:pic>
        <p:nvPicPr>
          <p:cNvPr id="4" name="Picture 3">
            <a:extLst>
              <a:ext uri="{FF2B5EF4-FFF2-40B4-BE49-F238E27FC236}">
                <a16:creationId xmlns:a16="http://schemas.microsoft.com/office/drawing/2014/main" id="{7195065D-74AD-454A-9514-CE1D450DBF07}"/>
              </a:ext>
            </a:extLst>
          </p:cNvPr>
          <p:cNvPicPr>
            <a:picLocks noChangeAspect="1"/>
          </p:cNvPicPr>
          <p:nvPr/>
        </p:nvPicPr>
        <p:blipFill>
          <a:blip r:embed="rId4"/>
          <a:stretch>
            <a:fillRect/>
          </a:stretch>
        </p:blipFill>
        <p:spPr>
          <a:xfrm>
            <a:off x="5606601" y="2949449"/>
            <a:ext cx="6226170" cy="2838033"/>
          </a:xfrm>
          <a:prstGeom prst="rect">
            <a:avLst/>
          </a:prstGeom>
        </p:spPr>
      </p:pic>
      <p:sp>
        <p:nvSpPr>
          <p:cNvPr id="5" name="TextBox 4">
            <a:extLst>
              <a:ext uri="{FF2B5EF4-FFF2-40B4-BE49-F238E27FC236}">
                <a16:creationId xmlns:a16="http://schemas.microsoft.com/office/drawing/2014/main" id="{3FB235E2-2990-994E-9294-CEAFA6DC795D}"/>
              </a:ext>
            </a:extLst>
          </p:cNvPr>
          <p:cNvSpPr txBox="1"/>
          <p:nvPr/>
        </p:nvSpPr>
        <p:spPr>
          <a:xfrm>
            <a:off x="5606601" y="5787482"/>
            <a:ext cx="6280599" cy="523220"/>
          </a:xfrm>
          <a:prstGeom prst="rect">
            <a:avLst/>
          </a:prstGeom>
          <a:solidFill>
            <a:schemeClr val="bg1"/>
          </a:solidFill>
        </p:spPr>
        <p:txBody>
          <a:bodyPr wrap="square" rtlCol="0">
            <a:spAutoFit/>
          </a:bodyPr>
          <a:lstStyle/>
          <a:p>
            <a:pPr algn="ctr"/>
            <a:r>
              <a:rPr lang="en-US" sz="2800" b="1" dirty="0"/>
              <a:t>OOPS…</a:t>
            </a:r>
          </a:p>
        </p:txBody>
      </p:sp>
    </p:spTree>
    <p:extLst>
      <p:ext uri="{BB962C8B-B14F-4D97-AF65-F5344CB8AC3E}">
        <p14:creationId xmlns:p14="http://schemas.microsoft.com/office/powerpoint/2010/main" val="235543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555978" y="332497"/>
            <a:ext cx="11245730" cy="649483"/>
          </a:xfrm>
        </p:spPr>
        <p:txBody>
          <a:bodyPr>
            <a:noAutofit/>
          </a:bodyPr>
          <a:lstStyle/>
          <a:p>
            <a:pPr>
              <a:lnSpc>
                <a:spcPct val="100000"/>
              </a:lnSpc>
            </a:pPr>
            <a:r>
              <a:rPr lang="en-US" dirty="0"/>
              <a:t>INVESTIGATE GifItem CODE PROBLEM</a:t>
            </a:r>
          </a:p>
        </p:txBody>
      </p:sp>
      <p:sp>
        <p:nvSpPr>
          <p:cNvPr id="7" name="TextBox 6">
            <a:extLst>
              <a:ext uri="{FF2B5EF4-FFF2-40B4-BE49-F238E27FC236}">
                <a16:creationId xmlns:a16="http://schemas.microsoft.com/office/drawing/2014/main" id="{B6996716-5433-5141-A9FA-6FE865E031DE}"/>
              </a:ext>
            </a:extLst>
          </p:cNvPr>
          <p:cNvSpPr txBox="1"/>
          <p:nvPr/>
        </p:nvSpPr>
        <p:spPr>
          <a:xfrm>
            <a:off x="714745" y="1123005"/>
            <a:ext cx="10928195" cy="5411612"/>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import</a:t>
            </a:r>
            <a:r>
              <a:rPr lang="en-US" b="1" dirty="0"/>
              <a:t> </a:t>
            </a:r>
            <a:r>
              <a:rPr lang="en-US" dirty="0"/>
              <a:t>React, {Component} </a:t>
            </a:r>
            <a:r>
              <a:rPr lang="en-US" b="1" dirty="0">
                <a:solidFill>
                  <a:srgbClr val="FD9940"/>
                </a:solidFill>
              </a:rPr>
              <a:t>from</a:t>
            </a:r>
            <a:r>
              <a:rPr lang="en-US" b="1" dirty="0"/>
              <a:t> </a:t>
            </a:r>
            <a:r>
              <a:rPr lang="en-US" dirty="0">
                <a:solidFill>
                  <a:srgbClr val="46D426"/>
                </a:solidFill>
              </a:rPr>
              <a:t>'react'</a:t>
            </a:r>
            <a:br>
              <a:rPr lang="en-US" dirty="0"/>
            </a:br>
            <a:br>
              <a:rPr lang="en-US" dirty="0"/>
            </a:br>
            <a:r>
              <a:rPr lang="en-US" b="1" dirty="0">
                <a:solidFill>
                  <a:srgbClr val="FD9940"/>
                </a:solidFill>
              </a:rPr>
              <a:t>class</a:t>
            </a:r>
            <a:r>
              <a:rPr lang="en-US" b="1" dirty="0"/>
              <a:t> </a:t>
            </a:r>
            <a:r>
              <a:rPr lang="en-US" dirty="0"/>
              <a:t>GifItem </a:t>
            </a:r>
            <a:r>
              <a:rPr lang="en-US" b="1" dirty="0">
                <a:solidFill>
                  <a:srgbClr val="FD9940"/>
                </a:solidFill>
              </a:rPr>
              <a:t>extends</a:t>
            </a:r>
            <a:r>
              <a:rPr lang="en-US" b="1" dirty="0"/>
              <a:t> </a:t>
            </a:r>
            <a:r>
              <a:rPr lang="en-US" dirty="0"/>
              <a:t>Component {</a:t>
            </a:r>
            <a:br>
              <a:rPr lang="en-US" dirty="0"/>
            </a:br>
            <a:r>
              <a:rPr lang="en-US" dirty="0"/>
              <a:t>  </a:t>
            </a:r>
            <a:r>
              <a:rPr lang="en-US" dirty="0">
                <a:solidFill>
                  <a:srgbClr val="FFC66D"/>
                </a:solidFill>
              </a:rPr>
              <a:t>render</a:t>
            </a:r>
            <a:r>
              <a:rPr lang="en-US" dirty="0"/>
              <a:t>() {</a:t>
            </a:r>
          </a:p>
          <a:p>
            <a:br>
              <a:rPr lang="en-US" dirty="0"/>
            </a:br>
            <a:r>
              <a:rPr lang="en-US" dirty="0"/>
              <a:t>    </a:t>
            </a:r>
            <a:r>
              <a:rPr lang="en-US" b="1" dirty="0">
                <a:solidFill>
                  <a:srgbClr val="FD9940"/>
                </a:solidFill>
              </a:rPr>
              <a:t>const</a:t>
            </a:r>
            <a:r>
              <a:rPr lang="en-US" b="1" dirty="0"/>
              <a:t> </a:t>
            </a:r>
            <a:r>
              <a:rPr lang="en-US" dirty="0"/>
              <a:t>{onGifSelect, gif} = </a:t>
            </a:r>
            <a:r>
              <a:rPr lang="en-US" b="1" dirty="0" err="1">
                <a:solidFill>
                  <a:srgbClr val="FD9940"/>
                </a:solidFill>
              </a:rPr>
              <a:t>this</a:t>
            </a:r>
            <a:r>
              <a:rPr lang="en-US" dirty="0" err="1"/>
              <a:t>.</a:t>
            </a:r>
            <a:r>
              <a:rPr lang="en-US" dirty="0" err="1">
                <a:solidFill>
                  <a:schemeClr val="accent4">
                    <a:lumMod val="60000"/>
                    <a:lumOff val="40000"/>
                  </a:schemeClr>
                </a:solidFill>
              </a:rPr>
              <a:t>props</a:t>
            </a:r>
            <a:endParaRPr lang="en-US" dirty="0">
              <a:solidFill>
                <a:schemeClr val="accent4">
                  <a:lumMod val="60000"/>
                  <a:lumOff val="40000"/>
                </a:schemeClr>
              </a:solidFill>
            </a:endParaRPr>
          </a:p>
          <a:p>
            <a:br>
              <a:rPr lang="en-US" dirty="0"/>
            </a:br>
            <a:r>
              <a:rPr lang="en-US" dirty="0"/>
              <a:t>    </a:t>
            </a:r>
            <a:r>
              <a:rPr lang="en-US" b="1" dirty="0">
                <a:solidFill>
                  <a:srgbClr val="FD9940"/>
                </a:solidFill>
              </a:rPr>
              <a:t>return</a:t>
            </a:r>
            <a:r>
              <a:rPr lang="en-US" b="1" dirty="0"/>
              <a:t> </a:t>
            </a:r>
            <a:r>
              <a:rPr lang="en-US" dirty="0"/>
              <a:t>(</a:t>
            </a:r>
            <a:br>
              <a:rPr lang="en-US" dirty="0"/>
            </a:br>
            <a:r>
              <a:rPr lang="en-US" dirty="0"/>
              <a:t>      </a:t>
            </a:r>
            <a:r>
              <a:rPr lang="en-US" dirty="0">
                <a:solidFill>
                  <a:srgbClr val="E8BF6A"/>
                </a:solidFill>
              </a:rPr>
              <a:t>&lt;div </a:t>
            </a:r>
            <a:r>
              <a:rPr lang="en-US" dirty="0"/>
              <a:t>className=</a:t>
            </a:r>
            <a:r>
              <a:rPr lang="en-US" dirty="0">
                <a:solidFill>
                  <a:srgbClr val="46D426"/>
                </a:solidFill>
              </a:rPr>
              <a:t>"gif-item"</a:t>
            </a:r>
            <a:br>
              <a:rPr lang="en-US" dirty="0"/>
            </a:br>
            <a:r>
              <a:rPr lang="en-US" dirty="0"/>
              <a:t>           onClick</a:t>
            </a:r>
            <a:r>
              <a:rPr lang="en-US" dirty="0">
                <a:solidFill>
                  <a:srgbClr val="46D426"/>
                </a:solidFill>
              </a:rPr>
              <a:t>=</a:t>
            </a:r>
            <a:r>
              <a:rPr lang="en-US" dirty="0"/>
              <a:t>{() =&gt; {</a:t>
            </a:r>
            <a:br>
              <a:rPr lang="en-US" dirty="0"/>
            </a:br>
            <a:r>
              <a:rPr lang="en-US" dirty="0"/>
              <a:t>             onGifSelect(gif)</a:t>
            </a:r>
            <a:br>
              <a:rPr lang="en-US" dirty="0"/>
            </a:br>
            <a:r>
              <a:rPr lang="en-US" dirty="0"/>
              <a:t>           }}</a:t>
            </a:r>
            <a:r>
              <a:rPr lang="en-US" dirty="0">
                <a:solidFill>
                  <a:srgbClr val="E8BF6A"/>
                </a:solidFill>
              </a:rPr>
              <a:t>&gt;</a:t>
            </a:r>
          </a:p>
          <a:p>
            <a:br>
              <a:rPr lang="en-US" dirty="0"/>
            </a:br>
            <a:r>
              <a:rPr lang="en-US" dirty="0"/>
              <a:t>        </a:t>
            </a:r>
            <a:r>
              <a:rPr lang="en-US" dirty="0">
                <a:solidFill>
                  <a:srgbClr val="E8BF6A"/>
                </a:solidFill>
              </a:rPr>
              <a:t>&lt;img </a:t>
            </a:r>
            <a:r>
              <a:rPr lang="en-US" dirty="0"/>
              <a:t>alt</a:t>
            </a:r>
            <a:r>
              <a:rPr lang="en-US" dirty="0">
                <a:solidFill>
                  <a:srgbClr val="46D426"/>
                </a:solidFill>
              </a:rPr>
              <a:t>=''</a:t>
            </a:r>
            <a:r>
              <a:rPr lang="en-US" dirty="0"/>
              <a:t> src</a:t>
            </a:r>
            <a:r>
              <a:rPr lang="en-US" dirty="0">
                <a:solidFill>
                  <a:srgbClr val="46D426"/>
                </a:solidFill>
              </a:rPr>
              <a:t>=</a:t>
            </a:r>
            <a:r>
              <a:rPr lang="en-US" dirty="0"/>
              <a:t>{gif.images.</a:t>
            </a:r>
            <a:r>
              <a:rPr lang="en-US" dirty="0">
                <a:solidFill>
                  <a:schemeClr val="accent4">
                    <a:lumMod val="60000"/>
                    <a:lumOff val="40000"/>
                  </a:schemeClr>
                </a:solidFill>
              </a:rPr>
              <a:t>downsized.url</a:t>
            </a:r>
            <a:r>
              <a:rPr lang="en-US" dirty="0"/>
              <a:t>}</a:t>
            </a:r>
            <a:r>
              <a:rPr lang="en-US" dirty="0">
                <a:solidFill>
                  <a:srgbClr val="E8BF6A"/>
                </a:solidFill>
              </a:rPr>
              <a:t>/&gt;</a:t>
            </a:r>
          </a:p>
          <a:p>
            <a:br>
              <a:rPr lang="en-US" dirty="0"/>
            </a:br>
            <a:r>
              <a:rPr lang="en-US" dirty="0">
                <a:solidFill>
                  <a:srgbClr val="E8BF6A"/>
                </a:solidFill>
              </a:rPr>
              <a:t>      &lt;/div&gt;</a:t>
            </a:r>
            <a:br>
              <a:rPr lang="en-US" dirty="0">
                <a:solidFill>
                  <a:srgbClr val="E8BF6A"/>
                </a:solidFill>
              </a:rPr>
            </a:br>
            <a:r>
              <a:rPr lang="en-US" dirty="0"/>
              <a:t>    )</a:t>
            </a:r>
            <a:br>
              <a:rPr lang="en-US" dirty="0"/>
            </a:br>
            <a:r>
              <a:rPr lang="en-US" dirty="0"/>
              <a:t>  }</a:t>
            </a:r>
            <a:br>
              <a:rPr lang="en-US" dirty="0"/>
            </a:br>
            <a:r>
              <a:rPr lang="en-US" dirty="0"/>
              <a:t>}</a:t>
            </a:r>
            <a:br>
              <a:rPr lang="en-US" dirty="0"/>
            </a:br>
            <a:br>
              <a:rPr lang="en-US" dirty="0"/>
            </a:br>
            <a:br>
              <a:rPr lang="en-US" dirty="0"/>
            </a:br>
            <a:br>
              <a:rPr lang="en-US" dirty="0"/>
            </a:br>
            <a:endParaRPr lang="en-US" dirty="0"/>
          </a:p>
        </p:txBody>
      </p:sp>
      <p:sp>
        <p:nvSpPr>
          <p:cNvPr id="6" name="Rectangle 5">
            <a:extLst>
              <a:ext uri="{FF2B5EF4-FFF2-40B4-BE49-F238E27FC236}">
                <a16:creationId xmlns:a16="http://schemas.microsoft.com/office/drawing/2014/main" id="{BC5FA252-6C48-6B46-909F-06BDA4004043}"/>
              </a:ext>
            </a:extLst>
          </p:cNvPr>
          <p:cNvSpPr/>
          <p:nvPr/>
        </p:nvSpPr>
        <p:spPr>
          <a:xfrm>
            <a:off x="869795" y="2364062"/>
            <a:ext cx="4895385" cy="6021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60B3EFF-2DA8-034C-A118-F30087970666}"/>
              </a:ext>
            </a:extLst>
          </p:cNvPr>
          <p:cNvSpPr/>
          <p:nvPr/>
        </p:nvSpPr>
        <p:spPr>
          <a:xfrm>
            <a:off x="869794" y="4590589"/>
            <a:ext cx="4895386" cy="6021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69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repeatCount="5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repeatCount="500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96716-5433-5141-A9FA-6FE865E031DE}"/>
              </a:ext>
            </a:extLst>
          </p:cNvPr>
          <p:cNvSpPr txBox="1"/>
          <p:nvPr/>
        </p:nvSpPr>
        <p:spPr>
          <a:xfrm>
            <a:off x="402512" y="0"/>
            <a:ext cx="11789488" cy="6808781"/>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400" b="1" dirty="0">
                <a:solidFill>
                  <a:srgbClr val="FD9940"/>
                </a:solidFill>
              </a:rPr>
              <a:t>import</a:t>
            </a:r>
            <a:r>
              <a:rPr lang="en-US" sz="1400" b="1" dirty="0"/>
              <a:t> </a:t>
            </a:r>
            <a:r>
              <a:rPr lang="en-US" sz="1400" dirty="0"/>
              <a:t>React, {Component} </a:t>
            </a:r>
            <a:r>
              <a:rPr lang="en-US" sz="1400" b="1" dirty="0">
                <a:solidFill>
                  <a:srgbClr val="FD9940"/>
                </a:solidFill>
              </a:rPr>
              <a:t>from</a:t>
            </a:r>
            <a:r>
              <a:rPr lang="en-US" sz="1400" b="1" dirty="0"/>
              <a:t> </a:t>
            </a:r>
            <a:r>
              <a:rPr lang="en-US" sz="1400" dirty="0">
                <a:solidFill>
                  <a:srgbClr val="46D426"/>
                </a:solidFill>
              </a:rPr>
              <a:t>'react'</a:t>
            </a:r>
            <a:br>
              <a:rPr lang="en-US" sz="1400" dirty="0"/>
            </a:br>
            <a:r>
              <a:rPr lang="en-US" sz="1400" b="1" dirty="0">
                <a:solidFill>
                  <a:srgbClr val="FD9940"/>
                </a:solidFill>
              </a:rPr>
              <a:t>import</a:t>
            </a:r>
            <a:r>
              <a:rPr lang="en-US" sz="1400" b="1" dirty="0"/>
              <a:t> </a:t>
            </a:r>
            <a:r>
              <a:rPr lang="en-US" sz="1400" dirty="0"/>
              <a:t>PropTypes </a:t>
            </a:r>
            <a:r>
              <a:rPr lang="en-US" sz="1400" b="1" dirty="0"/>
              <a:t>from </a:t>
            </a:r>
            <a:r>
              <a:rPr lang="en-US" sz="1400" dirty="0">
                <a:solidFill>
                  <a:srgbClr val="46D426"/>
                </a:solidFill>
              </a:rPr>
              <a:t>'prop-types'</a:t>
            </a:r>
            <a:br>
              <a:rPr lang="en-US" sz="1400" dirty="0"/>
            </a:br>
            <a:br>
              <a:rPr lang="en-US" sz="1400" dirty="0"/>
            </a:br>
            <a:r>
              <a:rPr lang="en-US" sz="1400" b="1" dirty="0">
                <a:solidFill>
                  <a:srgbClr val="FD9940"/>
                </a:solidFill>
              </a:rPr>
              <a:t>class</a:t>
            </a:r>
            <a:r>
              <a:rPr lang="en-US" sz="1400" b="1" dirty="0"/>
              <a:t> </a:t>
            </a:r>
            <a:r>
              <a:rPr lang="en-US" sz="1400" dirty="0"/>
              <a:t>GifItem </a:t>
            </a:r>
            <a:r>
              <a:rPr lang="en-US" sz="1400" b="1" dirty="0">
                <a:solidFill>
                  <a:srgbClr val="FD9940"/>
                </a:solidFill>
              </a:rPr>
              <a:t>extends</a:t>
            </a:r>
            <a:r>
              <a:rPr lang="en-US" sz="1400" b="1" dirty="0"/>
              <a:t> </a:t>
            </a:r>
            <a:r>
              <a:rPr lang="en-US" sz="1400" dirty="0"/>
              <a:t>Component {</a:t>
            </a:r>
            <a:br>
              <a:rPr lang="en-US" sz="1400" dirty="0"/>
            </a:br>
            <a:r>
              <a:rPr lang="en-US" sz="1400" dirty="0"/>
              <a:t>  </a:t>
            </a:r>
            <a:r>
              <a:rPr lang="en-US" sz="1400" b="1" dirty="0"/>
              <a:t>static </a:t>
            </a:r>
            <a:r>
              <a:rPr lang="en-US" sz="1400" i="1" dirty="0">
                <a:solidFill>
                  <a:schemeClr val="accent4">
                    <a:lumMod val="60000"/>
                    <a:lumOff val="40000"/>
                  </a:schemeClr>
                </a:solidFill>
              </a:rPr>
              <a:t>propTypes</a:t>
            </a:r>
            <a:r>
              <a:rPr lang="en-US" sz="1400" i="1" dirty="0"/>
              <a:t> </a:t>
            </a:r>
            <a:r>
              <a:rPr lang="en-US" sz="1400" dirty="0"/>
              <a:t>= {</a:t>
            </a:r>
            <a:br>
              <a:rPr lang="en-US" sz="1400" dirty="0"/>
            </a:br>
            <a:r>
              <a:rPr lang="en-US" sz="1400" dirty="0"/>
              <a:t>    </a:t>
            </a:r>
            <a:r>
              <a:rPr lang="en-US" sz="1400" dirty="0">
                <a:solidFill>
                  <a:schemeClr val="accent4">
                    <a:lumMod val="60000"/>
                    <a:lumOff val="40000"/>
                  </a:schemeClr>
                </a:solidFill>
              </a:rPr>
              <a:t>gif</a:t>
            </a:r>
            <a:r>
              <a:rPr lang="en-US" sz="1400" dirty="0"/>
              <a:t>: </a:t>
            </a:r>
            <a:r>
              <a:rPr lang="en-US" sz="1400" dirty="0" err="1"/>
              <a:t>PropTypes.object.</a:t>
            </a:r>
            <a:r>
              <a:rPr lang="en-US" sz="1400" dirty="0" err="1">
                <a:solidFill>
                  <a:schemeClr val="accent4">
                    <a:lumMod val="60000"/>
                    <a:lumOff val="40000"/>
                  </a:schemeClr>
                </a:solidFill>
              </a:rPr>
              <a:t>isRequired</a:t>
            </a:r>
            <a:r>
              <a:rPr lang="en-US" sz="1400" dirty="0">
                <a:solidFill>
                  <a:srgbClr val="FD9940"/>
                </a:solidFill>
              </a:rPr>
              <a:t>,</a:t>
            </a:r>
            <a:r>
              <a:rPr lang="en-US" sz="1400" dirty="0"/>
              <a:t> </a:t>
            </a:r>
            <a:r>
              <a:rPr lang="en-US" sz="1400" dirty="0">
                <a:solidFill>
                  <a:schemeClr val="tx1">
                    <a:lumMod val="75000"/>
                  </a:schemeClr>
                </a:solidFill>
              </a:rPr>
              <a:t>//  better to define shape</a:t>
            </a:r>
            <a:br>
              <a:rPr lang="en-US" sz="1400" dirty="0">
                <a:solidFill>
                  <a:schemeClr val="tx1">
                    <a:lumMod val="75000"/>
                  </a:schemeClr>
                </a:solidFill>
              </a:rPr>
            </a:br>
            <a:r>
              <a:rPr lang="en-US" sz="1400" dirty="0"/>
              <a:t>    </a:t>
            </a:r>
            <a:r>
              <a:rPr lang="en-US" sz="1400" dirty="0">
                <a:solidFill>
                  <a:schemeClr val="accent4">
                    <a:lumMod val="60000"/>
                    <a:lumOff val="40000"/>
                  </a:schemeClr>
                </a:solidFill>
              </a:rPr>
              <a:t>onGifSelect</a:t>
            </a:r>
            <a:r>
              <a:rPr lang="en-US" sz="1400" dirty="0"/>
              <a:t>: </a:t>
            </a:r>
            <a:r>
              <a:rPr lang="en-US" sz="1400" dirty="0" err="1"/>
              <a:t>PropTypes.func</a:t>
            </a:r>
            <a:br>
              <a:rPr lang="en-US" sz="1400" dirty="0"/>
            </a:br>
            <a:r>
              <a:rPr lang="en-US" sz="1400" dirty="0"/>
              <a:t>  }</a:t>
            </a:r>
            <a:br>
              <a:rPr lang="en-US" sz="1400" dirty="0"/>
            </a:br>
            <a:r>
              <a:rPr lang="en-US" sz="1400" dirty="0"/>
              <a:t>  </a:t>
            </a:r>
            <a:r>
              <a:rPr lang="en-US" sz="1400" dirty="0" err="1">
                <a:solidFill>
                  <a:srgbClr val="FFC66D"/>
                </a:solidFill>
              </a:rPr>
              <a:t>selectGif</a:t>
            </a:r>
            <a:r>
              <a:rPr lang="en-US" sz="1400" dirty="0"/>
              <a:t> = () =&gt; {</a:t>
            </a:r>
            <a:br>
              <a:rPr lang="en-US" sz="1400" dirty="0"/>
            </a:br>
            <a:r>
              <a:rPr lang="en-US" sz="1400" dirty="0"/>
              <a:t>    </a:t>
            </a:r>
            <a:r>
              <a:rPr lang="en-US" sz="1400" b="1" dirty="0">
                <a:solidFill>
                  <a:srgbClr val="FD9940"/>
                </a:solidFill>
              </a:rPr>
              <a:t>const</a:t>
            </a:r>
            <a:r>
              <a:rPr lang="en-US" sz="1400" b="1" dirty="0"/>
              <a:t> </a:t>
            </a:r>
            <a:r>
              <a:rPr lang="en-US" sz="1400" dirty="0"/>
              <a:t>{</a:t>
            </a:r>
            <a:r>
              <a:rPr lang="en-US" sz="1400" dirty="0">
                <a:solidFill>
                  <a:schemeClr val="accent4">
                    <a:lumMod val="60000"/>
                    <a:lumOff val="40000"/>
                  </a:schemeClr>
                </a:solidFill>
              </a:rPr>
              <a:t>onGifSelect</a:t>
            </a:r>
            <a:r>
              <a:rPr lang="en-US" sz="1400" dirty="0">
                <a:solidFill>
                  <a:srgbClr val="FD9940"/>
                </a:solidFill>
              </a:rPr>
              <a:t>,</a:t>
            </a:r>
            <a:r>
              <a:rPr lang="en-US" sz="1400" dirty="0"/>
              <a:t> </a:t>
            </a:r>
            <a:r>
              <a:rPr lang="en-US" sz="1400" dirty="0">
                <a:solidFill>
                  <a:schemeClr val="accent4">
                    <a:lumMod val="60000"/>
                    <a:lumOff val="40000"/>
                  </a:schemeClr>
                </a:solidFill>
              </a:rPr>
              <a:t>gif</a:t>
            </a:r>
            <a:r>
              <a:rPr lang="en-US" sz="1400" dirty="0"/>
              <a:t>} = </a:t>
            </a:r>
            <a:r>
              <a:rPr lang="en-US" sz="1400" b="1" dirty="0" err="1">
                <a:solidFill>
                  <a:srgbClr val="FD9940"/>
                </a:solidFill>
              </a:rPr>
              <a:t>this</a:t>
            </a:r>
            <a:r>
              <a:rPr lang="en-US" sz="1400" dirty="0" err="1"/>
              <a:t>.</a:t>
            </a:r>
            <a:r>
              <a:rPr lang="en-US" sz="1400" dirty="0" err="1">
                <a:solidFill>
                  <a:schemeClr val="accent4">
                    <a:lumMod val="60000"/>
                    <a:lumOff val="40000"/>
                  </a:schemeClr>
                </a:solidFill>
              </a:rPr>
              <a:t>props</a:t>
            </a:r>
            <a:br>
              <a:rPr lang="en-US" sz="1400" dirty="0"/>
            </a:br>
            <a:r>
              <a:rPr lang="en-US" sz="1400" dirty="0"/>
              <a:t>    </a:t>
            </a:r>
            <a:r>
              <a:rPr lang="en-US" sz="1400" b="1" dirty="0">
                <a:solidFill>
                  <a:srgbClr val="FD9940"/>
                </a:solidFill>
              </a:rPr>
              <a:t>if</a:t>
            </a:r>
            <a:r>
              <a:rPr lang="en-US" sz="1400" b="1" dirty="0"/>
              <a:t> </a:t>
            </a:r>
            <a:r>
              <a:rPr lang="en-US" sz="1400" dirty="0"/>
              <a:t>(</a:t>
            </a:r>
            <a:r>
              <a:rPr lang="en-US" sz="1400" dirty="0">
                <a:solidFill>
                  <a:schemeClr val="accent4">
                    <a:lumMod val="60000"/>
                    <a:lumOff val="40000"/>
                  </a:schemeClr>
                </a:solidFill>
              </a:rPr>
              <a:t>onGifSelect</a:t>
            </a:r>
            <a:r>
              <a:rPr lang="en-US" sz="1400" dirty="0"/>
              <a:t>) {</a:t>
            </a:r>
            <a:br>
              <a:rPr lang="en-US" sz="1400" dirty="0"/>
            </a:br>
            <a:r>
              <a:rPr lang="en-US" sz="1400" dirty="0"/>
              <a:t>      </a:t>
            </a:r>
            <a:r>
              <a:rPr lang="en-US" sz="1400" dirty="0">
                <a:solidFill>
                  <a:schemeClr val="accent4">
                    <a:lumMod val="60000"/>
                    <a:lumOff val="40000"/>
                  </a:schemeClr>
                </a:solidFill>
              </a:rPr>
              <a:t>onGifSelect</a:t>
            </a:r>
            <a:r>
              <a:rPr lang="en-US" sz="1400" dirty="0"/>
              <a:t>(</a:t>
            </a:r>
            <a:r>
              <a:rPr lang="en-US" sz="1400" dirty="0">
                <a:solidFill>
                  <a:schemeClr val="accent4">
                    <a:lumMod val="60000"/>
                    <a:lumOff val="40000"/>
                  </a:schemeClr>
                </a:solidFill>
              </a:rPr>
              <a:t>gif</a:t>
            </a:r>
            <a:r>
              <a:rPr lang="en-US" sz="1400" dirty="0"/>
              <a:t>)</a:t>
            </a:r>
            <a:br>
              <a:rPr lang="en-US" sz="1400" dirty="0"/>
            </a:br>
            <a:r>
              <a:rPr lang="en-US" sz="1400" dirty="0"/>
              <a:t>    }</a:t>
            </a:r>
            <a:br>
              <a:rPr lang="en-US" sz="1400" dirty="0"/>
            </a:br>
            <a:r>
              <a:rPr lang="en-US" sz="1400" dirty="0"/>
              <a:t>  }</a:t>
            </a:r>
            <a:br>
              <a:rPr lang="en-US" sz="1400" dirty="0"/>
            </a:br>
            <a:r>
              <a:rPr lang="en-US" sz="1400" dirty="0"/>
              <a:t>  </a:t>
            </a:r>
            <a:r>
              <a:rPr lang="en-US" sz="1400" dirty="0">
                <a:solidFill>
                  <a:srgbClr val="FFC66D"/>
                </a:solidFill>
              </a:rPr>
              <a:t>render</a:t>
            </a:r>
            <a:r>
              <a:rPr lang="en-US" sz="1400" dirty="0"/>
              <a:t>() {</a:t>
            </a:r>
            <a:br>
              <a:rPr lang="en-US" sz="1400" dirty="0"/>
            </a:br>
            <a:r>
              <a:rPr lang="en-US" sz="1400" dirty="0"/>
              <a:t>    </a:t>
            </a:r>
            <a:r>
              <a:rPr lang="en-US" sz="1400" b="1" dirty="0">
                <a:solidFill>
                  <a:srgbClr val="FD9940"/>
                </a:solidFill>
              </a:rPr>
              <a:t>const</a:t>
            </a:r>
            <a:r>
              <a:rPr lang="en-US" sz="1400" b="1" dirty="0"/>
              <a:t> </a:t>
            </a:r>
            <a:r>
              <a:rPr lang="en-US" sz="1400" dirty="0"/>
              <a:t>{</a:t>
            </a:r>
            <a:r>
              <a:rPr lang="en-US" sz="1400" dirty="0">
                <a:solidFill>
                  <a:schemeClr val="accent4">
                    <a:lumMod val="60000"/>
                    <a:lumOff val="40000"/>
                  </a:schemeClr>
                </a:solidFill>
              </a:rPr>
              <a:t>gif</a:t>
            </a:r>
            <a:r>
              <a:rPr lang="en-US" sz="1400" dirty="0"/>
              <a:t>} = </a:t>
            </a:r>
            <a:r>
              <a:rPr lang="en-US" sz="1400" b="1" dirty="0" err="1">
                <a:solidFill>
                  <a:srgbClr val="FD9940"/>
                </a:solidFill>
              </a:rPr>
              <a:t>this</a:t>
            </a:r>
            <a:r>
              <a:rPr lang="en-US" sz="1400" dirty="0" err="1"/>
              <a:t>.</a:t>
            </a:r>
            <a:r>
              <a:rPr lang="en-US" sz="1400" dirty="0" err="1">
                <a:solidFill>
                  <a:schemeClr val="accent4">
                    <a:lumMod val="60000"/>
                    <a:lumOff val="40000"/>
                  </a:schemeClr>
                </a:solidFill>
              </a:rPr>
              <a:t>props</a:t>
            </a:r>
            <a:br>
              <a:rPr lang="en-US" sz="1400" dirty="0"/>
            </a:br>
            <a:r>
              <a:rPr lang="en-US" sz="1400" dirty="0"/>
              <a:t>    </a:t>
            </a:r>
            <a:r>
              <a:rPr lang="en-US" sz="1400" b="1" dirty="0">
                <a:solidFill>
                  <a:srgbClr val="FD9940"/>
                </a:solidFill>
              </a:rPr>
              <a:t>if</a:t>
            </a:r>
            <a:r>
              <a:rPr lang="en-US" sz="1400" b="1" dirty="0"/>
              <a:t> </a:t>
            </a:r>
            <a:r>
              <a:rPr lang="en-US" sz="1400" dirty="0"/>
              <a:t>(!</a:t>
            </a:r>
            <a:r>
              <a:rPr lang="en-US" sz="1400" dirty="0">
                <a:solidFill>
                  <a:schemeClr val="accent4">
                    <a:lumMod val="60000"/>
                    <a:lumOff val="40000"/>
                  </a:schemeClr>
                </a:solidFill>
              </a:rPr>
              <a:t>gif</a:t>
            </a:r>
            <a:r>
              <a:rPr lang="en-US" sz="1400" dirty="0"/>
              <a:t> || </a:t>
            </a:r>
            <a:r>
              <a:rPr lang="en-US" sz="1400" b="1" dirty="0" err="1">
                <a:solidFill>
                  <a:srgbClr val="FD9940"/>
                </a:solidFill>
              </a:rPr>
              <a:t>typeof</a:t>
            </a:r>
            <a:r>
              <a:rPr lang="en-US" sz="1400" b="1" dirty="0"/>
              <a:t> </a:t>
            </a:r>
            <a:r>
              <a:rPr lang="en-US" sz="1400" dirty="0">
                <a:solidFill>
                  <a:schemeClr val="accent4">
                    <a:lumMod val="60000"/>
                    <a:lumOff val="40000"/>
                  </a:schemeClr>
                </a:solidFill>
              </a:rPr>
              <a:t>gif</a:t>
            </a:r>
            <a:r>
              <a:rPr lang="en-US" sz="1400" dirty="0"/>
              <a:t> !== </a:t>
            </a:r>
            <a:r>
              <a:rPr lang="en-US" sz="1400" dirty="0">
                <a:solidFill>
                  <a:srgbClr val="46D426"/>
                </a:solidFill>
              </a:rPr>
              <a:t>'object’</a:t>
            </a:r>
            <a:r>
              <a:rPr lang="en-US" sz="1400" dirty="0"/>
              <a:t>) { </a:t>
            </a:r>
            <a:r>
              <a:rPr lang="en-US" sz="1400" dirty="0">
                <a:solidFill>
                  <a:schemeClr val="tx1">
                    <a:lumMod val="75000"/>
                  </a:schemeClr>
                </a:solidFill>
              </a:rPr>
              <a:t>// note: this is a very naive validation</a:t>
            </a:r>
            <a:br>
              <a:rPr lang="en-US" sz="1400" dirty="0"/>
            </a:br>
            <a:r>
              <a:rPr lang="en-US" sz="1400" dirty="0"/>
              <a:t>      </a:t>
            </a:r>
            <a:r>
              <a:rPr lang="en-US" sz="1400" b="1" dirty="0">
                <a:solidFill>
                  <a:srgbClr val="FD9940"/>
                </a:solidFill>
              </a:rPr>
              <a:t>return</a:t>
            </a:r>
            <a:r>
              <a:rPr lang="en-US" sz="1400" b="1" dirty="0"/>
              <a:t> </a:t>
            </a:r>
            <a:r>
              <a:rPr lang="en-US" sz="1400" dirty="0"/>
              <a:t>(</a:t>
            </a:r>
            <a:br>
              <a:rPr lang="en-US" sz="1400" dirty="0"/>
            </a:br>
            <a:r>
              <a:rPr lang="en-US" sz="1400" dirty="0"/>
              <a:t>        </a:t>
            </a:r>
            <a:r>
              <a:rPr lang="en-US" sz="1400" dirty="0">
                <a:solidFill>
                  <a:srgbClr val="FFC66D"/>
                </a:solidFill>
              </a:rPr>
              <a:t>&lt;div </a:t>
            </a:r>
            <a:r>
              <a:rPr lang="en-US" sz="1400" dirty="0"/>
              <a:t>className</a:t>
            </a:r>
            <a:r>
              <a:rPr lang="en-US" sz="1400" dirty="0">
                <a:solidFill>
                  <a:srgbClr val="46D426"/>
                </a:solidFill>
              </a:rPr>
              <a:t>="gif-item"</a:t>
            </a:r>
            <a:r>
              <a:rPr lang="en-US" sz="1400" dirty="0">
                <a:solidFill>
                  <a:srgbClr val="FFC66D"/>
                </a:solidFill>
              </a:rPr>
              <a:t>/&gt;</a:t>
            </a:r>
            <a:br>
              <a:rPr lang="en-US" sz="1400" dirty="0"/>
            </a:br>
            <a:r>
              <a:rPr lang="en-US" sz="1400" dirty="0"/>
              <a:t>      )</a:t>
            </a:r>
            <a:br>
              <a:rPr lang="en-US" sz="1400" dirty="0"/>
            </a:br>
            <a:r>
              <a:rPr lang="en-US" sz="1400" dirty="0"/>
              <a:t>    }</a:t>
            </a:r>
          </a:p>
          <a:p>
            <a:br>
              <a:rPr lang="en-US" sz="1400" dirty="0"/>
            </a:br>
            <a:r>
              <a:rPr lang="en-US" sz="1400" dirty="0"/>
              <a:t>    </a:t>
            </a:r>
            <a:r>
              <a:rPr lang="en-US" sz="1400" b="1" dirty="0">
                <a:solidFill>
                  <a:srgbClr val="FD9940"/>
                </a:solidFill>
              </a:rPr>
              <a:t>return</a:t>
            </a:r>
            <a:r>
              <a:rPr lang="en-US" sz="1400" b="1" dirty="0"/>
              <a:t> </a:t>
            </a:r>
            <a:r>
              <a:rPr lang="en-US" sz="1400" dirty="0"/>
              <a:t>(</a:t>
            </a:r>
            <a:br>
              <a:rPr lang="en-US" sz="1400" dirty="0"/>
            </a:br>
            <a:r>
              <a:rPr lang="en-US" sz="1400" dirty="0">
                <a:solidFill>
                  <a:srgbClr val="FFC66D"/>
                </a:solidFill>
              </a:rPr>
              <a:t>      &lt;div </a:t>
            </a:r>
            <a:r>
              <a:rPr lang="en-US" sz="1400" dirty="0"/>
              <a:t>className</a:t>
            </a:r>
            <a:r>
              <a:rPr lang="en-US" sz="1400" dirty="0">
                <a:solidFill>
                  <a:srgbClr val="46D426"/>
                </a:solidFill>
              </a:rPr>
              <a:t>="gif-item" </a:t>
            </a:r>
            <a:r>
              <a:rPr lang="en-US" sz="1400" dirty="0"/>
              <a:t>onClick={</a:t>
            </a:r>
            <a:r>
              <a:rPr lang="en-US" sz="1400" b="1" dirty="0" err="1">
                <a:solidFill>
                  <a:srgbClr val="FD9940"/>
                </a:solidFill>
              </a:rPr>
              <a:t>this</a:t>
            </a:r>
            <a:r>
              <a:rPr lang="en-US" sz="1400" dirty="0" err="1"/>
              <a:t>.selectGif</a:t>
            </a:r>
            <a:r>
              <a:rPr lang="en-US" sz="1400" dirty="0"/>
              <a:t>}</a:t>
            </a:r>
            <a:r>
              <a:rPr lang="en-US" sz="1400" dirty="0">
                <a:solidFill>
                  <a:srgbClr val="FFC66D"/>
                </a:solidFill>
              </a:rPr>
              <a:t>&gt;</a:t>
            </a:r>
            <a:br>
              <a:rPr lang="en-US" sz="1400" dirty="0"/>
            </a:br>
            <a:r>
              <a:rPr lang="en-US" sz="1400" dirty="0">
                <a:solidFill>
                  <a:srgbClr val="FFC66D"/>
                </a:solidFill>
              </a:rPr>
              <a:t>        &lt;img </a:t>
            </a:r>
            <a:r>
              <a:rPr lang="en-US" sz="1400" dirty="0"/>
              <a:t>className</a:t>
            </a:r>
            <a:r>
              <a:rPr lang="en-US" sz="1400" dirty="0">
                <a:solidFill>
                  <a:srgbClr val="46D426"/>
                </a:solidFill>
              </a:rPr>
              <a:t>='gif-img'</a:t>
            </a:r>
            <a:br>
              <a:rPr lang="en-US" sz="1400" dirty="0"/>
            </a:br>
            <a:r>
              <a:rPr lang="en-US" sz="1400" dirty="0"/>
              <a:t>             alt</a:t>
            </a:r>
            <a:r>
              <a:rPr lang="en-US" sz="1400" dirty="0">
                <a:solidFill>
                  <a:srgbClr val="46D426"/>
                </a:solidFill>
              </a:rPr>
              <a:t>=''</a:t>
            </a:r>
            <a:br>
              <a:rPr lang="en-US" sz="1400" dirty="0"/>
            </a:br>
            <a:r>
              <a:rPr lang="en-US" sz="1400" dirty="0"/>
              <a:t>             src</a:t>
            </a:r>
            <a:r>
              <a:rPr lang="en-US" sz="1400" dirty="0">
                <a:solidFill>
                  <a:srgbClr val="46D426"/>
                </a:solidFill>
              </a:rPr>
              <a:t>=</a:t>
            </a:r>
            <a:r>
              <a:rPr lang="en-US" sz="1400" dirty="0"/>
              <a:t>{</a:t>
            </a:r>
            <a:r>
              <a:rPr lang="en-US" sz="1400" dirty="0">
                <a:solidFill>
                  <a:schemeClr val="accent4">
                    <a:lumMod val="60000"/>
                    <a:lumOff val="40000"/>
                  </a:schemeClr>
                </a:solidFill>
              </a:rPr>
              <a:t>gif</a:t>
            </a:r>
            <a:r>
              <a:rPr lang="en-US" sz="1400" dirty="0"/>
              <a:t>.images.</a:t>
            </a:r>
            <a:r>
              <a:rPr lang="en-US" sz="1400" dirty="0">
                <a:solidFill>
                  <a:schemeClr val="accent4">
                    <a:lumMod val="60000"/>
                    <a:lumOff val="40000"/>
                  </a:schemeClr>
                </a:solidFill>
              </a:rPr>
              <a:t>downsized</a:t>
            </a:r>
            <a:r>
              <a:rPr lang="en-US" sz="1400" dirty="0"/>
              <a:t>.</a:t>
            </a:r>
            <a:r>
              <a:rPr lang="en-US" sz="1400" dirty="0">
                <a:solidFill>
                  <a:schemeClr val="accent4">
                    <a:lumMod val="60000"/>
                    <a:lumOff val="40000"/>
                  </a:schemeClr>
                </a:solidFill>
              </a:rPr>
              <a:t>url</a:t>
            </a:r>
            <a:r>
              <a:rPr lang="en-US" sz="1400" dirty="0"/>
              <a:t>}</a:t>
            </a:r>
            <a:r>
              <a:rPr lang="en-US" sz="1400" dirty="0">
                <a:solidFill>
                  <a:srgbClr val="FFC66D"/>
                </a:solidFill>
              </a:rPr>
              <a:t>/&gt;</a:t>
            </a:r>
            <a:br>
              <a:rPr lang="en-US" sz="1400" dirty="0"/>
            </a:br>
            <a:r>
              <a:rPr lang="en-US" sz="1400" dirty="0">
                <a:solidFill>
                  <a:srgbClr val="FFC66D"/>
                </a:solidFill>
              </a:rPr>
              <a:t>      &lt;/div&gt;</a:t>
            </a:r>
            <a:br>
              <a:rPr lang="en-US" sz="1400" dirty="0"/>
            </a:br>
            <a:r>
              <a:rPr lang="en-US" sz="1400" dirty="0"/>
              <a:t>    )</a:t>
            </a:r>
            <a:br>
              <a:rPr lang="en-US" sz="1400" dirty="0"/>
            </a:br>
            <a:r>
              <a:rPr lang="en-US" sz="1400" dirty="0"/>
              <a:t>  }</a:t>
            </a:r>
            <a:br>
              <a:rPr lang="en-US" sz="1400" dirty="0"/>
            </a:br>
            <a:r>
              <a:rPr lang="en-US" sz="1400" dirty="0"/>
              <a:t>}</a:t>
            </a:r>
            <a:br>
              <a:rPr lang="en-US" sz="1400" dirty="0"/>
            </a:br>
            <a:br>
              <a:rPr lang="en-US" dirty="0"/>
            </a:br>
            <a:br>
              <a:rPr lang="en-US" dirty="0"/>
            </a:br>
            <a:endParaRPr lang="en-US" dirty="0"/>
          </a:p>
        </p:txBody>
      </p:sp>
      <p:sp>
        <p:nvSpPr>
          <p:cNvPr id="8" name="Content Placeholder 2">
            <a:extLst>
              <a:ext uri="{FF2B5EF4-FFF2-40B4-BE49-F238E27FC236}">
                <a16:creationId xmlns:a16="http://schemas.microsoft.com/office/drawing/2014/main" id="{6CEAB9EC-8F67-514A-B502-8D09EA990700}"/>
              </a:ext>
            </a:extLst>
          </p:cNvPr>
          <p:cNvSpPr>
            <a:spLocks noGrp="1"/>
          </p:cNvSpPr>
          <p:nvPr>
            <p:ph idx="1"/>
          </p:nvPr>
        </p:nvSpPr>
        <p:spPr>
          <a:xfrm>
            <a:off x="6923314" y="857388"/>
            <a:ext cx="4519427" cy="672387"/>
          </a:xfrm>
          <a:solidFill>
            <a:schemeClr val="bg1"/>
          </a:solidFill>
          <a:ln>
            <a:solidFill>
              <a:srgbClr val="FFFF00"/>
            </a:solidFill>
          </a:ln>
        </p:spPr>
        <p:txBody>
          <a:bodyPr>
            <a:noAutofit/>
          </a:bodyPr>
          <a:lstStyle/>
          <a:p>
            <a:pPr marL="533400" lvl="1" indent="0" algn="just">
              <a:lnSpc>
                <a:spcPct val="150000"/>
              </a:lnSpc>
              <a:buSzPts val="2400"/>
              <a:buNone/>
            </a:pPr>
            <a:r>
              <a:rPr lang="en-US" dirty="0">
                <a:ea typeface="Calibri"/>
                <a:cs typeface="Calibri"/>
                <a:sym typeface="Calibri"/>
              </a:rPr>
              <a:t>Add PropTypes</a:t>
            </a:r>
          </a:p>
          <a:p>
            <a:pPr marL="457200" indent="-381000" algn="just">
              <a:buSzPts val="2400"/>
              <a:buFont typeface="Calibri"/>
              <a:buChar char="●"/>
            </a:pPr>
            <a:endParaRPr lang="en-US" dirty="0"/>
          </a:p>
          <a:p>
            <a:pPr algn="just"/>
            <a:endParaRPr lang="en-US" dirty="0"/>
          </a:p>
        </p:txBody>
      </p:sp>
      <p:cxnSp>
        <p:nvCxnSpPr>
          <p:cNvPr id="14" name="Straight Arrow Connector 13">
            <a:extLst>
              <a:ext uri="{FF2B5EF4-FFF2-40B4-BE49-F238E27FC236}">
                <a16:creationId xmlns:a16="http://schemas.microsoft.com/office/drawing/2014/main" id="{B0B5808F-4040-E844-B693-F73BF0F7AD21}"/>
              </a:ext>
            </a:extLst>
          </p:cNvPr>
          <p:cNvCxnSpPr>
            <a:stCxn id="8" idx="1"/>
          </p:cNvCxnSpPr>
          <p:nvPr/>
        </p:nvCxnSpPr>
        <p:spPr>
          <a:xfrm flipH="1" flipV="1">
            <a:off x="5051502" y="1193180"/>
            <a:ext cx="1871812" cy="40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7E2BB8-4EAE-1141-915C-A79394FC75FC}"/>
              </a:ext>
            </a:extLst>
          </p:cNvPr>
          <p:cNvCxnSpPr>
            <a:cxnSpLocks/>
          </p:cNvCxnSpPr>
          <p:nvPr/>
        </p:nvCxnSpPr>
        <p:spPr>
          <a:xfrm flipH="1">
            <a:off x="3442010" y="2283086"/>
            <a:ext cx="3436700" cy="0"/>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EBA355-0BFF-7546-8FDC-FFB0F599F99B}"/>
              </a:ext>
            </a:extLst>
          </p:cNvPr>
          <p:cNvCxnSpPr>
            <a:cxnSpLocks/>
          </p:cNvCxnSpPr>
          <p:nvPr/>
        </p:nvCxnSpPr>
        <p:spPr>
          <a:xfrm flipH="1">
            <a:off x="5891561" y="2309106"/>
            <a:ext cx="2683727" cy="1286107"/>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393399A7-AF56-9840-8903-CC85E35C9A68}"/>
              </a:ext>
            </a:extLst>
          </p:cNvPr>
          <p:cNvSpPr txBox="1">
            <a:spLocks/>
          </p:cNvSpPr>
          <p:nvPr/>
        </p:nvSpPr>
        <p:spPr>
          <a:xfrm>
            <a:off x="6878710" y="1965478"/>
            <a:ext cx="4519427" cy="687256"/>
          </a:xfrm>
          <a:prstGeom prst="rect">
            <a:avLst/>
          </a:prstGeom>
          <a:solidFill>
            <a:schemeClr val="bg1"/>
          </a:solidFill>
          <a:ln>
            <a:solidFill>
              <a:srgbClr val="FFFF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lvl="1" indent="0">
              <a:lnSpc>
                <a:spcPct val="150000"/>
              </a:lnSpc>
              <a:buSzPts val="2400"/>
              <a:buFont typeface="Arial" panose="020B0604020202020204" pitchFamily="34" charset="0"/>
              <a:buNone/>
            </a:pPr>
            <a:r>
              <a:rPr lang="en-US" dirty="0">
                <a:ea typeface="Calibri"/>
                <a:cs typeface="Calibri"/>
                <a:sym typeface="Calibri"/>
              </a:rPr>
              <a:t>Check Properties existence</a:t>
            </a:r>
          </a:p>
          <a:p>
            <a:pPr marL="457200" indent="-381000">
              <a:buSzPts val="2400"/>
              <a:buFont typeface="Calibri"/>
              <a:buChar char="●"/>
            </a:pPr>
            <a:endParaRPr lang="en-US" dirty="0"/>
          </a:p>
          <a:p>
            <a:endParaRPr lang="en-US" dirty="0"/>
          </a:p>
        </p:txBody>
      </p:sp>
      <p:sp>
        <p:nvSpPr>
          <p:cNvPr id="19" name="Title 1">
            <a:extLst>
              <a:ext uri="{FF2B5EF4-FFF2-40B4-BE49-F238E27FC236}">
                <a16:creationId xmlns:a16="http://schemas.microsoft.com/office/drawing/2014/main" id="{723E01CC-D268-5544-97C3-971E20400038}"/>
              </a:ext>
            </a:extLst>
          </p:cNvPr>
          <p:cNvSpPr>
            <a:spLocks noGrp="1"/>
          </p:cNvSpPr>
          <p:nvPr>
            <p:ph type="title"/>
          </p:nvPr>
        </p:nvSpPr>
        <p:spPr>
          <a:xfrm rot="19423432">
            <a:off x="5486666" y="2930731"/>
            <a:ext cx="6490009" cy="649483"/>
          </a:xfrm>
          <a:solidFill>
            <a:schemeClr val="bg1"/>
          </a:solidFill>
          <a:ln>
            <a:solidFill>
              <a:schemeClr val="tx1"/>
            </a:solidFill>
          </a:ln>
        </p:spPr>
        <p:txBody>
          <a:bodyPr>
            <a:noAutofit/>
          </a:bodyPr>
          <a:lstStyle/>
          <a:p>
            <a:pPr>
              <a:lnSpc>
                <a:spcPct val="100000"/>
              </a:lnSpc>
            </a:pPr>
            <a:r>
              <a:rPr lang="en-US" dirty="0"/>
              <a:t>FIX GifItem CODE PROBLEM</a:t>
            </a:r>
          </a:p>
        </p:txBody>
      </p:sp>
    </p:spTree>
    <p:extLst>
      <p:ext uri="{BB962C8B-B14F-4D97-AF65-F5344CB8AC3E}">
        <p14:creationId xmlns:p14="http://schemas.microsoft.com/office/powerpoint/2010/main" val="14523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left)">
                                      <p:cBhvr>
                                        <p:cTn id="12" dur="500"/>
                                        <p:tgtEl>
                                          <p:spTgt spid="14"/>
                                        </p:tgtEl>
                                      </p:cBhvr>
                                    </p:animEffec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2" presetClass="entr" presetSubtype="2"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left)">
                                      <p:cBhvr>
                                        <p:cTn id="22" dur="500"/>
                                        <p:tgtEl>
                                          <p:spTgt spid="15"/>
                                        </p:tgtEl>
                                      </p:cBhvr>
                                    </p:animEffect>
                                  </p:childTnLst>
                                </p:cTn>
                              </p:par>
                              <p:par>
                                <p:cTn id="23" presetID="12" presetClass="entr" presetSubtype="2"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ppt_x</p:attrName>
                                        </p:attrNameLst>
                                      </p:cBhvr>
                                      <p:tavLst>
                                        <p:tav tm="0">
                                          <p:val>
                                            <p:strVal val="#ppt_x+#ppt_w*1.125000"/>
                                          </p:val>
                                        </p:tav>
                                        <p:tav tm="100000">
                                          <p:val>
                                            <p:strVal val="#ppt_x"/>
                                          </p:val>
                                        </p:tav>
                                      </p:tavLst>
                                    </p:anim>
                                    <p:animEffect transition="in" filter="wipe(left)">
                                      <p:cBhvr>
                                        <p:cTn id="26" dur="500"/>
                                        <p:tgtEl>
                                          <p:spTgt spid="17"/>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10" grpId="0" animBg="1"/>
      <p:bldP spid="19" grpId="0" animBg="1"/>
      <p:bldP spid="1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555978" y="332497"/>
            <a:ext cx="11245730" cy="649483"/>
          </a:xfrm>
        </p:spPr>
        <p:txBody>
          <a:bodyPr>
            <a:noAutofit/>
          </a:bodyPr>
          <a:lstStyle/>
          <a:p>
            <a:pPr>
              <a:lnSpc>
                <a:spcPct val="100000"/>
              </a:lnSpc>
            </a:pPr>
            <a:r>
              <a:rPr lang="en-US" dirty="0"/>
              <a:t>RUN test again…</a:t>
            </a:r>
          </a:p>
        </p:txBody>
      </p:sp>
      <p:pic>
        <p:nvPicPr>
          <p:cNvPr id="6" name="Picture 5">
            <a:extLst>
              <a:ext uri="{FF2B5EF4-FFF2-40B4-BE49-F238E27FC236}">
                <a16:creationId xmlns:a16="http://schemas.microsoft.com/office/drawing/2014/main" id="{8154F1CC-2242-0E41-AF84-4D1E01C3F75A}"/>
              </a:ext>
            </a:extLst>
          </p:cNvPr>
          <p:cNvPicPr>
            <a:picLocks noChangeAspect="1"/>
          </p:cNvPicPr>
          <p:nvPr/>
        </p:nvPicPr>
        <p:blipFill>
          <a:blip r:embed="rId3"/>
          <a:stretch>
            <a:fillRect/>
          </a:stretch>
        </p:blipFill>
        <p:spPr>
          <a:xfrm>
            <a:off x="701908" y="1696999"/>
            <a:ext cx="11099800" cy="2527300"/>
          </a:xfrm>
          <a:prstGeom prst="rect">
            <a:avLst/>
          </a:prstGeom>
          <a:ln w="12700">
            <a:solidFill>
              <a:srgbClr val="505050"/>
            </a:solidFill>
          </a:ln>
        </p:spPr>
      </p:pic>
    </p:spTree>
    <p:extLst>
      <p:ext uri="{BB962C8B-B14F-4D97-AF65-F5344CB8AC3E}">
        <p14:creationId xmlns:p14="http://schemas.microsoft.com/office/powerpoint/2010/main" val="3364092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1A93-A361-2E47-BCED-D58C4DC3D445}"/>
              </a:ext>
            </a:extLst>
          </p:cNvPr>
          <p:cNvSpPr>
            <a:spLocks noGrp="1"/>
          </p:cNvSpPr>
          <p:nvPr>
            <p:ph type="title"/>
          </p:nvPr>
        </p:nvSpPr>
        <p:spPr>
          <a:xfrm>
            <a:off x="838200" y="365125"/>
            <a:ext cx="10515600" cy="673453"/>
          </a:xfrm>
        </p:spPr>
        <p:txBody>
          <a:bodyPr>
            <a:noAutofit/>
          </a:bodyPr>
          <a:lstStyle/>
          <a:p>
            <a:r>
              <a:rPr lang="en-US"/>
              <a:t>TEST </a:t>
            </a:r>
            <a:r>
              <a:rPr lang="en-US" b="1"/>
              <a:t>onGifSelect CB INVOCATION</a:t>
            </a:r>
            <a:endParaRPr lang="en-US"/>
          </a:p>
        </p:txBody>
      </p:sp>
      <p:sp>
        <p:nvSpPr>
          <p:cNvPr id="8" name="Content Placeholder 2">
            <a:extLst>
              <a:ext uri="{FF2B5EF4-FFF2-40B4-BE49-F238E27FC236}">
                <a16:creationId xmlns:a16="http://schemas.microsoft.com/office/drawing/2014/main" id="{6A11CC39-F731-FB46-A134-8F6DFE7C4209}"/>
              </a:ext>
            </a:extLst>
          </p:cNvPr>
          <p:cNvSpPr>
            <a:spLocks noGrp="1"/>
          </p:cNvSpPr>
          <p:nvPr>
            <p:ph idx="1"/>
          </p:nvPr>
        </p:nvSpPr>
        <p:spPr>
          <a:xfrm>
            <a:off x="750229" y="1134090"/>
            <a:ext cx="10515600" cy="574444"/>
          </a:xfrm>
        </p:spPr>
        <p:txBody>
          <a:bodyPr/>
          <a:lstStyle/>
          <a:p>
            <a:pPr marL="457200" indent="-381000">
              <a:buSzPts val="2400"/>
              <a:buFont typeface="Calibri"/>
              <a:buChar char="●"/>
            </a:pPr>
            <a:r>
              <a:rPr lang="en-US" dirty="0">
                <a:ea typeface="Calibri"/>
                <a:cs typeface="Calibri"/>
                <a:sym typeface="Calibri"/>
              </a:rPr>
              <a:t>use </a:t>
            </a:r>
            <a:r>
              <a:rPr lang="en-US" u="sng" dirty="0">
                <a:solidFill>
                  <a:schemeClr val="hlink"/>
                </a:solidFill>
                <a:ea typeface="Calibri"/>
                <a:cs typeface="Calibri"/>
                <a:sym typeface="Calibri"/>
                <a:hlinkClick r:id="rId3"/>
              </a:rPr>
              <a:t>sinon</a:t>
            </a:r>
            <a:r>
              <a:rPr lang="en-US" dirty="0">
                <a:solidFill>
                  <a:schemeClr val="hlink"/>
                </a:solidFill>
                <a:ea typeface="Calibri"/>
                <a:cs typeface="Calibri"/>
                <a:sym typeface="Calibri"/>
              </a:rPr>
              <a:t> </a:t>
            </a:r>
            <a:r>
              <a:rPr lang="en-US" b="1" dirty="0">
                <a:ea typeface="Calibri"/>
                <a:cs typeface="Calibri"/>
                <a:sym typeface="Calibri"/>
              </a:rPr>
              <a:t>– </a:t>
            </a:r>
            <a:r>
              <a:rPr lang="en-US" dirty="0">
                <a:ea typeface="Calibri"/>
                <a:cs typeface="Calibri"/>
                <a:sym typeface="Calibri"/>
              </a:rPr>
              <a:t>standalone</a:t>
            </a:r>
            <a:r>
              <a:rPr lang="en-US" b="1" dirty="0">
                <a:ea typeface="Calibri"/>
                <a:cs typeface="Calibri"/>
                <a:sym typeface="Calibri"/>
              </a:rPr>
              <a:t> </a:t>
            </a:r>
            <a:r>
              <a:rPr lang="en-US" dirty="0"/>
              <a:t>test spies, stubs and mocks for JavaScript</a:t>
            </a:r>
            <a:endParaRPr lang="en-US" dirty="0">
              <a:ea typeface="Calibri"/>
              <a:cs typeface="Calibri"/>
              <a:sym typeface="Calibri"/>
            </a:endParaRPr>
          </a:p>
          <a:p>
            <a:pPr marL="0" indent="0">
              <a:buNone/>
            </a:pPr>
            <a:endParaRPr lang="en-US" dirty="0"/>
          </a:p>
        </p:txBody>
      </p:sp>
      <p:pic>
        <p:nvPicPr>
          <p:cNvPr id="9" name="Picture 8">
            <a:extLst>
              <a:ext uri="{FF2B5EF4-FFF2-40B4-BE49-F238E27FC236}">
                <a16:creationId xmlns:a16="http://schemas.microsoft.com/office/drawing/2014/main" id="{7A494D6F-C741-7649-9285-D215431717E6}"/>
              </a:ext>
            </a:extLst>
          </p:cNvPr>
          <p:cNvPicPr>
            <a:picLocks noChangeAspect="1"/>
          </p:cNvPicPr>
          <p:nvPr/>
        </p:nvPicPr>
        <p:blipFill>
          <a:blip r:embed="rId4"/>
          <a:stretch>
            <a:fillRect/>
          </a:stretch>
        </p:blipFill>
        <p:spPr>
          <a:xfrm>
            <a:off x="10874543" y="925962"/>
            <a:ext cx="782572" cy="782572"/>
          </a:xfrm>
          <a:prstGeom prst="rect">
            <a:avLst/>
          </a:prstGeom>
        </p:spPr>
      </p:pic>
      <p:sp>
        <p:nvSpPr>
          <p:cNvPr id="6" name="TextBox 5">
            <a:extLst>
              <a:ext uri="{FF2B5EF4-FFF2-40B4-BE49-F238E27FC236}">
                <a16:creationId xmlns:a16="http://schemas.microsoft.com/office/drawing/2014/main" id="{F4663B4E-0244-BA40-B02A-9F837D72C7A3}"/>
              </a:ext>
            </a:extLst>
          </p:cNvPr>
          <p:cNvSpPr txBox="1"/>
          <p:nvPr/>
        </p:nvSpPr>
        <p:spPr>
          <a:xfrm>
            <a:off x="962098" y="1741987"/>
            <a:ext cx="10695017" cy="5071407"/>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import</a:t>
            </a:r>
            <a:r>
              <a:rPr lang="en-US" b="1" dirty="0"/>
              <a:t> </a:t>
            </a:r>
            <a:r>
              <a:rPr lang="en-US" dirty="0"/>
              <a:t>sinon </a:t>
            </a:r>
            <a:r>
              <a:rPr lang="en-US" b="1" dirty="0">
                <a:solidFill>
                  <a:srgbClr val="FD9940"/>
                </a:solidFill>
              </a:rPr>
              <a:t>from</a:t>
            </a:r>
            <a:r>
              <a:rPr lang="en-US" b="1" dirty="0"/>
              <a:t> </a:t>
            </a:r>
            <a:r>
              <a:rPr lang="en-US" dirty="0">
                <a:solidFill>
                  <a:srgbClr val="46D426"/>
                </a:solidFill>
              </a:rPr>
              <a:t>'sinon'</a:t>
            </a:r>
            <a:br>
              <a:rPr lang="en-US" dirty="0"/>
            </a:br>
            <a:r>
              <a:rPr lang="en-US" b="1" dirty="0">
                <a:solidFill>
                  <a:srgbClr val="FD9940"/>
                </a:solidFill>
              </a:rPr>
              <a:t>import</a:t>
            </a:r>
            <a:r>
              <a:rPr lang="en-US" b="1" dirty="0"/>
              <a:t> </a:t>
            </a:r>
            <a:r>
              <a:rPr lang="en-US" dirty="0"/>
              <a:t>{gif1} </a:t>
            </a:r>
            <a:r>
              <a:rPr lang="en-US" b="1" dirty="0">
                <a:solidFill>
                  <a:srgbClr val="FD9940"/>
                </a:solidFill>
              </a:rPr>
              <a:t>from</a:t>
            </a:r>
            <a:r>
              <a:rPr lang="en-US" b="1" dirty="0"/>
              <a:t> </a:t>
            </a:r>
            <a:r>
              <a:rPr lang="en-US" dirty="0">
                <a:solidFill>
                  <a:srgbClr val="46D426"/>
                </a:solidFill>
              </a:rPr>
              <a:t>'../../../../test/mocks/</a:t>
            </a:r>
            <a:r>
              <a:rPr lang="en-US" dirty="0" err="1">
                <a:solidFill>
                  <a:srgbClr val="46D426"/>
                </a:solidFill>
              </a:rPr>
              <a:t>dataMocks</a:t>
            </a:r>
            <a:r>
              <a:rPr lang="en-US" dirty="0">
                <a:solidFill>
                  <a:srgbClr val="46D426"/>
                </a:solidFill>
              </a:rPr>
              <a:t>'</a:t>
            </a:r>
            <a:br>
              <a:rPr lang="en-US" dirty="0">
                <a:solidFill>
                  <a:srgbClr val="46D426"/>
                </a:solidFill>
              </a:rPr>
            </a:br>
            <a:br>
              <a:rPr lang="en-US" dirty="0"/>
            </a:br>
            <a:r>
              <a:rPr lang="en-US" dirty="0"/>
              <a:t>test(</a:t>
            </a:r>
            <a:r>
              <a:rPr lang="en-US" dirty="0">
                <a:solidFill>
                  <a:srgbClr val="46D426"/>
                </a:solidFill>
              </a:rPr>
              <a:t>'GifItem: onGifSelect invocation'</a:t>
            </a:r>
            <a:r>
              <a:rPr lang="en-US" b="1" dirty="0">
                <a:solidFill>
                  <a:srgbClr val="FD9940"/>
                </a:solidFill>
              </a:rPr>
              <a:t>,</a:t>
            </a:r>
            <a:r>
              <a:rPr lang="en-US" dirty="0"/>
              <a:t> t =&gt; {</a:t>
            </a:r>
            <a:br>
              <a:rPr lang="en-US" dirty="0"/>
            </a:br>
            <a:r>
              <a:rPr lang="en-US" dirty="0"/>
              <a:t>  t.plan(1)</a:t>
            </a:r>
            <a:br>
              <a:rPr lang="en-US" dirty="0"/>
            </a:br>
            <a:r>
              <a:rPr lang="en-US" dirty="0"/>
              <a:t>  </a:t>
            </a:r>
            <a:r>
              <a:rPr lang="en-US" b="1" dirty="0">
                <a:solidFill>
                  <a:srgbClr val="FD9940"/>
                </a:solidFill>
              </a:rPr>
              <a:t>try</a:t>
            </a:r>
            <a:r>
              <a:rPr lang="en-US" b="1" dirty="0"/>
              <a:t> </a:t>
            </a:r>
            <a:r>
              <a:rPr lang="en-US" dirty="0"/>
              <a:t>{</a:t>
            </a:r>
          </a:p>
          <a:p>
            <a:br>
              <a:rPr lang="en-US" dirty="0"/>
            </a:br>
            <a:r>
              <a:rPr lang="en-US" dirty="0"/>
              <a:t>    </a:t>
            </a:r>
            <a:r>
              <a:rPr lang="en-US" b="1" dirty="0">
                <a:solidFill>
                  <a:srgbClr val="FD9940"/>
                </a:solidFill>
              </a:rPr>
              <a:t>const</a:t>
            </a:r>
            <a:r>
              <a:rPr lang="en-US" b="1" dirty="0"/>
              <a:t> </a:t>
            </a:r>
            <a:r>
              <a:rPr lang="en-US" dirty="0" err="1"/>
              <a:t>onGifSelectSpy</a:t>
            </a:r>
            <a:r>
              <a:rPr lang="en-US" dirty="0"/>
              <a:t> = </a:t>
            </a:r>
            <a:r>
              <a:rPr lang="en-US" dirty="0" err="1"/>
              <a:t>sinon.spy</a:t>
            </a:r>
            <a:r>
              <a:rPr lang="en-US" dirty="0"/>
              <a:t>()</a:t>
            </a:r>
            <a:br>
              <a:rPr lang="en-US" dirty="0"/>
            </a:br>
            <a:r>
              <a:rPr lang="en-US" dirty="0"/>
              <a:t>    </a:t>
            </a:r>
            <a:r>
              <a:rPr lang="en-US" b="1" dirty="0">
                <a:solidFill>
                  <a:srgbClr val="FD9940"/>
                </a:solidFill>
              </a:rPr>
              <a:t>const</a:t>
            </a:r>
            <a:r>
              <a:rPr lang="en-US" b="1" dirty="0"/>
              <a:t> </a:t>
            </a:r>
            <a:r>
              <a:rPr lang="en-US" dirty="0"/>
              <a:t>wrapper = shallow(</a:t>
            </a:r>
            <a:r>
              <a:rPr lang="en-US" dirty="0">
                <a:solidFill>
                  <a:srgbClr val="E8BF6A"/>
                </a:solidFill>
              </a:rPr>
              <a:t>&lt;GifItem </a:t>
            </a:r>
            <a:r>
              <a:rPr lang="en-US" dirty="0"/>
              <a:t>onGifSelect={</a:t>
            </a:r>
            <a:r>
              <a:rPr lang="en-US" dirty="0" err="1"/>
              <a:t>onGifSelectSpy</a:t>
            </a:r>
            <a:r>
              <a:rPr lang="en-US" dirty="0"/>
              <a:t>} gif={gif1}</a:t>
            </a:r>
            <a:r>
              <a:rPr lang="en-US" dirty="0">
                <a:solidFill>
                  <a:srgbClr val="E8BF6A"/>
                </a:solidFill>
              </a:rPr>
              <a:t>/&gt;</a:t>
            </a:r>
            <a:r>
              <a:rPr lang="en-US" dirty="0"/>
              <a:t>)</a:t>
            </a:r>
            <a:br>
              <a:rPr lang="en-US" dirty="0"/>
            </a:br>
            <a:r>
              <a:rPr lang="en-US" dirty="0"/>
              <a:t>    </a:t>
            </a:r>
            <a:r>
              <a:rPr lang="en-US" b="1" dirty="0">
                <a:solidFill>
                  <a:srgbClr val="FD9940"/>
                </a:solidFill>
              </a:rPr>
              <a:t>const</a:t>
            </a:r>
            <a:r>
              <a:rPr lang="en-US" b="1" dirty="0"/>
              <a:t> </a:t>
            </a:r>
            <a:r>
              <a:rPr lang="en-US" dirty="0" err="1"/>
              <a:t>gifItemDiv</a:t>
            </a:r>
            <a:r>
              <a:rPr lang="en-US" dirty="0"/>
              <a:t> = </a:t>
            </a:r>
            <a:r>
              <a:rPr lang="en-US" dirty="0" err="1"/>
              <a:t>wrapper.</a:t>
            </a:r>
            <a:r>
              <a:rPr lang="en-US" dirty="0" err="1">
                <a:solidFill>
                  <a:srgbClr val="E8BF6A"/>
                </a:solidFill>
              </a:rPr>
              <a:t>find</a:t>
            </a:r>
            <a:r>
              <a:rPr lang="en-US" dirty="0"/>
              <a:t>(</a:t>
            </a:r>
            <a:r>
              <a:rPr lang="en-US" dirty="0">
                <a:solidFill>
                  <a:srgbClr val="46D426"/>
                </a:solidFill>
              </a:rPr>
              <a:t>'.gif-item'</a:t>
            </a:r>
            <a:r>
              <a:rPr lang="en-US" dirty="0"/>
              <a:t>)</a:t>
            </a:r>
            <a:br>
              <a:rPr lang="en-US" dirty="0"/>
            </a:br>
            <a:r>
              <a:rPr lang="en-US" dirty="0"/>
              <a:t>    </a:t>
            </a:r>
            <a:r>
              <a:rPr lang="en-US" dirty="0" err="1"/>
              <a:t>gifItemDiv.</a:t>
            </a:r>
            <a:r>
              <a:rPr lang="en-US" b="1" dirty="0" err="1"/>
              <a:t>simulate</a:t>
            </a:r>
            <a:r>
              <a:rPr lang="en-US" dirty="0"/>
              <a:t>(</a:t>
            </a:r>
            <a:r>
              <a:rPr lang="en-US" dirty="0">
                <a:solidFill>
                  <a:srgbClr val="46D426"/>
                </a:solidFill>
              </a:rPr>
              <a:t>'click'</a:t>
            </a:r>
            <a:r>
              <a:rPr lang="en-US" dirty="0"/>
              <a:t>)</a:t>
            </a:r>
            <a:br>
              <a:rPr lang="en-US" dirty="0"/>
            </a:br>
            <a:r>
              <a:rPr lang="en-US" dirty="0"/>
              <a:t>    t.ok(</a:t>
            </a:r>
            <a:r>
              <a:rPr lang="en-US" dirty="0" err="1"/>
              <a:t>onGifSelectSpy.</a:t>
            </a:r>
            <a:r>
              <a:rPr lang="en-US" b="1" dirty="0" err="1"/>
              <a:t>calledOnce</a:t>
            </a:r>
            <a:r>
              <a:rPr lang="en-US" dirty="0"/>
              <a:t>,  </a:t>
            </a:r>
            <a:r>
              <a:rPr lang="en-US" dirty="0">
                <a:solidFill>
                  <a:srgbClr val="46D426"/>
                </a:solidFill>
              </a:rPr>
              <a:t>'onGifSelect was invoked on gif click’</a:t>
            </a:r>
            <a:r>
              <a:rPr lang="en-US" dirty="0"/>
              <a:t>)</a:t>
            </a:r>
          </a:p>
          <a:p>
            <a:r>
              <a:rPr lang="en-US" dirty="0"/>
              <a:t>    </a:t>
            </a:r>
            <a:r>
              <a:rPr lang="en-US" dirty="0" err="1"/>
              <a:t>t.</a:t>
            </a:r>
            <a:r>
              <a:rPr lang="en-US" dirty="0" err="1">
                <a:solidFill>
                  <a:schemeClr val="accent4">
                    <a:lumMod val="60000"/>
                    <a:lumOff val="40000"/>
                  </a:schemeClr>
                </a:solidFill>
              </a:rPr>
              <a:t>deepEqual</a:t>
            </a:r>
            <a:r>
              <a:rPr lang="en-US" dirty="0"/>
              <a:t>(</a:t>
            </a:r>
            <a:r>
              <a:rPr lang="en-US" dirty="0" err="1"/>
              <a:t>onGifSelectSpy.</a:t>
            </a:r>
            <a:r>
              <a:rPr lang="en-US" dirty="0" err="1">
                <a:solidFill>
                  <a:schemeClr val="accent4">
                    <a:lumMod val="60000"/>
                    <a:lumOff val="40000"/>
                  </a:schemeClr>
                </a:solidFill>
              </a:rPr>
              <a:t>args</a:t>
            </a:r>
            <a:r>
              <a:rPr lang="en-US" dirty="0"/>
              <a:t>[</a:t>
            </a:r>
            <a:r>
              <a:rPr lang="en-US" dirty="0">
                <a:solidFill>
                  <a:srgbClr val="00B0F0"/>
                </a:solidFill>
              </a:rPr>
              <a:t>0</a:t>
            </a:r>
            <a:r>
              <a:rPr lang="en-US" dirty="0"/>
              <a:t>][</a:t>
            </a:r>
            <a:r>
              <a:rPr lang="en-US" dirty="0">
                <a:solidFill>
                  <a:srgbClr val="00B0F0"/>
                </a:solidFill>
              </a:rPr>
              <a:t>0</a:t>
            </a:r>
            <a:r>
              <a:rPr lang="en-US" dirty="0"/>
              <a:t>]</a:t>
            </a:r>
            <a:r>
              <a:rPr lang="en-US" b="1" dirty="0">
                <a:solidFill>
                  <a:srgbClr val="FD9940"/>
                </a:solidFill>
              </a:rPr>
              <a:t>,</a:t>
            </a:r>
            <a:r>
              <a:rPr lang="en-US" dirty="0"/>
              <a:t> gif1</a:t>
            </a:r>
            <a:r>
              <a:rPr lang="en-US" b="1" dirty="0">
                <a:solidFill>
                  <a:srgbClr val="FD9940"/>
                </a:solidFill>
              </a:rPr>
              <a:t>, </a:t>
            </a:r>
            <a:r>
              <a:rPr lang="en-US" dirty="0">
                <a:solidFill>
                  <a:srgbClr val="46D426"/>
                </a:solidFill>
              </a:rPr>
              <a:t>'was called with expected arguments’</a:t>
            </a:r>
            <a:r>
              <a:rPr lang="en-US" dirty="0"/>
              <a:t>)</a:t>
            </a:r>
          </a:p>
          <a:p>
            <a:br>
              <a:rPr lang="en-US" dirty="0"/>
            </a:br>
            <a:r>
              <a:rPr lang="en-US" dirty="0"/>
              <a:t>  } </a:t>
            </a:r>
            <a:r>
              <a:rPr lang="en-US" b="1" dirty="0">
                <a:solidFill>
                  <a:srgbClr val="FD9940"/>
                </a:solidFill>
              </a:rPr>
              <a:t>catch</a:t>
            </a:r>
            <a:r>
              <a:rPr lang="en-US" b="1" dirty="0"/>
              <a:t> </a:t>
            </a:r>
            <a:r>
              <a:rPr lang="en-US" dirty="0"/>
              <a:t>(e) {</a:t>
            </a:r>
            <a:br>
              <a:rPr lang="en-US" dirty="0"/>
            </a:br>
            <a:r>
              <a:rPr lang="en-US" dirty="0"/>
              <a:t>    t.</a:t>
            </a:r>
            <a:r>
              <a:rPr lang="en-US" dirty="0">
                <a:solidFill>
                  <a:srgbClr val="FFC66D"/>
                </a:solidFill>
              </a:rPr>
              <a:t>fail</a:t>
            </a:r>
            <a:r>
              <a:rPr lang="en-US" dirty="0"/>
              <a:t>(e.</a:t>
            </a:r>
            <a:r>
              <a:rPr lang="en-US" dirty="0">
                <a:solidFill>
                  <a:schemeClr val="accent4">
                    <a:lumMod val="60000"/>
                    <a:lumOff val="40000"/>
                  </a:schemeClr>
                </a:solidFill>
              </a:rPr>
              <a:t>message</a:t>
            </a:r>
            <a:r>
              <a:rPr lang="en-US" dirty="0"/>
              <a:t>)</a:t>
            </a:r>
            <a:br>
              <a:rPr lang="en-US" dirty="0"/>
            </a:br>
            <a:r>
              <a:rPr lang="en-US" dirty="0"/>
              <a:t>  }</a:t>
            </a:r>
            <a:br>
              <a:rPr lang="en-US" dirty="0"/>
            </a:br>
            <a:r>
              <a:rPr lang="en-US" sz="2000" dirty="0"/>
              <a:t>})</a:t>
            </a:r>
            <a:br>
              <a:rPr lang="en-US" sz="2000" dirty="0"/>
            </a:br>
            <a:br>
              <a:rPr lang="en-US" dirty="0"/>
            </a:br>
            <a:br>
              <a:rPr lang="en-US" dirty="0"/>
            </a:br>
            <a:br>
              <a:rPr lang="en-US" dirty="0"/>
            </a:br>
            <a:endParaRPr lang="en-US" dirty="0"/>
          </a:p>
        </p:txBody>
      </p:sp>
      <p:sp>
        <p:nvSpPr>
          <p:cNvPr id="3" name="Rectangle 2">
            <a:extLst>
              <a:ext uri="{FF2B5EF4-FFF2-40B4-BE49-F238E27FC236}">
                <a16:creationId xmlns:a16="http://schemas.microsoft.com/office/drawing/2014/main" id="{7716A2D0-FB14-5A4A-96C1-F51B2967FCCF}"/>
              </a:ext>
            </a:extLst>
          </p:cNvPr>
          <p:cNvSpPr/>
          <p:nvPr/>
        </p:nvSpPr>
        <p:spPr>
          <a:xfrm>
            <a:off x="1193179" y="3635298"/>
            <a:ext cx="7883914" cy="6467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DEF667-9A53-A543-B43A-DCDC0A59EADA}"/>
              </a:ext>
            </a:extLst>
          </p:cNvPr>
          <p:cNvSpPr/>
          <p:nvPr/>
        </p:nvSpPr>
        <p:spPr>
          <a:xfrm>
            <a:off x="1011043" y="1781744"/>
            <a:ext cx="7883914" cy="6467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FFE7D9-306C-F44C-9E61-DF26BBCAED25}"/>
              </a:ext>
            </a:extLst>
          </p:cNvPr>
          <p:cNvSpPr/>
          <p:nvPr/>
        </p:nvSpPr>
        <p:spPr>
          <a:xfrm>
            <a:off x="1193179" y="4482790"/>
            <a:ext cx="7883914" cy="35684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3CDF4E-65ED-3D47-A09E-5C32C6C30B38}"/>
              </a:ext>
            </a:extLst>
          </p:cNvPr>
          <p:cNvSpPr/>
          <p:nvPr/>
        </p:nvSpPr>
        <p:spPr>
          <a:xfrm>
            <a:off x="1193179" y="4761571"/>
            <a:ext cx="7883914" cy="3289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F4FAF2-1891-734F-A560-2F83997F72D8}"/>
              </a:ext>
            </a:extLst>
          </p:cNvPr>
          <p:cNvSpPr/>
          <p:nvPr/>
        </p:nvSpPr>
        <p:spPr>
          <a:xfrm>
            <a:off x="1193177" y="5118411"/>
            <a:ext cx="7883915" cy="3289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C23B2F4-8716-FC4F-BA6A-0C548A97A17C}"/>
              </a:ext>
            </a:extLst>
          </p:cNvPr>
          <p:cNvCxnSpPr>
            <a:cxnSpLocks/>
          </p:cNvCxnSpPr>
          <p:nvPr/>
        </p:nvCxnSpPr>
        <p:spPr>
          <a:xfrm flipH="1">
            <a:off x="4114800" y="2595477"/>
            <a:ext cx="1471397" cy="210051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76B1F25-99CB-B742-AB65-0D31EDD68C12}"/>
              </a:ext>
            </a:extLst>
          </p:cNvPr>
          <p:cNvSpPr txBox="1">
            <a:spLocks/>
          </p:cNvSpPr>
          <p:nvPr/>
        </p:nvSpPr>
        <p:spPr>
          <a:xfrm>
            <a:off x="5369646" y="1548010"/>
            <a:ext cx="6518550" cy="3189248"/>
          </a:xfrm>
          <a:prstGeom prst="rect">
            <a:avLst/>
          </a:prstGeom>
          <a:solidFill>
            <a:schemeClr val="bg1"/>
          </a:solidFill>
          <a:ln>
            <a:solidFill>
              <a:srgbClr val="FFFF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 </a:t>
            </a:r>
            <a:r>
              <a:rPr lang="en-US" sz="3400" b="1" dirty="0">
                <a:solidFill>
                  <a:srgbClr val="FD9940"/>
                </a:solidFill>
              </a:rPr>
              <a:t>.simulate(event[, ...</a:t>
            </a:r>
            <a:r>
              <a:rPr lang="en-US" sz="3400" b="1" dirty="0" err="1">
                <a:solidFill>
                  <a:srgbClr val="FD9940"/>
                </a:solidFill>
              </a:rPr>
              <a:t>args</a:t>
            </a:r>
            <a:r>
              <a:rPr lang="en-US" sz="3400" b="1" dirty="0">
                <a:solidFill>
                  <a:srgbClr val="FD9940"/>
                </a:solidFill>
              </a:rPr>
              <a:t>]) =&gt;Self</a:t>
            </a:r>
          </a:p>
          <a:p>
            <a:pPr marL="0" indent="0">
              <a:buNone/>
            </a:pPr>
            <a:r>
              <a:rPr lang="en-US" sz="2400" b="1" dirty="0"/>
              <a:t>Simulates evens :</a:t>
            </a:r>
          </a:p>
          <a:p>
            <a:r>
              <a:rPr lang="en-US" sz="2400" b="1" dirty="0"/>
              <a:t>event (String): </a:t>
            </a:r>
            <a:r>
              <a:rPr lang="en-US" sz="2400" dirty="0"/>
              <a:t>The event name to be simulated</a:t>
            </a:r>
          </a:p>
          <a:p>
            <a:r>
              <a:rPr lang="en-US" sz="2400" dirty="0"/>
              <a:t>...</a:t>
            </a:r>
            <a:r>
              <a:rPr lang="en-US" sz="2400" b="1" dirty="0" err="1"/>
              <a:t>args</a:t>
            </a:r>
            <a:r>
              <a:rPr lang="en-US" sz="2400" dirty="0"/>
              <a:t> (Any [optional]): A mock event object that will get passed through to the event handlers.</a:t>
            </a:r>
          </a:p>
          <a:p>
            <a:pPr marL="0" indent="0">
              <a:buNone/>
            </a:pPr>
            <a:endParaRPr lang="en-US" sz="2400" b="1" dirty="0"/>
          </a:p>
        </p:txBody>
      </p:sp>
    </p:spTree>
    <p:extLst>
      <p:ext uri="{BB962C8B-B14F-4D97-AF65-F5344CB8AC3E}">
        <p14:creationId xmlns:p14="http://schemas.microsoft.com/office/powerpoint/2010/main" val="23583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down)">
                                      <p:cBhvr>
                                        <p:cTn id="18" dur="500"/>
                                        <p:tgtEl>
                                          <p:spTgt spid="15"/>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2"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12" grpId="0" animBg="1"/>
      <p:bldP spid="12" grpId="1" animBg="1"/>
      <p:bldP spid="13" grpId="0" animBg="1"/>
      <p:bldP spid="13" grpId="1" animBg="1"/>
      <p:bldP spid="14" grpId="0" animBg="1"/>
      <p:bldP spid="14" grpId="1" animBg="1"/>
      <p:bldP spid="14" grpId="2" animBg="1"/>
      <p:bldP spid="16" grpId="0" animBg="1"/>
      <p:bldP spid="1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38200" y="365125"/>
            <a:ext cx="10515600" cy="649483"/>
          </a:xfrm>
        </p:spPr>
        <p:txBody>
          <a:bodyPr>
            <a:noAutofit/>
          </a:bodyPr>
          <a:lstStyle/>
          <a:p>
            <a:pPr>
              <a:lnSpc>
                <a:spcPct val="100000"/>
              </a:lnSpc>
            </a:pPr>
            <a:r>
              <a:rPr lang="en-US"/>
              <a:t>TEST COVERAGE : </a:t>
            </a:r>
            <a:r>
              <a:rPr lang="en-US" b="1">
                <a:latin typeface="+mn-lt"/>
                <a:hlinkClick r:id="rId3"/>
              </a:rPr>
              <a:t>nyc</a:t>
            </a:r>
            <a:endParaRPr lang="en-US" b="1">
              <a:latin typeface="+mn-lt"/>
            </a:endParaRPr>
          </a:p>
        </p:txBody>
      </p:sp>
      <p:sp>
        <p:nvSpPr>
          <p:cNvPr id="3" name="Content Placeholder 2">
            <a:extLst>
              <a:ext uri="{FF2B5EF4-FFF2-40B4-BE49-F238E27FC236}">
                <a16:creationId xmlns:a16="http://schemas.microsoft.com/office/drawing/2014/main" id="{82015A78-50A3-A741-ADEC-DD069EE969B5}"/>
              </a:ext>
            </a:extLst>
          </p:cNvPr>
          <p:cNvSpPr>
            <a:spLocks noGrp="1"/>
          </p:cNvSpPr>
          <p:nvPr>
            <p:ph idx="1"/>
          </p:nvPr>
        </p:nvSpPr>
        <p:spPr>
          <a:xfrm>
            <a:off x="921851" y="995109"/>
            <a:ext cx="10515600" cy="4351338"/>
          </a:xfrm>
        </p:spPr>
        <p:txBody>
          <a:bodyPr/>
          <a:lstStyle/>
          <a:p>
            <a:pPr>
              <a:lnSpc>
                <a:spcPct val="150000"/>
              </a:lnSpc>
            </a:pPr>
            <a:r>
              <a:rPr lang="en-US" dirty="0">
                <a:cs typeface="Calibri"/>
                <a:sym typeface="Calibri"/>
              </a:rPr>
              <a:t>Use </a:t>
            </a:r>
            <a:r>
              <a:rPr lang="en-US" b="1" dirty="0">
                <a:cs typeface="Calibri"/>
                <a:sym typeface="Calibri"/>
              </a:rPr>
              <a:t>nyc</a:t>
            </a:r>
            <a:r>
              <a:rPr lang="en-US" dirty="0">
                <a:cs typeface="Calibri"/>
                <a:sym typeface="Calibri"/>
              </a:rPr>
              <a:t> - t</a:t>
            </a:r>
            <a:r>
              <a:rPr lang="en-US" dirty="0"/>
              <a:t>he Istanbul command line interface</a:t>
            </a:r>
          </a:p>
          <a:p>
            <a:pPr>
              <a:lnSpc>
                <a:spcPct val="150000"/>
              </a:lnSpc>
            </a:pPr>
            <a:r>
              <a:rPr lang="en-US" dirty="0"/>
              <a:t>Configuration: in </a:t>
            </a:r>
            <a:r>
              <a:rPr lang="en-US" b="1" dirty="0"/>
              <a:t>package.json</a:t>
            </a:r>
          </a:p>
          <a:p>
            <a:pPr marL="0" indent="0">
              <a:lnSpc>
                <a:spcPct val="150000"/>
              </a:lnSpc>
              <a:buNone/>
            </a:pPr>
            <a:r>
              <a:rPr lang="en-US" dirty="0"/>
              <a:t> </a:t>
            </a:r>
          </a:p>
        </p:txBody>
      </p:sp>
      <p:sp>
        <p:nvSpPr>
          <p:cNvPr id="8" name="TextBox 7">
            <a:extLst>
              <a:ext uri="{FF2B5EF4-FFF2-40B4-BE49-F238E27FC236}">
                <a16:creationId xmlns:a16="http://schemas.microsoft.com/office/drawing/2014/main" id="{14C81017-462A-CC40-B4CD-32E0168A8E0E}"/>
              </a:ext>
            </a:extLst>
          </p:cNvPr>
          <p:cNvSpPr txBox="1"/>
          <p:nvPr/>
        </p:nvSpPr>
        <p:spPr>
          <a:xfrm>
            <a:off x="6398953" y="2509788"/>
            <a:ext cx="5038498" cy="4091734"/>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600" b="1" dirty="0">
                <a:solidFill>
                  <a:schemeClr val="accent4">
                    <a:lumMod val="60000"/>
                    <a:lumOff val="40000"/>
                  </a:schemeClr>
                </a:solidFill>
              </a:rPr>
              <a:t>"nyc"</a:t>
            </a:r>
            <a:r>
              <a:rPr lang="en-US" sz="1600" b="1" dirty="0"/>
              <a:t>: {</a:t>
            </a:r>
            <a:br>
              <a:rPr lang="en-US" sz="1600" b="1" dirty="0"/>
            </a:br>
            <a:r>
              <a:rPr lang="en-US" sz="1600" b="1" dirty="0"/>
              <a:t>  </a:t>
            </a:r>
            <a:r>
              <a:rPr lang="en-US" sz="1600" b="1" dirty="0">
                <a:solidFill>
                  <a:schemeClr val="accent4">
                    <a:lumMod val="60000"/>
                    <a:lumOff val="40000"/>
                  </a:schemeClr>
                </a:solidFill>
              </a:rPr>
              <a:t>"statements"</a:t>
            </a:r>
            <a:r>
              <a:rPr lang="en-US" sz="1600" b="1" dirty="0">
                <a:solidFill>
                  <a:srgbClr val="FD9940"/>
                </a:solidFill>
              </a:rPr>
              <a:t>:</a:t>
            </a:r>
            <a:r>
              <a:rPr lang="en-US" sz="1600" b="1" dirty="0"/>
              <a:t> </a:t>
            </a:r>
            <a:r>
              <a:rPr lang="en-US" sz="1600" b="1" dirty="0">
                <a:solidFill>
                  <a:srgbClr val="00B0F0"/>
                </a:solidFill>
              </a:rPr>
              <a:t>90</a:t>
            </a:r>
            <a:r>
              <a:rPr lang="en-US" sz="1600" b="1" dirty="0">
                <a:solidFill>
                  <a:srgbClr val="FD9940"/>
                </a:solidFill>
              </a:rPr>
              <a:t>,</a:t>
            </a:r>
            <a:br>
              <a:rPr lang="en-US" sz="1600" b="1" dirty="0"/>
            </a:br>
            <a:r>
              <a:rPr lang="en-US" sz="1600" b="1" dirty="0"/>
              <a:t>  </a:t>
            </a:r>
            <a:r>
              <a:rPr lang="en-US" sz="1600" b="1" dirty="0">
                <a:solidFill>
                  <a:schemeClr val="accent4">
                    <a:lumMod val="60000"/>
                    <a:lumOff val="40000"/>
                  </a:schemeClr>
                </a:solidFill>
              </a:rPr>
              <a:t>"branches"</a:t>
            </a:r>
            <a:r>
              <a:rPr lang="en-US" sz="1600" b="1" dirty="0">
                <a:solidFill>
                  <a:srgbClr val="FD9940"/>
                </a:solidFill>
              </a:rPr>
              <a:t>:</a:t>
            </a:r>
            <a:r>
              <a:rPr lang="en-US" sz="1600" b="1" dirty="0"/>
              <a:t> </a:t>
            </a:r>
            <a:r>
              <a:rPr lang="en-US" sz="1600" b="1" dirty="0">
                <a:solidFill>
                  <a:srgbClr val="00B0F0"/>
                </a:solidFill>
              </a:rPr>
              <a:t>85</a:t>
            </a:r>
            <a:r>
              <a:rPr lang="en-US" sz="1600" b="1" dirty="0">
                <a:solidFill>
                  <a:srgbClr val="FD9940"/>
                </a:solidFill>
              </a:rPr>
              <a:t>,</a:t>
            </a:r>
            <a:br>
              <a:rPr lang="en-US" sz="1600" b="1" dirty="0"/>
            </a:br>
            <a:r>
              <a:rPr lang="en-US" sz="1600" b="1" dirty="0"/>
              <a:t>  </a:t>
            </a:r>
            <a:r>
              <a:rPr lang="en-US" sz="1600" b="1" dirty="0">
                <a:solidFill>
                  <a:schemeClr val="accent4">
                    <a:lumMod val="60000"/>
                    <a:lumOff val="40000"/>
                  </a:schemeClr>
                </a:solidFill>
              </a:rPr>
              <a:t>"functions"</a:t>
            </a:r>
            <a:r>
              <a:rPr lang="en-US" sz="1600" b="1" dirty="0">
                <a:solidFill>
                  <a:srgbClr val="FD9940"/>
                </a:solidFill>
              </a:rPr>
              <a:t>:</a:t>
            </a:r>
            <a:r>
              <a:rPr lang="en-US" sz="1600" b="1" dirty="0"/>
              <a:t> </a:t>
            </a:r>
            <a:r>
              <a:rPr lang="en-US" sz="1600" b="1" dirty="0">
                <a:solidFill>
                  <a:srgbClr val="00B0F0"/>
                </a:solidFill>
              </a:rPr>
              <a:t>90</a:t>
            </a:r>
            <a:r>
              <a:rPr lang="en-US" sz="1600" b="1" dirty="0"/>
              <a:t>,</a:t>
            </a:r>
            <a:br>
              <a:rPr lang="en-US" sz="1600" b="1" dirty="0"/>
            </a:br>
            <a:r>
              <a:rPr lang="en-US" sz="1600" b="1" dirty="0"/>
              <a:t>  </a:t>
            </a:r>
            <a:r>
              <a:rPr lang="en-US" sz="1600" b="1" dirty="0">
                <a:solidFill>
                  <a:schemeClr val="accent4">
                    <a:lumMod val="60000"/>
                    <a:lumOff val="40000"/>
                  </a:schemeClr>
                </a:solidFill>
              </a:rPr>
              <a:t>"lines"</a:t>
            </a:r>
            <a:r>
              <a:rPr lang="en-US" sz="1600" b="1" dirty="0">
                <a:solidFill>
                  <a:srgbClr val="FD9940"/>
                </a:solidFill>
              </a:rPr>
              <a:t>:</a:t>
            </a:r>
            <a:r>
              <a:rPr lang="en-US" sz="1600" b="1" dirty="0"/>
              <a:t> </a:t>
            </a:r>
            <a:r>
              <a:rPr lang="en-US" sz="1600" b="1" dirty="0">
                <a:solidFill>
                  <a:srgbClr val="00B0F0"/>
                </a:solidFill>
              </a:rPr>
              <a:t>90</a:t>
            </a:r>
            <a:r>
              <a:rPr lang="en-US" sz="1600" b="1" dirty="0">
                <a:solidFill>
                  <a:srgbClr val="FD9940"/>
                </a:solidFill>
              </a:rPr>
              <a:t>,</a:t>
            </a:r>
            <a:br>
              <a:rPr lang="en-US" sz="1600" b="1" dirty="0"/>
            </a:br>
            <a:r>
              <a:rPr lang="en-US" sz="1600" b="1" dirty="0"/>
              <a:t>  </a:t>
            </a:r>
            <a:r>
              <a:rPr lang="en-US" sz="1600" b="1" dirty="0">
                <a:solidFill>
                  <a:schemeClr val="accent4">
                    <a:lumMod val="60000"/>
                    <a:lumOff val="40000"/>
                  </a:schemeClr>
                </a:solidFill>
              </a:rPr>
              <a:t>"reporter"</a:t>
            </a:r>
            <a:r>
              <a:rPr lang="en-US" sz="1600" b="1" dirty="0"/>
              <a:t>: [</a:t>
            </a:r>
            <a:br>
              <a:rPr lang="en-US" sz="1600" b="1" dirty="0"/>
            </a:br>
            <a:r>
              <a:rPr lang="en-US" sz="1600" b="1" dirty="0"/>
              <a:t>    </a:t>
            </a:r>
            <a:r>
              <a:rPr lang="en-US" sz="1600" b="1" dirty="0">
                <a:solidFill>
                  <a:srgbClr val="46D426"/>
                </a:solidFill>
              </a:rPr>
              <a:t>"text"</a:t>
            </a:r>
            <a:r>
              <a:rPr lang="en-US" sz="1600" b="1" dirty="0">
                <a:solidFill>
                  <a:srgbClr val="FD9940"/>
                </a:solidFill>
              </a:rPr>
              <a:t>,</a:t>
            </a:r>
            <a:br>
              <a:rPr lang="en-US" sz="1600" b="1" dirty="0"/>
            </a:br>
            <a:r>
              <a:rPr lang="en-US" sz="1600" b="1" dirty="0"/>
              <a:t>    </a:t>
            </a:r>
            <a:r>
              <a:rPr lang="en-US" sz="1600" b="1" dirty="0">
                <a:solidFill>
                  <a:srgbClr val="46D426"/>
                </a:solidFill>
              </a:rPr>
              <a:t>"</a:t>
            </a:r>
            <a:r>
              <a:rPr lang="en-US" sz="1600" b="1" dirty="0" err="1">
                <a:solidFill>
                  <a:srgbClr val="46D426"/>
                </a:solidFill>
              </a:rPr>
              <a:t>lcov</a:t>
            </a:r>
            <a:r>
              <a:rPr lang="en-US" sz="1600" b="1" dirty="0">
                <a:solidFill>
                  <a:srgbClr val="46D426"/>
                </a:solidFill>
              </a:rPr>
              <a:t>"</a:t>
            </a:r>
            <a:r>
              <a:rPr lang="en-US" sz="1600" b="1" dirty="0">
                <a:solidFill>
                  <a:srgbClr val="FD9940"/>
                </a:solidFill>
              </a:rPr>
              <a:t>,</a:t>
            </a:r>
            <a:br>
              <a:rPr lang="en-US" sz="1600" b="1" dirty="0">
                <a:solidFill>
                  <a:srgbClr val="46D426"/>
                </a:solidFill>
              </a:rPr>
            </a:br>
            <a:r>
              <a:rPr lang="en-US" sz="1600" b="1" dirty="0">
                <a:solidFill>
                  <a:srgbClr val="46D426"/>
                </a:solidFill>
              </a:rPr>
              <a:t>    "text-summary"</a:t>
            </a:r>
            <a:br>
              <a:rPr lang="en-US" sz="1600" b="1" dirty="0">
                <a:solidFill>
                  <a:srgbClr val="46D426"/>
                </a:solidFill>
              </a:rPr>
            </a:br>
            <a:r>
              <a:rPr lang="en-US" sz="1600" b="1" dirty="0"/>
              <a:t>  ],</a:t>
            </a:r>
            <a:br>
              <a:rPr lang="en-US" sz="1600" b="1" dirty="0"/>
            </a:br>
            <a:r>
              <a:rPr lang="en-US" sz="1600" b="1" dirty="0"/>
              <a:t>  </a:t>
            </a:r>
            <a:r>
              <a:rPr lang="en-US" sz="1600" b="1" dirty="0">
                <a:solidFill>
                  <a:schemeClr val="accent4">
                    <a:lumMod val="60000"/>
                    <a:lumOff val="40000"/>
                  </a:schemeClr>
                </a:solidFill>
              </a:rPr>
              <a:t>"exclude"</a:t>
            </a:r>
            <a:r>
              <a:rPr lang="en-US" sz="1600" b="1" dirty="0"/>
              <a:t>: [</a:t>
            </a:r>
            <a:br>
              <a:rPr lang="en-US" sz="1600" b="1" dirty="0"/>
            </a:br>
            <a:r>
              <a:rPr lang="en-US" sz="1600" b="1" dirty="0">
                <a:solidFill>
                  <a:srgbClr val="46D426"/>
                </a:solidFill>
              </a:rPr>
              <a:t>    "**/*.spec.js"</a:t>
            </a:r>
            <a:r>
              <a:rPr lang="en-US" sz="1600" b="1" dirty="0">
                <a:solidFill>
                  <a:srgbClr val="FD9940"/>
                </a:solidFill>
              </a:rPr>
              <a:t>,</a:t>
            </a:r>
            <a:br>
              <a:rPr lang="en-US" sz="1600" b="1" dirty="0"/>
            </a:br>
            <a:r>
              <a:rPr lang="en-US" sz="1600" b="1" dirty="0"/>
              <a:t>    </a:t>
            </a:r>
            <a:r>
              <a:rPr lang="en-US" sz="1600" b="1" dirty="0">
                <a:solidFill>
                  <a:srgbClr val="46D426"/>
                </a:solidFill>
              </a:rPr>
              <a:t>"test/**/*.</a:t>
            </a:r>
            <a:r>
              <a:rPr lang="en-US" sz="1600" b="1" dirty="0" err="1">
                <a:solidFill>
                  <a:srgbClr val="46D426"/>
                </a:solidFill>
              </a:rPr>
              <a:t>js</a:t>
            </a:r>
            <a:r>
              <a:rPr lang="en-US" sz="1600" b="1" dirty="0">
                <a:solidFill>
                  <a:srgbClr val="46D426"/>
                </a:solidFill>
              </a:rPr>
              <a:t>"</a:t>
            </a:r>
            <a:br>
              <a:rPr lang="en-US" sz="1600" b="1" dirty="0"/>
            </a:br>
            <a:r>
              <a:rPr lang="en-US" sz="1600" b="1" dirty="0"/>
              <a:t>  ],</a:t>
            </a:r>
            <a:br>
              <a:rPr lang="en-US" sz="1600" b="1" dirty="0"/>
            </a:br>
            <a:r>
              <a:rPr lang="en-US" sz="1600" b="1" dirty="0"/>
              <a:t>  </a:t>
            </a:r>
            <a:r>
              <a:rPr lang="en-US" sz="1600" b="1" dirty="0">
                <a:solidFill>
                  <a:schemeClr val="accent4">
                    <a:lumMod val="60000"/>
                    <a:lumOff val="40000"/>
                  </a:schemeClr>
                </a:solidFill>
              </a:rPr>
              <a:t>"cache"</a:t>
            </a:r>
            <a:r>
              <a:rPr lang="en-US" sz="1600" b="1" dirty="0">
                <a:solidFill>
                  <a:srgbClr val="FD9940"/>
                </a:solidFill>
              </a:rPr>
              <a:t>:</a:t>
            </a:r>
            <a:r>
              <a:rPr lang="en-US" sz="1600" b="1" dirty="0"/>
              <a:t> </a:t>
            </a:r>
            <a:r>
              <a:rPr lang="en-US" sz="1600" b="1" dirty="0">
                <a:solidFill>
                  <a:srgbClr val="FD9940"/>
                </a:solidFill>
              </a:rPr>
              <a:t>true</a:t>
            </a:r>
            <a:br>
              <a:rPr lang="en-US" sz="1600" b="1" dirty="0"/>
            </a:br>
            <a:r>
              <a:rPr lang="en-US" sz="1600" b="1" dirty="0"/>
              <a:t>}</a:t>
            </a:r>
          </a:p>
        </p:txBody>
      </p:sp>
      <p:sp>
        <p:nvSpPr>
          <p:cNvPr id="9" name="TextBox 8">
            <a:extLst>
              <a:ext uri="{FF2B5EF4-FFF2-40B4-BE49-F238E27FC236}">
                <a16:creationId xmlns:a16="http://schemas.microsoft.com/office/drawing/2014/main" id="{6230E5C1-B072-4B4A-A170-3C0F4571000A}"/>
              </a:ext>
            </a:extLst>
          </p:cNvPr>
          <p:cNvSpPr txBox="1"/>
          <p:nvPr/>
        </p:nvSpPr>
        <p:spPr>
          <a:xfrm>
            <a:off x="929285" y="2509788"/>
            <a:ext cx="5166715" cy="4091734"/>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600" b="1" dirty="0">
                <a:solidFill>
                  <a:schemeClr val="accent4">
                    <a:lumMod val="60000"/>
                    <a:lumOff val="40000"/>
                  </a:schemeClr>
                </a:solidFill>
              </a:rPr>
              <a:t>"scripts"</a:t>
            </a:r>
            <a:r>
              <a:rPr lang="en-US" sz="1600" b="1" dirty="0">
                <a:solidFill>
                  <a:srgbClr val="FD9940"/>
                </a:solidFill>
              </a:rPr>
              <a:t>:</a:t>
            </a:r>
            <a:r>
              <a:rPr lang="en-US" sz="1600" b="1" dirty="0">
                <a:solidFill>
                  <a:schemeClr val="accent4">
                    <a:lumMod val="60000"/>
                    <a:lumOff val="40000"/>
                  </a:schemeClr>
                </a:solidFill>
              </a:rPr>
              <a:t> </a:t>
            </a:r>
            <a:r>
              <a:rPr lang="en-US" sz="1600" b="1" dirty="0"/>
              <a:t>{</a:t>
            </a:r>
          </a:p>
          <a:p>
            <a:r>
              <a:rPr lang="en-US" sz="1600" b="1" dirty="0"/>
              <a:t>  …</a:t>
            </a:r>
            <a:br>
              <a:rPr lang="en-US" sz="1600" b="1" dirty="0"/>
            </a:br>
            <a:r>
              <a:rPr lang="en-US" sz="1600" b="1" dirty="0"/>
              <a:t> </a:t>
            </a:r>
            <a:r>
              <a:rPr lang="en-US" sz="1600" b="1" dirty="0">
                <a:solidFill>
                  <a:schemeClr val="accent4">
                    <a:lumMod val="60000"/>
                    <a:lumOff val="40000"/>
                  </a:schemeClr>
                </a:solidFill>
              </a:rPr>
              <a:t>"coverage"</a:t>
            </a:r>
            <a:r>
              <a:rPr lang="en-US" sz="1600" b="1" dirty="0">
                <a:solidFill>
                  <a:srgbClr val="FD9940"/>
                </a:solidFill>
              </a:rPr>
              <a:t>:</a:t>
            </a:r>
            <a:r>
              <a:rPr lang="en-US" sz="1600" b="1" dirty="0"/>
              <a:t> </a:t>
            </a:r>
            <a:r>
              <a:rPr lang="en-US" sz="1600" b="1" dirty="0">
                <a:solidFill>
                  <a:srgbClr val="46D426"/>
                </a:solidFill>
              </a:rPr>
              <a:t>"nyc --check-coverage npm test"</a:t>
            </a:r>
            <a:r>
              <a:rPr lang="en-US" sz="1600" b="1" dirty="0">
                <a:solidFill>
                  <a:srgbClr val="FD9940"/>
                </a:solidFill>
              </a:rPr>
              <a:t>,</a:t>
            </a:r>
          </a:p>
          <a:p>
            <a:r>
              <a:rPr lang="en-US" sz="1600" b="1" dirty="0"/>
              <a:t> …</a:t>
            </a:r>
            <a:br>
              <a:rPr lang="en-US" sz="1600" b="1" dirty="0"/>
            </a:br>
            <a:r>
              <a:rPr lang="en-US" sz="1600" b="1" dirty="0"/>
              <a:t>}</a:t>
            </a:r>
          </a:p>
        </p:txBody>
      </p:sp>
    </p:spTree>
    <p:extLst>
      <p:ext uri="{BB962C8B-B14F-4D97-AF65-F5344CB8AC3E}">
        <p14:creationId xmlns:p14="http://schemas.microsoft.com/office/powerpoint/2010/main" val="3314020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521208" y="390815"/>
            <a:ext cx="5879592" cy="649483"/>
          </a:xfrm>
        </p:spPr>
        <p:txBody>
          <a:bodyPr>
            <a:noAutofit/>
          </a:bodyPr>
          <a:lstStyle/>
          <a:p>
            <a:pPr>
              <a:lnSpc>
                <a:spcPct val="100000"/>
              </a:lnSpc>
            </a:pPr>
            <a:r>
              <a:rPr lang="en-US"/>
              <a:t>TEST COVERAGE REPORT</a:t>
            </a:r>
            <a:endParaRPr lang="en-US" b="1">
              <a:latin typeface="+mn-lt"/>
            </a:endParaRPr>
          </a:p>
        </p:txBody>
      </p:sp>
      <p:sp>
        <p:nvSpPr>
          <p:cNvPr id="3" name="Content Placeholder 2">
            <a:extLst>
              <a:ext uri="{FF2B5EF4-FFF2-40B4-BE49-F238E27FC236}">
                <a16:creationId xmlns:a16="http://schemas.microsoft.com/office/drawing/2014/main" id="{82015A78-50A3-A741-ADEC-DD069EE969B5}"/>
              </a:ext>
            </a:extLst>
          </p:cNvPr>
          <p:cNvSpPr>
            <a:spLocks noGrp="1"/>
          </p:cNvSpPr>
          <p:nvPr>
            <p:ph idx="1"/>
          </p:nvPr>
        </p:nvSpPr>
        <p:spPr>
          <a:xfrm>
            <a:off x="521208" y="1040298"/>
            <a:ext cx="10515600" cy="861654"/>
          </a:xfrm>
        </p:spPr>
        <p:txBody>
          <a:bodyPr/>
          <a:lstStyle/>
          <a:p>
            <a:pPr>
              <a:lnSpc>
                <a:spcPct val="150000"/>
              </a:lnSpc>
            </a:pPr>
            <a:r>
              <a:rPr lang="en-US" b="1" dirty="0">
                <a:solidFill>
                  <a:srgbClr val="46D426"/>
                </a:solidFill>
                <a:cs typeface="Calibri"/>
                <a:sym typeface="Calibri"/>
              </a:rPr>
              <a:t>yarn coverage </a:t>
            </a:r>
            <a:r>
              <a:rPr lang="en-US" dirty="0">
                <a:cs typeface="Calibri"/>
                <a:sym typeface="Calibri"/>
              </a:rPr>
              <a:t>or </a:t>
            </a:r>
            <a:r>
              <a:rPr lang="en-US" b="1" dirty="0">
                <a:solidFill>
                  <a:srgbClr val="46D426"/>
                </a:solidFill>
                <a:cs typeface="Calibri"/>
                <a:sym typeface="Calibri"/>
              </a:rPr>
              <a:t>npm run coverage</a:t>
            </a:r>
            <a:r>
              <a:rPr lang="en-US" dirty="0"/>
              <a:t> </a:t>
            </a:r>
          </a:p>
        </p:txBody>
      </p:sp>
      <p:pic>
        <p:nvPicPr>
          <p:cNvPr id="6" name="Picture 5">
            <a:extLst>
              <a:ext uri="{FF2B5EF4-FFF2-40B4-BE49-F238E27FC236}">
                <a16:creationId xmlns:a16="http://schemas.microsoft.com/office/drawing/2014/main" id="{53CB8794-B2BB-4D4E-999F-CFEAD0AC60E7}"/>
              </a:ext>
            </a:extLst>
          </p:cNvPr>
          <p:cNvPicPr>
            <a:picLocks noChangeAspect="1"/>
          </p:cNvPicPr>
          <p:nvPr/>
        </p:nvPicPr>
        <p:blipFill>
          <a:blip r:embed="rId3"/>
          <a:stretch>
            <a:fillRect/>
          </a:stretch>
        </p:blipFill>
        <p:spPr>
          <a:xfrm>
            <a:off x="6595872" y="207264"/>
            <a:ext cx="5494211" cy="6416596"/>
          </a:xfrm>
          <a:prstGeom prst="rect">
            <a:avLst/>
          </a:prstGeom>
        </p:spPr>
      </p:pic>
      <p:pic>
        <p:nvPicPr>
          <p:cNvPr id="8" name="Picture 7">
            <a:extLst>
              <a:ext uri="{FF2B5EF4-FFF2-40B4-BE49-F238E27FC236}">
                <a16:creationId xmlns:a16="http://schemas.microsoft.com/office/drawing/2014/main" id="{3F78F1B8-2DBA-3846-B086-94ADF18AA9D7}"/>
              </a:ext>
            </a:extLst>
          </p:cNvPr>
          <p:cNvPicPr>
            <a:picLocks noChangeAspect="1"/>
          </p:cNvPicPr>
          <p:nvPr/>
        </p:nvPicPr>
        <p:blipFill>
          <a:blip r:embed="rId4"/>
          <a:stretch>
            <a:fillRect/>
          </a:stretch>
        </p:blipFill>
        <p:spPr>
          <a:xfrm>
            <a:off x="688340" y="2332650"/>
            <a:ext cx="8255000" cy="3263900"/>
          </a:xfrm>
          <a:prstGeom prst="rect">
            <a:avLst/>
          </a:prstGeom>
          <a:ln>
            <a:solidFill>
              <a:schemeClr val="tx1"/>
            </a:solidFill>
          </a:ln>
          <a:effectLst>
            <a:outerShdw blurRad="152400" dist="38100" dir="2700000" algn="tl" rotWithShape="0">
              <a:prstClr val="black">
                <a:alpha val="40000"/>
              </a:prstClr>
            </a:outerShdw>
          </a:effectLst>
        </p:spPr>
      </p:pic>
    </p:spTree>
    <p:extLst>
      <p:ext uri="{BB962C8B-B14F-4D97-AF65-F5344CB8AC3E}">
        <p14:creationId xmlns:p14="http://schemas.microsoft.com/office/powerpoint/2010/main" val="3536895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528971" y="298512"/>
            <a:ext cx="5879592" cy="649483"/>
          </a:xfrm>
        </p:spPr>
        <p:txBody>
          <a:bodyPr>
            <a:noAutofit/>
          </a:bodyPr>
          <a:lstStyle/>
          <a:p>
            <a:pPr>
              <a:lnSpc>
                <a:spcPct val="100000"/>
              </a:lnSpc>
            </a:pPr>
            <a:r>
              <a:rPr lang="en-US" dirty="0"/>
              <a:t>TIME TO</a:t>
            </a:r>
            <a:endParaRPr lang="en-US" b="1" dirty="0">
              <a:latin typeface="+mn-lt"/>
            </a:endParaRPr>
          </a:p>
        </p:txBody>
      </p:sp>
      <p:sp>
        <p:nvSpPr>
          <p:cNvPr id="14" name="Title 1">
            <a:extLst>
              <a:ext uri="{FF2B5EF4-FFF2-40B4-BE49-F238E27FC236}">
                <a16:creationId xmlns:a16="http://schemas.microsoft.com/office/drawing/2014/main" id="{07A525D6-9B18-E94D-9086-DB00F46E66A9}"/>
              </a:ext>
            </a:extLst>
          </p:cNvPr>
          <p:cNvSpPr txBox="1">
            <a:spLocks/>
          </p:cNvSpPr>
          <p:nvPr/>
        </p:nvSpPr>
        <p:spPr>
          <a:xfrm>
            <a:off x="5083636" y="262413"/>
            <a:ext cx="7679042" cy="649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dirty="0"/>
              <a:t>: </a:t>
            </a:r>
            <a:r>
              <a:rPr lang="en-US" sz="3600" dirty="0"/>
              <a:t>TEST </a:t>
            </a:r>
            <a:r>
              <a:rPr lang="en-US" sz="3600" b="1" dirty="0"/>
              <a:t>FavoriteStar</a:t>
            </a:r>
            <a:r>
              <a:rPr lang="en-US" sz="3600" dirty="0"/>
              <a:t> COMPONENT</a:t>
            </a:r>
            <a:endParaRPr lang="en-US" sz="3600" b="1" dirty="0">
              <a:latin typeface="+mn-lt"/>
            </a:endParaRPr>
          </a:p>
        </p:txBody>
      </p:sp>
      <p:sp>
        <p:nvSpPr>
          <p:cNvPr id="9" name="TextBox 8">
            <a:extLst>
              <a:ext uri="{FF2B5EF4-FFF2-40B4-BE49-F238E27FC236}">
                <a16:creationId xmlns:a16="http://schemas.microsoft.com/office/drawing/2014/main" id="{D96136C5-957E-A946-BF38-2957C65027A7}"/>
              </a:ext>
            </a:extLst>
          </p:cNvPr>
          <p:cNvSpPr txBox="1"/>
          <p:nvPr/>
        </p:nvSpPr>
        <p:spPr>
          <a:xfrm>
            <a:off x="528971" y="1291109"/>
            <a:ext cx="10928195" cy="5263241"/>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300" b="1" dirty="0">
                <a:solidFill>
                  <a:srgbClr val="FD9940"/>
                </a:solidFill>
              </a:rPr>
              <a:t>import</a:t>
            </a:r>
            <a:r>
              <a:rPr lang="en-US" sz="1300" b="1" dirty="0"/>
              <a:t> </a:t>
            </a:r>
            <a:r>
              <a:rPr lang="en-US" sz="1300" dirty="0"/>
              <a:t>React, {Component} </a:t>
            </a:r>
            <a:r>
              <a:rPr lang="en-US" sz="1300" b="1" dirty="0">
                <a:solidFill>
                  <a:srgbClr val="FD9940"/>
                </a:solidFill>
              </a:rPr>
              <a:t>from</a:t>
            </a:r>
            <a:r>
              <a:rPr lang="en-US" sz="1300" b="1" dirty="0"/>
              <a:t> </a:t>
            </a:r>
            <a:r>
              <a:rPr lang="en-US" sz="1300" dirty="0">
                <a:solidFill>
                  <a:srgbClr val="46D426"/>
                </a:solidFill>
              </a:rPr>
              <a:t>'react'</a:t>
            </a:r>
            <a:br>
              <a:rPr lang="en-US" sz="1300" dirty="0"/>
            </a:br>
            <a:r>
              <a:rPr lang="en-US" sz="1300" b="1" dirty="0">
                <a:solidFill>
                  <a:srgbClr val="FD9940"/>
                </a:solidFill>
              </a:rPr>
              <a:t>import</a:t>
            </a:r>
            <a:r>
              <a:rPr lang="en-US" sz="1300" b="1" dirty="0"/>
              <a:t> </a:t>
            </a:r>
            <a:r>
              <a:rPr lang="en-US" sz="1300" dirty="0"/>
              <a:t>PropTypes </a:t>
            </a:r>
            <a:r>
              <a:rPr lang="en-US" sz="1300" b="1" dirty="0">
                <a:solidFill>
                  <a:srgbClr val="FD9940"/>
                </a:solidFill>
              </a:rPr>
              <a:t>from</a:t>
            </a:r>
            <a:r>
              <a:rPr lang="en-US" sz="1300" b="1" dirty="0"/>
              <a:t> </a:t>
            </a:r>
            <a:r>
              <a:rPr lang="en-US" sz="1300" dirty="0">
                <a:solidFill>
                  <a:srgbClr val="46D426"/>
                </a:solidFill>
              </a:rPr>
              <a:t>'prop-types'</a:t>
            </a:r>
            <a:br>
              <a:rPr lang="en-US" sz="1300" dirty="0"/>
            </a:br>
            <a:br>
              <a:rPr lang="en-US" sz="1300" dirty="0"/>
            </a:br>
            <a:r>
              <a:rPr lang="en-US" sz="1300" b="1" dirty="0">
                <a:solidFill>
                  <a:srgbClr val="FD9940"/>
                </a:solidFill>
              </a:rPr>
              <a:t>export default class </a:t>
            </a:r>
            <a:r>
              <a:rPr lang="en-US" sz="1300" dirty="0"/>
              <a:t>FavoriteStar </a:t>
            </a:r>
            <a:r>
              <a:rPr lang="en-US" sz="1300" b="1" dirty="0">
                <a:solidFill>
                  <a:srgbClr val="FD9940"/>
                </a:solidFill>
              </a:rPr>
              <a:t>extends</a:t>
            </a:r>
            <a:r>
              <a:rPr lang="en-US" sz="1300" b="1" dirty="0"/>
              <a:t> </a:t>
            </a:r>
            <a:r>
              <a:rPr lang="en-US" sz="1300" dirty="0"/>
              <a:t>Component {</a:t>
            </a:r>
            <a:br>
              <a:rPr lang="en-US" sz="1300" dirty="0"/>
            </a:br>
            <a:r>
              <a:rPr lang="en-US" sz="1300" dirty="0"/>
              <a:t>  </a:t>
            </a:r>
            <a:r>
              <a:rPr lang="en-US" sz="1300" b="1" dirty="0">
                <a:solidFill>
                  <a:srgbClr val="FD9940"/>
                </a:solidFill>
              </a:rPr>
              <a:t>static</a:t>
            </a:r>
            <a:r>
              <a:rPr lang="en-US" sz="1300" b="1" dirty="0"/>
              <a:t> </a:t>
            </a:r>
            <a:r>
              <a:rPr lang="en-US" sz="1300" i="1" dirty="0">
                <a:solidFill>
                  <a:schemeClr val="accent4">
                    <a:lumMod val="60000"/>
                    <a:lumOff val="40000"/>
                  </a:schemeClr>
                </a:solidFill>
              </a:rPr>
              <a:t>propTypes</a:t>
            </a:r>
            <a:r>
              <a:rPr lang="en-US" sz="1300" i="1" dirty="0"/>
              <a:t> </a:t>
            </a:r>
            <a:r>
              <a:rPr lang="en-US" sz="1300" dirty="0"/>
              <a:t>= {</a:t>
            </a:r>
            <a:br>
              <a:rPr lang="en-US" sz="1300" dirty="0"/>
            </a:br>
            <a:r>
              <a:rPr lang="en-US" sz="1300" dirty="0"/>
              <a:t>    </a:t>
            </a:r>
            <a:r>
              <a:rPr lang="en-US" sz="1300" dirty="0">
                <a:solidFill>
                  <a:schemeClr val="accent4">
                    <a:lumMod val="60000"/>
                    <a:lumOff val="40000"/>
                  </a:schemeClr>
                </a:solidFill>
              </a:rPr>
              <a:t>isFavorite</a:t>
            </a:r>
            <a:r>
              <a:rPr lang="en-US" sz="1300" dirty="0"/>
              <a:t>: </a:t>
            </a:r>
            <a:r>
              <a:rPr lang="en-US" sz="1300" dirty="0" err="1"/>
              <a:t>PropTypes.bool</a:t>
            </a:r>
            <a:r>
              <a:rPr lang="en-US" sz="1300" b="1" dirty="0">
                <a:solidFill>
                  <a:srgbClr val="FD9940"/>
                </a:solidFill>
              </a:rPr>
              <a:t>,</a:t>
            </a:r>
            <a:br>
              <a:rPr lang="en-US" sz="1300" dirty="0"/>
            </a:br>
            <a:r>
              <a:rPr lang="en-US" sz="1300" dirty="0"/>
              <a:t>    </a:t>
            </a:r>
            <a:r>
              <a:rPr lang="en-US" sz="1300" dirty="0">
                <a:solidFill>
                  <a:schemeClr val="accent4">
                    <a:lumMod val="60000"/>
                    <a:lumOff val="40000"/>
                  </a:schemeClr>
                </a:solidFill>
              </a:rPr>
              <a:t>onFavoriteChange</a:t>
            </a:r>
            <a:r>
              <a:rPr lang="en-US" sz="1300" dirty="0"/>
              <a:t>: </a:t>
            </a:r>
            <a:r>
              <a:rPr lang="en-US" sz="1300" dirty="0" err="1"/>
              <a:t>PropTypes.func</a:t>
            </a:r>
            <a:br>
              <a:rPr lang="en-US" sz="1300" dirty="0"/>
            </a:br>
            <a:r>
              <a:rPr lang="en-US" sz="1300" dirty="0"/>
              <a:t>  }</a:t>
            </a:r>
            <a:br>
              <a:rPr lang="en-US" sz="1300" dirty="0"/>
            </a:br>
            <a:br>
              <a:rPr lang="en-US" sz="1300" dirty="0"/>
            </a:br>
            <a:r>
              <a:rPr lang="en-US" sz="1300" dirty="0"/>
              <a:t>  </a:t>
            </a:r>
            <a:r>
              <a:rPr lang="en-US" sz="1300" b="1" dirty="0">
                <a:solidFill>
                  <a:srgbClr val="FD9940"/>
                </a:solidFill>
              </a:rPr>
              <a:t>static</a:t>
            </a:r>
            <a:r>
              <a:rPr lang="en-US" sz="1300" b="1" dirty="0"/>
              <a:t> </a:t>
            </a:r>
            <a:r>
              <a:rPr lang="en-US" sz="1300" i="1" dirty="0">
                <a:solidFill>
                  <a:schemeClr val="accent4">
                    <a:lumMod val="60000"/>
                    <a:lumOff val="40000"/>
                  </a:schemeClr>
                </a:solidFill>
              </a:rPr>
              <a:t>defaultProps</a:t>
            </a:r>
            <a:r>
              <a:rPr lang="en-US" sz="1300" i="1" dirty="0"/>
              <a:t> </a:t>
            </a:r>
            <a:r>
              <a:rPr lang="en-US" sz="1300" dirty="0"/>
              <a:t>= {</a:t>
            </a:r>
            <a:br>
              <a:rPr lang="en-US" sz="1300" dirty="0"/>
            </a:br>
            <a:r>
              <a:rPr lang="en-US" sz="1300" dirty="0"/>
              <a:t>    </a:t>
            </a:r>
            <a:r>
              <a:rPr lang="en-US" sz="1300" dirty="0">
                <a:solidFill>
                  <a:schemeClr val="accent4">
                    <a:lumMod val="60000"/>
                    <a:lumOff val="40000"/>
                  </a:schemeClr>
                </a:solidFill>
              </a:rPr>
              <a:t>isFavorite</a:t>
            </a:r>
            <a:r>
              <a:rPr lang="en-US" sz="1300" dirty="0"/>
              <a:t>: </a:t>
            </a:r>
            <a:r>
              <a:rPr lang="en-US" sz="1300" b="1" dirty="0">
                <a:solidFill>
                  <a:srgbClr val="FD9940"/>
                </a:solidFill>
              </a:rPr>
              <a:t>false</a:t>
            </a:r>
            <a:br>
              <a:rPr lang="en-US" sz="1300" b="1" dirty="0"/>
            </a:br>
            <a:r>
              <a:rPr lang="en-US" sz="1300" b="1" dirty="0"/>
              <a:t>  </a:t>
            </a:r>
            <a:r>
              <a:rPr lang="en-US" sz="1300" dirty="0"/>
              <a:t>}</a:t>
            </a:r>
            <a:br>
              <a:rPr lang="en-US" sz="1300" dirty="0"/>
            </a:br>
            <a:br>
              <a:rPr lang="en-US" sz="1300" dirty="0"/>
            </a:br>
            <a:r>
              <a:rPr lang="en-US" sz="1300" dirty="0"/>
              <a:t>  </a:t>
            </a:r>
            <a:r>
              <a:rPr lang="en-US" sz="1300" dirty="0" err="1">
                <a:solidFill>
                  <a:srgbClr val="FFC66D"/>
                </a:solidFill>
              </a:rPr>
              <a:t>handleClick</a:t>
            </a:r>
            <a:r>
              <a:rPr lang="en-US" sz="1300" dirty="0"/>
              <a:t> = () =&gt; {</a:t>
            </a:r>
            <a:br>
              <a:rPr lang="en-US" sz="1300" dirty="0"/>
            </a:br>
            <a:r>
              <a:rPr lang="en-US" sz="1300" dirty="0"/>
              <a:t>    </a:t>
            </a:r>
            <a:r>
              <a:rPr lang="en-US" sz="1300" b="1" dirty="0">
                <a:solidFill>
                  <a:srgbClr val="FD9940"/>
                </a:solidFill>
              </a:rPr>
              <a:t>if</a:t>
            </a:r>
            <a:r>
              <a:rPr lang="en-US" sz="1300" b="1" dirty="0"/>
              <a:t> </a:t>
            </a:r>
            <a:r>
              <a:rPr lang="en-US" sz="1300" dirty="0"/>
              <a:t>(</a:t>
            </a:r>
            <a:r>
              <a:rPr lang="en-US" sz="1300" b="1" dirty="0" err="1">
                <a:solidFill>
                  <a:srgbClr val="FD9940"/>
                </a:solidFill>
              </a:rPr>
              <a:t>this</a:t>
            </a:r>
            <a:r>
              <a:rPr lang="en-US" sz="1300" dirty="0" err="1"/>
              <a:t>.</a:t>
            </a:r>
            <a:r>
              <a:rPr lang="en-US" sz="1300" dirty="0" err="1">
                <a:solidFill>
                  <a:schemeClr val="accent4">
                    <a:lumMod val="60000"/>
                    <a:lumOff val="40000"/>
                  </a:schemeClr>
                </a:solidFill>
              </a:rPr>
              <a:t>props</a:t>
            </a:r>
            <a:r>
              <a:rPr lang="en-US" sz="1300" dirty="0" err="1"/>
              <a:t>.</a:t>
            </a:r>
            <a:r>
              <a:rPr lang="en-US" sz="1300" dirty="0" err="1">
                <a:solidFill>
                  <a:schemeClr val="accent4">
                    <a:lumMod val="60000"/>
                    <a:lumOff val="40000"/>
                  </a:schemeClr>
                </a:solidFill>
              </a:rPr>
              <a:t>onFavoriteChange</a:t>
            </a:r>
            <a:r>
              <a:rPr lang="en-US" sz="1300" dirty="0"/>
              <a:t>) {</a:t>
            </a:r>
            <a:br>
              <a:rPr lang="en-US" sz="1300" dirty="0"/>
            </a:br>
            <a:r>
              <a:rPr lang="en-US" sz="1300" dirty="0"/>
              <a:t>      </a:t>
            </a:r>
            <a:r>
              <a:rPr lang="en-US" sz="1300" b="1" dirty="0" err="1">
                <a:solidFill>
                  <a:srgbClr val="FD9940"/>
                </a:solidFill>
              </a:rPr>
              <a:t>this</a:t>
            </a:r>
            <a:r>
              <a:rPr lang="en-US" sz="1300" dirty="0" err="1"/>
              <a:t>.</a:t>
            </a:r>
            <a:r>
              <a:rPr lang="en-US" sz="1300" dirty="0" err="1">
                <a:solidFill>
                  <a:schemeClr val="accent4">
                    <a:lumMod val="60000"/>
                    <a:lumOff val="40000"/>
                  </a:schemeClr>
                </a:solidFill>
              </a:rPr>
              <a:t>props</a:t>
            </a:r>
            <a:r>
              <a:rPr lang="en-US" sz="1300" dirty="0" err="1"/>
              <a:t>.</a:t>
            </a:r>
            <a:r>
              <a:rPr lang="en-US" sz="1300" dirty="0" err="1">
                <a:solidFill>
                  <a:schemeClr val="accent4">
                    <a:lumMod val="60000"/>
                    <a:lumOff val="40000"/>
                  </a:schemeClr>
                </a:solidFill>
              </a:rPr>
              <a:t>onFavoriteChange</a:t>
            </a:r>
            <a:r>
              <a:rPr lang="en-US" sz="1300" dirty="0"/>
              <a:t>(!</a:t>
            </a:r>
            <a:r>
              <a:rPr lang="en-US" sz="1300" b="1" dirty="0" err="1">
                <a:solidFill>
                  <a:srgbClr val="FD9940"/>
                </a:solidFill>
              </a:rPr>
              <a:t>this</a:t>
            </a:r>
            <a:r>
              <a:rPr lang="en-US" sz="1300" dirty="0" err="1"/>
              <a:t>.</a:t>
            </a:r>
            <a:r>
              <a:rPr lang="en-US" sz="1300" dirty="0" err="1">
                <a:solidFill>
                  <a:schemeClr val="accent4">
                    <a:lumMod val="60000"/>
                    <a:lumOff val="40000"/>
                  </a:schemeClr>
                </a:solidFill>
              </a:rPr>
              <a:t>props</a:t>
            </a:r>
            <a:r>
              <a:rPr lang="en-US" sz="1300" dirty="0" err="1"/>
              <a:t>.</a:t>
            </a:r>
            <a:r>
              <a:rPr lang="en-US" sz="1300" dirty="0" err="1">
                <a:solidFill>
                  <a:schemeClr val="accent4">
                    <a:lumMod val="60000"/>
                    <a:lumOff val="40000"/>
                  </a:schemeClr>
                </a:solidFill>
              </a:rPr>
              <a:t>isFavorite</a:t>
            </a:r>
            <a:r>
              <a:rPr lang="en-US" sz="1300" dirty="0"/>
              <a:t>)</a:t>
            </a:r>
            <a:br>
              <a:rPr lang="en-US" sz="1300" dirty="0"/>
            </a:br>
            <a:r>
              <a:rPr lang="en-US" sz="1300" dirty="0"/>
              <a:t>    }</a:t>
            </a:r>
            <a:br>
              <a:rPr lang="en-US" sz="1300" dirty="0"/>
            </a:br>
            <a:r>
              <a:rPr lang="en-US" sz="1300" dirty="0"/>
              <a:t>  }</a:t>
            </a:r>
            <a:br>
              <a:rPr lang="en-US" sz="1300" dirty="0"/>
            </a:br>
            <a:br>
              <a:rPr lang="en-US" sz="1300" dirty="0"/>
            </a:br>
            <a:r>
              <a:rPr lang="en-US" sz="1300" dirty="0"/>
              <a:t>  </a:t>
            </a:r>
            <a:r>
              <a:rPr lang="en-US" sz="1300" dirty="0">
                <a:solidFill>
                  <a:srgbClr val="FFC66D"/>
                </a:solidFill>
              </a:rPr>
              <a:t>render</a:t>
            </a:r>
            <a:r>
              <a:rPr lang="en-US" sz="1300" dirty="0"/>
              <a:t>() {</a:t>
            </a:r>
            <a:br>
              <a:rPr lang="en-US" sz="1300" dirty="0"/>
            </a:br>
            <a:r>
              <a:rPr lang="en-US" sz="1300" dirty="0"/>
              <a:t>    </a:t>
            </a:r>
            <a:r>
              <a:rPr lang="en-US" sz="1300" b="1" dirty="0">
                <a:solidFill>
                  <a:srgbClr val="FD9940"/>
                </a:solidFill>
              </a:rPr>
              <a:t>let</a:t>
            </a:r>
            <a:r>
              <a:rPr lang="en-US" sz="1300" b="1" dirty="0"/>
              <a:t> </a:t>
            </a:r>
            <a:r>
              <a:rPr lang="en-US" sz="1300" dirty="0" err="1"/>
              <a:t>starClassName</a:t>
            </a:r>
            <a:r>
              <a:rPr lang="en-US" sz="1300" dirty="0"/>
              <a:t> = (</a:t>
            </a:r>
            <a:r>
              <a:rPr lang="en-US" sz="1300" b="1" dirty="0" err="1">
                <a:solidFill>
                  <a:srgbClr val="FD9940"/>
                </a:solidFill>
              </a:rPr>
              <a:t>this</a:t>
            </a:r>
            <a:r>
              <a:rPr lang="en-US" sz="1300" dirty="0" err="1"/>
              <a:t>.</a:t>
            </a:r>
            <a:r>
              <a:rPr lang="en-US" sz="1300" dirty="0" err="1">
                <a:solidFill>
                  <a:schemeClr val="accent4">
                    <a:lumMod val="60000"/>
                    <a:lumOff val="40000"/>
                  </a:schemeClr>
                </a:solidFill>
              </a:rPr>
              <a:t>props</a:t>
            </a:r>
            <a:r>
              <a:rPr lang="en-US" sz="1300" dirty="0" err="1"/>
              <a:t>.</a:t>
            </a:r>
            <a:r>
              <a:rPr lang="en-US" sz="1300" dirty="0" err="1">
                <a:solidFill>
                  <a:schemeClr val="accent4">
                    <a:lumMod val="60000"/>
                    <a:lumOff val="40000"/>
                  </a:schemeClr>
                </a:solidFill>
              </a:rPr>
              <a:t>isFavorite</a:t>
            </a:r>
            <a:r>
              <a:rPr lang="en-US" sz="1300" dirty="0"/>
              <a:t>) ? </a:t>
            </a:r>
            <a:r>
              <a:rPr lang="en-US" sz="1300" dirty="0">
                <a:solidFill>
                  <a:srgbClr val="46D426"/>
                </a:solidFill>
              </a:rPr>
              <a:t>'star-favorite'</a:t>
            </a:r>
            <a:r>
              <a:rPr lang="en-US" sz="1300" dirty="0"/>
              <a:t> : </a:t>
            </a:r>
            <a:r>
              <a:rPr lang="en-US" sz="1300" dirty="0">
                <a:solidFill>
                  <a:srgbClr val="46D426"/>
                </a:solidFill>
              </a:rPr>
              <a:t>'star'</a:t>
            </a:r>
            <a:br>
              <a:rPr lang="en-US" sz="1300" dirty="0">
                <a:solidFill>
                  <a:srgbClr val="46D426"/>
                </a:solidFill>
              </a:rPr>
            </a:br>
            <a:r>
              <a:rPr lang="en-US" sz="1300" dirty="0"/>
              <a:t>    </a:t>
            </a:r>
            <a:r>
              <a:rPr lang="en-US" sz="1300" b="1" dirty="0">
                <a:solidFill>
                  <a:srgbClr val="FD9940"/>
                </a:solidFill>
              </a:rPr>
              <a:t>return</a:t>
            </a:r>
            <a:r>
              <a:rPr lang="en-US" sz="1300" b="1" dirty="0"/>
              <a:t> </a:t>
            </a:r>
            <a:r>
              <a:rPr lang="en-US" sz="1300" dirty="0"/>
              <a:t>(</a:t>
            </a:r>
            <a:br>
              <a:rPr lang="en-US" sz="1300" dirty="0"/>
            </a:br>
            <a:r>
              <a:rPr lang="en-US" sz="1300" dirty="0"/>
              <a:t>     </a:t>
            </a:r>
            <a:r>
              <a:rPr lang="en-US" sz="1300" dirty="0">
                <a:solidFill>
                  <a:srgbClr val="E8BF6A"/>
                </a:solidFill>
              </a:rPr>
              <a:t> &lt;div </a:t>
            </a:r>
            <a:r>
              <a:rPr lang="en-US" sz="1300" dirty="0"/>
              <a:t>className={</a:t>
            </a:r>
            <a:r>
              <a:rPr lang="en-US" sz="1300" dirty="0" err="1"/>
              <a:t>starClassName</a:t>
            </a:r>
            <a:r>
              <a:rPr lang="en-US" sz="1300" dirty="0"/>
              <a:t>} onClick={</a:t>
            </a:r>
            <a:r>
              <a:rPr lang="en-US" sz="1300" b="1" dirty="0" err="1">
                <a:solidFill>
                  <a:srgbClr val="FD9940"/>
                </a:solidFill>
              </a:rPr>
              <a:t>this</a:t>
            </a:r>
            <a:r>
              <a:rPr lang="en-US" sz="1300" dirty="0" err="1"/>
              <a:t>.</a:t>
            </a:r>
            <a:r>
              <a:rPr lang="en-US" sz="1300" dirty="0" err="1">
                <a:solidFill>
                  <a:srgbClr val="FFC66D"/>
                </a:solidFill>
              </a:rPr>
              <a:t>handleClick</a:t>
            </a:r>
            <a:r>
              <a:rPr lang="en-US" sz="1300" dirty="0"/>
              <a:t>}</a:t>
            </a:r>
            <a:r>
              <a:rPr lang="en-US" sz="1300" dirty="0">
                <a:solidFill>
                  <a:srgbClr val="E8BF6A"/>
                </a:solidFill>
              </a:rPr>
              <a:t>/&gt;</a:t>
            </a:r>
            <a:br>
              <a:rPr lang="en-US" sz="1300" dirty="0"/>
            </a:br>
            <a:r>
              <a:rPr lang="en-US" sz="1300" dirty="0"/>
              <a:t>    )</a:t>
            </a:r>
            <a:br>
              <a:rPr lang="en-US" sz="1300" dirty="0"/>
            </a:br>
            <a:r>
              <a:rPr lang="en-US" sz="1300" dirty="0"/>
              <a:t>  }</a:t>
            </a:r>
            <a:br>
              <a:rPr lang="en-US" sz="1300" dirty="0"/>
            </a:br>
            <a:r>
              <a:rPr lang="en-US" sz="1300" dirty="0"/>
              <a:t>}</a:t>
            </a:r>
            <a:br>
              <a:rPr lang="en-US" dirty="0"/>
            </a:br>
            <a:br>
              <a:rPr lang="en-US" dirty="0"/>
            </a:br>
            <a:br>
              <a:rPr lang="en-US" dirty="0"/>
            </a:br>
            <a:endParaRPr lang="en-US" dirty="0"/>
          </a:p>
        </p:txBody>
      </p:sp>
      <p:pic>
        <p:nvPicPr>
          <p:cNvPr id="7" name="Picture 6">
            <a:extLst>
              <a:ext uri="{FF2B5EF4-FFF2-40B4-BE49-F238E27FC236}">
                <a16:creationId xmlns:a16="http://schemas.microsoft.com/office/drawing/2014/main" id="{FEDA1586-507C-9D42-AED5-45B70461B7BE}"/>
              </a:ext>
            </a:extLst>
          </p:cNvPr>
          <p:cNvPicPr>
            <a:picLocks noChangeAspect="1"/>
          </p:cNvPicPr>
          <p:nvPr/>
        </p:nvPicPr>
        <p:blipFill>
          <a:blip r:embed="rId3"/>
          <a:stretch>
            <a:fillRect/>
          </a:stretch>
        </p:blipFill>
        <p:spPr>
          <a:xfrm>
            <a:off x="2570568" y="85765"/>
            <a:ext cx="2647218" cy="1107415"/>
          </a:xfrm>
          <a:prstGeom prst="rect">
            <a:avLst/>
          </a:prstGeom>
        </p:spPr>
      </p:pic>
      <p:sp>
        <p:nvSpPr>
          <p:cNvPr id="10" name="Content Placeholder 2">
            <a:extLst>
              <a:ext uri="{FF2B5EF4-FFF2-40B4-BE49-F238E27FC236}">
                <a16:creationId xmlns:a16="http://schemas.microsoft.com/office/drawing/2014/main" id="{9875CB72-A1AB-5B47-B96F-64603AC87DF9}"/>
              </a:ext>
            </a:extLst>
          </p:cNvPr>
          <p:cNvSpPr>
            <a:spLocks noGrp="1"/>
          </p:cNvSpPr>
          <p:nvPr>
            <p:ph idx="1"/>
          </p:nvPr>
        </p:nvSpPr>
        <p:spPr>
          <a:xfrm>
            <a:off x="6330506" y="2205441"/>
            <a:ext cx="5374888" cy="3189250"/>
          </a:xfrm>
          <a:solidFill>
            <a:schemeClr val="bg1"/>
          </a:solidFill>
          <a:ln>
            <a:solidFill>
              <a:schemeClr val="bg1">
                <a:lumMod val="50000"/>
                <a:lumOff val="50000"/>
              </a:schemeClr>
            </a:solidFill>
          </a:ln>
        </p:spPr>
        <p:txBody>
          <a:bodyPr>
            <a:normAutofit fontScale="92500"/>
          </a:bodyPr>
          <a:lstStyle/>
          <a:p>
            <a:pPr>
              <a:lnSpc>
                <a:spcPct val="100000"/>
              </a:lnSpc>
            </a:pPr>
            <a:r>
              <a:rPr lang="en-US" sz="2000" b="1" dirty="0"/>
              <a:t>Suggested Test Plan</a:t>
            </a:r>
            <a:r>
              <a:rPr lang="en-US" sz="2000" dirty="0"/>
              <a:t>:</a:t>
            </a:r>
          </a:p>
          <a:p>
            <a:pPr lvl="1">
              <a:lnSpc>
                <a:spcPct val="100000"/>
              </a:lnSpc>
              <a:buFont typeface="Wingdings" pitchFamily="2" charset="2"/>
              <a:buChar char="ü"/>
            </a:pPr>
            <a:r>
              <a:rPr lang="en-US" sz="2000" dirty="0"/>
              <a:t>Rendering according </a:t>
            </a:r>
            <a:r>
              <a:rPr lang="en-US" sz="2000" b="1" dirty="0"/>
              <a:t>isFavorite </a:t>
            </a:r>
            <a:r>
              <a:rPr lang="en-US" sz="2000" dirty="0"/>
              <a:t>property</a:t>
            </a:r>
          </a:p>
          <a:p>
            <a:pPr lvl="1">
              <a:lnSpc>
                <a:spcPct val="100000"/>
              </a:lnSpc>
              <a:buFont typeface="Wingdings" pitchFamily="2" charset="2"/>
              <a:buChar char="ü"/>
            </a:pPr>
            <a:r>
              <a:rPr lang="en-US" sz="2000" b="1" dirty="0"/>
              <a:t>onFavoriteChange </a:t>
            </a:r>
            <a:r>
              <a:rPr lang="en-US" sz="2000" dirty="0"/>
              <a:t>CB invocation with proper params</a:t>
            </a:r>
          </a:p>
          <a:p>
            <a:pPr lvl="1">
              <a:lnSpc>
                <a:spcPct val="100000"/>
              </a:lnSpc>
            </a:pPr>
            <a:endParaRPr lang="en-US" sz="2000" dirty="0"/>
          </a:p>
          <a:p>
            <a:pPr>
              <a:lnSpc>
                <a:spcPct val="100000"/>
              </a:lnSpc>
            </a:pPr>
            <a:r>
              <a:rPr lang="en-US" sz="2000" dirty="0"/>
              <a:t>Hints:</a:t>
            </a:r>
          </a:p>
          <a:p>
            <a:pPr lvl="1">
              <a:lnSpc>
                <a:spcPct val="100000"/>
              </a:lnSpc>
              <a:buClr>
                <a:schemeClr val="tx1"/>
              </a:buClr>
              <a:buFont typeface=".AppleSystemUIFont"/>
              <a:buChar char="-"/>
            </a:pPr>
            <a:r>
              <a:rPr lang="en-US" sz="2000" dirty="0"/>
              <a:t>Use </a:t>
            </a:r>
            <a:r>
              <a:rPr lang="en-US" sz="2000" b="1" dirty="0"/>
              <a:t>sinon spy</a:t>
            </a:r>
            <a:r>
              <a:rPr lang="en-US" sz="2000" dirty="0"/>
              <a:t> to check </a:t>
            </a:r>
            <a:r>
              <a:rPr lang="en-US" sz="2000" b="1" dirty="0"/>
              <a:t>onFavoriteChange </a:t>
            </a:r>
            <a:r>
              <a:rPr lang="en-US" sz="2000" dirty="0"/>
              <a:t>CB</a:t>
            </a:r>
          </a:p>
          <a:p>
            <a:pPr lvl="1">
              <a:lnSpc>
                <a:spcPct val="100000"/>
              </a:lnSpc>
              <a:buClr>
                <a:schemeClr val="tx1"/>
              </a:buClr>
              <a:buFont typeface=".AppleSystemUIFont"/>
              <a:buChar char="-"/>
            </a:pPr>
            <a:r>
              <a:rPr lang="en-US" sz="2000" dirty="0"/>
              <a:t>Use sinon </a:t>
            </a:r>
            <a:r>
              <a:rPr lang="en-US" sz="2000" b="1" dirty="0"/>
              <a:t>spyCall.args API </a:t>
            </a:r>
            <a:r>
              <a:rPr lang="en-US" sz="2000" dirty="0"/>
              <a:t>to check CB invocation params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3460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22990"/>
            <a:ext cx="10515600" cy="1323439"/>
          </a:xfrm>
        </p:spPr>
        <p:txBody>
          <a:bodyPr>
            <a:noAutofit/>
          </a:bodyPr>
          <a:lstStyle/>
          <a:p>
            <a:pPr>
              <a:lnSpc>
                <a:spcPct val="100000"/>
              </a:lnSpc>
            </a:pPr>
            <a:r>
              <a:rPr lang="en-US" dirty="0"/>
              <a:t>WHY?</a:t>
            </a:r>
            <a:br>
              <a:rPr lang="en-US" b="1" dirty="0"/>
            </a:br>
            <a:endParaRPr lang="en-US" sz="3600" b="1"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838200" y="2235518"/>
            <a:ext cx="10515600" cy="4351338"/>
          </a:xfrm>
        </p:spPr>
        <p:txBody>
          <a:bodyPr/>
          <a:lstStyle/>
          <a:p>
            <a:pPr>
              <a:lnSpc>
                <a:spcPct val="200000"/>
              </a:lnSpc>
            </a:pPr>
            <a:r>
              <a:rPr lang="en-US" dirty="0"/>
              <a:t>Maintainable code</a:t>
            </a:r>
          </a:p>
          <a:p>
            <a:pPr>
              <a:lnSpc>
                <a:spcPct val="200000"/>
              </a:lnSpc>
            </a:pPr>
            <a:r>
              <a:rPr lang="en-US" dirty="0"/>
              <a:t>Definition of what the code should do</a:t>
            </a:r>
          </a:p>
          <a:p>
            <a:pPr>
              <a:lnSpc>
                <a:spcPct val="200000"/>
              </a:lnSpc>
            </a:pPr>
            <a:r>
              <a:rPr lang="en-US" dirty="0"/>
              <a:t>Usage examples built into our library</a:t>
            </a:r>
          </a:p>
          <a:p>
            <a:pPr>
              <a:lnSpc>
                <a:spcPct val="200000"/>
              </a:lnSpc>
            </a:pPr>
            <a:r>
              <a:rPr lang="en-US" dirty="0"/>
              <a:t>CI/CD</a:t>
            </a:r>
          </a:p>
        </p:txBody>
      </p:sp>
      <p:sp>
        <p:nvSpPr>
          <p:cNvPr id="5" name="TextBox 4">
            <a:extLst>
              <a:ext uri="{FF2B5EF4-FFF2-40B4-BE49-F238E27FC236}">
                <a16:creationId xmlns:a16="http://schemas.microsoft.com/office/drawing/2014/main" id="{40D08D16-09E8-6B4A-AA54-E7D477960069}"/>
              </a:ext>
            </a:extLst>
          </p:cNvPr>
          <p:cNvSpPr txBox="1"/>
          <p:nvPr/>
        </p:nvSpPr>
        <p:spPr>
          <a:xfrm>
            <a:off x="627992" y="1000098"/>
            <a:ext cx="6358759" cy="646331"/>
          </a:xfrm>
          <a:prstGeom prst="rect">
            <a:avLst/>
          </a:prstGeom>
          <a:noFill/>
        </p:spPr>
        <p:txBody>
          <a:bodyPr wrap="square" rtlCol="0">
            <a:spAutoFit/>
          </a:bodyPr>
          <a:lstStyle/>
          <a:p>
            <a:r>
              <a:rPr lang="en-US" sz="3600" dirty="0"/>
              <a:t>because my boss said so…</a:t>
            </a:r>
          </a:p>
        </p:txBody>
      </p:sp>
      <p:pic>
        <p:nvPicPr>
          <p:cNvPr id="7" name="Picture 6">
            <a:extLst>
              <a:ext uri="{FF2B5EF4-FFF2-40B4-BE49-F238E27FC236}">
                <a16:creationId xmlns:a16="http://schemas.microsoft.com/office/drawing/2014/main" id="{14659326-8CF2-1F43-B08B-EA1BAC5FFFC9}"/>
              </a:ext>
            </a:extLst>
          </p:cNvPr>
          <p:cNvPicPr>
            <a:picLocks noChangeAspect="1"/>
          </p:cNvPicPr>
          <p:nvPr/>
        </p:nvPicPr>
        <p:blipFill>
          <a:blip r:embed="rId3"/>
          <a:stretch>
            <a:fillRect/>
          </a:stretch>
        </p:blipFill>
        <p:spPr>
          <a:xfrm>
            <a:off x="6884860" y="1000098"/>
            <a:ext cx="5192358" cy="5192358"/>
          </a:xfrm>
          <a:prstGeom prst="rect">
            <a:avLst/>
          </a:prstGeom>
          <a:ln>
            <a:solidFill>
              <a:schemeClr val="bg1">
                <a:lumMod val="65000"/>
                <a:lumOff val="35000"/>
              </a:schemeClr>
            </a:solidFill>
          </a:ln>
        </p:spPr>
      </p:pic>
      <p:sp>
        <p:nvSpPr>
          <p:cNvPr id="8" name="TextBox 7">
            <a:extLst>
              <a:ext uri="{FF2B5EF4-FFF2-40B4-BE49-F238E27FC236}">
                <a16:creationId xmlns:a16="http://schemas.microsoft.com/office/drawing/2014/main" id="{2F68D18B-5403-6249-B262-4CDB063D0CE4}"/>
              </a:ext>
            </a:extLst>
          </p:cNvPr>
          <p:cNvSpPr txBox="1"/>
          <p:nvPr/>
        </p:nvSpPr>
        <p:spPr>
          <a:xfrm>
            <a:off x="7242541" y="4892633"/>
            <a:ext cx="4476997" cy="1169193"/>
          </a:xfrm>
          <a:prstGeom prst="rect">
            <a:avLst/>
          </a:prstGeom>
          <a:solidFill>
            <a:schemeClr val="bg1"/>
          </a:solidFill>
        </p:spPr>
        <p:txBody>
          <a:bodyPr wrap="square" rtlCol="0" anchor="ctr" anchorCtr="0">
            <a:noAutofit/>
          </a:bodyPr>
          <a:lstStyle/>
          <a:p>
            <a:pPr algn="ctr"/>
            <a:r>
              <a:rPr lang="en-US" sz="3600" b="1" dirty="0">
                <a:ln>
                  <a:solidFill>
                    <a:schemeClr val="bg1"/>
                  </a:solidFill>
                </a:ln>
                <a:effectLst>
                  <a:glow rad="63500">
                    <a:schemeClr val="bg1">
                      <a:alpha val="40000"/>
                    </a:schemeClr>
                  </a:glow>
                  <a:innerShdw blurRad="63500" dist="50800" dir="18900000">
                    <a:schemeClr val="tx1">
                      <a:alpha val="50000"/>
                    </a:schemeClr>
                  </a:innerShdw>
                </a:effectLst>
              </a:rPr>
              <a:t>I NEED ONE MORE  TEST!</a:t>
            </a:r>
          </a:p>
        </p:txBody>
      </p:sp>
    </p:spTree>
    <p:extLst>
      <p:ext uri="{BB962C8B-B14F-4D97-AF65-F5344CB8AC3E}">
        <p14:creationId xmlns:p14="http://schemas.microsoft.com/office/powerpoint/2010/main" val="269813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96136C5-957E-A946-BF38-2957C65027A7}"/>
              </a:ext>
            </a:extLst>
          </p:cNvPr>
          <p:cNvSpPr txBox="1"/>
          <p:nvPr/>
        </p:nvSpPr>
        <p:spPr>
          <a:xfrm>
            <a:off x="528970" y="1045783"/>
            <a:ext cx="10928195" cy="5644949"/>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300" b="1" dirty="0">
                <a:solidFill>
                  <a:srgbClr val="FD9940"/>
                </a:solidFill>
              </a:rPr>
              <a:t>import</a:t>
            </a:r>
            <a:r>
              <a:rPr lang="en-US" sz="1300" b="1" dirty="0"/>
              <a:t> </a:t>
            </a:r>
            <a:r>
              <a:rPr lang="en-US" sz="1300" dirty="0"/>
              <a:t>React, {Component} </a:t>
            </a:r>
            <a:r>
              <a:rPr lang="en-US" sz="1300" b="1" dirty="0">
                <a:solidFill>
                  <a:srgbClr val="FD9940"/>
                </a:solidFill>
              </a:rPr>
              <a:t>from</a:t>
            </a:r>
            <a:r>
              <a:rPr lang="en-US" sz="1300" b="1" dirty="0"/>
              <a:t> </a:t>
            </a:r>
            <a:r>
              <a:rPr lang="en-US" sz="1300" dirty="0">
                <a:solidFill>
                  <a:srgbClr val="46D426"/>
                </a:solidFill>
              </a:rPr>
              <a:t>'react'</a:t>
            </a:r>
            <a:br>
              <a:rPr lang="en-US" sz="1300" dirty="0"/>
            </a:br>
            <a:r>
              <a:rPr lang="en-US" sz="1300" b="1" dirty="0">
                <a:solidFill>
                  <a:srgbClr val="FD9940"/>
                </a:solidFill>
              </a:rPr>
              <a:t>import</a:t>
            </a:r>
            <a:r>
              <a:rPr lang="en-US" sz="1300" b="1" dirty="0"/>
              <a:t> </a:t>
            </a:r>
            <a:r>
              <a:rPr lang="en-US" sz="1300" dirty="0"/>
              <a:t>PropTypes </a:t>
            </a:r>
            <a:r>
              <a:rPr lang="en-US" sz="1300" b="1" dirty="0">
                <a:solidFill>
                  <a:srgbClr val="FD9940"/>
                </a:solidFill>
              </a:rPr>
              <a:t>from</a:t>
            </a:r>
            <a:r>
              <a:rPr lang="en-US" sz="1300" b="1" dirty="0"/>
              <a:t> </a:t>
            </a:r>
            <a:r>
              <a:rPr lang="en-US" sz="1300" dirty="0">
                <a:solidFill>
                  <a:srgbClr val="46D426"/>
                </a:solidFill>
              </a:rPr>
              <a:t>'prop-types'</a:t>
            </a:r>
            <a:br>
              <a:rPr lang="en-US" sz="1300" dirty="0"/>
            </a:br>
            <a:br>
              <a:rPr lang="en-US" sz="1300" dirty="0"/>
            </a:br>
            <a:r>
              <a:rPr lang="en-US" sz="1300" b="1" dirty="0">
                <a:solidFill>
                  <a:srgbClr val="FD9940"/>
                </a:solidFill>
              </a:rPr>
              <a:t>export default class </a:t>
            </a:r>
            <a:r>
              <a:rPr lang="en-US" sz="1300" dirty="0"/>
              <a:t>FavoriteStar </a:t>
            </a:r>
            <a:r>
              <a:rPr lang="en-US" sz="1300" b="1" dirty="0">
                <a:solidFill>
                  <a:srgbClr val="FD9940"/>
                </a:solidFill>
              </a:rPr>
              <a:t>extends</a:t>
            </a:r>
            <a:r>
              <a:rPr lang="en-US" sz="1300" b="1" dirty="0"/>
              <a:t> </a:t>
            </a:r>
            <a:r>
              <a:rPr lang="en-US" sz="1300" dirty="0"/>
              <a:t>Component {</a:t>
            </a:r>
            <a:br>
              <a:rPr lang="en-US" sz="1300" dirty="0"/>
            </a:br>
            <a:r>
              <a:rPr lang="en-US" sz="1300" dirty="0"/>
              <a:t>  </a:t>
            </a:r>
            <a:r>
              <a:rPr lang="en-US" sz="1300" b="1" dirty="0">
                <a:solidFill>
                  <a:srgbClr val="FD9940"/>
                </a:solidFill>
              </a:rPr>
              <a:t>static</a:t>
            </a:r>
            <a:r>
              <a:rPr lang="en-US" sz="1300" b="1" dirty="0"/>
              <a:t> </a:t>
            </a:r>
            <a:r>
              <a:rPr lang="en-US" sz="1300" i="1" dirty="0">
                <a:solidFill>
                  <a:schemeClr val="accent4">
                    <a:lumMod val="60000"/>
                    <a:lumOff val="40000"/>
                  </a:schemeClr>
                </a:solidFill>
              </a:rPr>
              <a:t>propTypes</a:t>
            </a:r>
            <a:r>
              <a:rPr lang="en-US" sz="1300" i="1" dirty="0"/>
              <a:t> </a:t>
            </a:r>
            <a:r>
              <a:rPr lang="en-US" sz="1300" dirty="0"/>
              <a:t>= {</a:t>
            </a:r>
            <a:br>
              <a:rPr lang="en-US" sz="1300" dirty="0"/>
            </a:br>
            <a:r>
              <a:rPr lang="en-US" sz="1300" dirty="0"/>
              <a:t>    </a:t>
            </a:r>
            <a:r>
              <a:rPr lang="en-US" sz="1300" dirty="0">
                <a:solidFill>
                  <a:schemeClr val="accent4">
                    <a:lumMod val="60000"/>
                    <a:lumOff val="40000"/>
                  </a:schemeClr>
                </a:solidFill>
              </a:rPr>
              <a:t>isFavorite</a:t>
            </a:r>
            <a:r>
              <a:rPr lang="en-US" sz="1300" dirty="0"/>
              <a:t>: </a:t>
            </a:r>
            <a:r>
              <a:rPr lang="en-US" sz="1300" dirty="0" err="1"/>
              <a:t>PropTypes.bool</a:t>
            </a:r>
            <a:r>
              <a:rPr lang="en-US" sz="1300" b="1" dirty="0">
                <a:solidFill>
                  <a:srgbClr val="FD9940"/>
                </a:solidFill>
              </a:rPr>
              <a:t>,</a:t>
            </a:r>
            <a:br>
              <a:rPr lang="en-US" sz="1300" dirty="0"/>
            </a:br>
            <a:r>
              <a:rPr lang="en-US" sz="1300" dirty="0"/>
              <a:t>    </a:t>
            </a:r>
            <a:r>
              <a:rPr lang="en-US" sz="1300" dirty="0">
                <a:solidFill>
                  <a:schemeClr val="accent4">
                    <a:lumMod val="60000"/>
                    <a:lumOff val="40000"/>
                  </a:schemeClr>
                </a:solidFill>
              </a:rPr>
              <a:t>onFavoriteChange</a:t>
            </a:r>
            <a:r>
              <a:rPr lang="en-US" sz="1300" dirty="0"/>
              <a:t>: </a:t>
            </a:r>
            <a:r>
              <a:rPr lang="en-US" sz="1300" dirty="0" err="1"/>
              <a:t>PropTypes.func</a:t>
            </a:r>
            <a:br>
              <a:rPr lang="en-US" sz="1300" dirty="0"/>
            </a:br>
            <a:r>
              <a:rPr lang="en-US" sz="1300" dirty="0"/>
              <a:t>  }</a:t>
            </a:r>
            <a:br>
              <a:rPr lang="en-US" sz="1300" dirty="0"/>
            </a:br>
            <a:br>
              <a:rPr lang="en-US" sz="1300" dirty="0"/>
            </a:br>
            <a:r>
              <a:rPr lang="en-US" sz="1300" dirty="0"/>
              <a:t>  </a:t>
            </a:r>
            <a:r>
              <a:rPr lang="en-US" sz="1300" b="1" dirty="0">
                <a:solidFill>
                  <a:srgbClr val="FD9940"/>
                </a:solidFill>
              </a:rPr>
              <a:t>static</a:t>
            </a:r>
            <a:r>
              <a:rPr lang="en-US" sz="1300" b="1" dirty="0"/>
              <a:t> </a:t>
            </a:r>
            <a:r>
              <a:rPr lang="en-US" sz="1300" i="1" dirty="0">
                <a:solidFill>
                  <a:schemeClr val="accent4">
                    <a:lumMod val="60000"/>
                    <a:lumOff val="40000"/>
                  </a:schemeClr>
                </a:solidFill>
              </a:rPr>
              <a:t>defaultProps</a:t>
            </a:r>
            <a:r>
              <a:rPr lang="en-US" sz="1300" i="1" dirty="0"/>
              <a:t> </a:t>
            </a:r>
            <a:r>
              <a:rPr lang="en-US" sz="1300" dirty="0"/>
              <a:t>= {</a:t>
            </a:r>
            <a:br>
              <a:rPr lang="en-US" sz="1300" dirty="0"/>
            </a:br>
            <a:r>
              <a:rPr lang="en-US" sz="1300" dirty="0"/>
              <a:t>    </a:t>
            </a:r>
            <a:r>
              <a:rPr lang="en-US" sz="1300" dirty="0">
                <a:solidFill>
                  <a:schemeClr val="accent4">
                    <a:lumMod val="60000"/>
                    <a:lumOff val="40000"/>
                  </a:schemeClr>
                </a:solidFill>
              </a:rPr>
              <a:t>isFavorite</a:t>
            </a:r>
            <a:r>
              <a:rPr lang="en-US" sz="1300" dirty="0"/>
              <a:t>: </a:t>
            </a:r>
            <a:r>
              <a:rPr lang="en-US" sz="1300" b="1" dirty="0">
                <a:solidFill>
                  <a:srgbClr val="FD9940"/>
                </a:solidFill>
              </a:rPr>
              <a:t>false</a:t>
            </a:r>
            <a:br>
              <a:rPr lang="en-US" sz="1300" b="1" dirty="0"/>
            </a:br>
            <a:r>
              <a:rPr lang="en-US" sz="1300" b="1" dirty="0"/>
              <a:t>  </a:t>
            </a:r>
            <a:r>
              <a:rPr lang="en-US" sz="1300" dirty="0"/>
              <a:t>}</a:t>
            </a:r>
            <a:br>
              <a:rPr lang="en-US" sz="1300" dirty="0"/>
            </a:br>
            <a:br>
              <a:rPr lang="en-US" sz="1300" dirty="0"/>
            </a:br>
            <a:r>
              <a:rPr lang="en-US" sz="1300" dirty="0"/>
              <a:t>  </a:t>
            </a:r>
            <a:r>
              <a:rPr lang="en-US" sz="1600" b="1" dirty="0" err="1">
                <a:solidFill>
                  <a:srgbClr val="FFC66D"/>
                </a:solidFill>
              </a:rPr>
              <a:t>handleClick</a:t>
            </a:r>
            <a:r>
              <a:rPr lang="en-US" sz="1600" b="1" dirty="0"/>
              <a:t> = () =&gt; {</a:t>
            </a:r>
            <a:br>
              <a:rPr lang="en-US" sz="1600" b="1" dirty="0"/>
            </a:br>
            <a:r>
              <a:rPr lang="en-US" sz="1600" b="1" dirty="0"/>
              <a:t>    </a:t>
            </a:r>
            <a:r>
              <a:rPr lang="en-US" sz="1600" b="1" dirty="0">
                <a:solidFill>
                  <a:srgbClr val="FD9940"/>
                </a:solidFill>
              </a:rPr>
              <a:t>if</a:t>
            </a:r>
            <a:r>
              <a:rPr lang="en-US" sz="1600" b="1" dirty="0"/>
              <a:t> (</a:t>
            </a:r>
            <a:r>
              <a:rPr lang="en-US" sz="1600" b="1" dirty="0" err="1">
                <a:solidFill>
                  <a:srgbClr val="FD9940"/>
                </a:solidFill>
              </a:rPr>
              <a:t>this</a:t>
            </a:r>
            <a:r>
              <a:rPr lang="en-US" sz="1600" b="1" dirty="0" err="1"/>
              <a:t>.</a:t>
            </a:r>
            <a:r>
              <a:rPr lang="en-US" sz="1600" b="1" dirty="0" err="1">
                <a:solidFill>
                  <a:schemeClr val="accent4">
                    <a:lumMod val="60000"/>
                    <a:lumOff val="40000"/>
                  </a:schemeClr>
                </a:solidFill>
              </a:rPr>
              <a:t>props</a:t>
            </a:r>
            <a:r>
              <a:rPr lang="en-US" sz="1600" b="1" dirty="0" err="1"/>
              <a:t>.</a:t>
            </a:r>
            <a:r>
              <a:rPr lang="en-US" sz="1600" b="1" dirty="0" err="1">
                <a:solidFill>
                  <a:schemeClr val="accent4">
                    <a:lumMod val="60000"/>
                    <a:lumOff val="40000"/>
                  </a:schemeClr>
                </a:solidFill>
              </a:rPr>
              <a:t>onFavoriteChange</a:t>
            </a:r>
            <a:r>
              <a:rPr lang="en-US" sz="1600" b="1" dirty="0"/>
              <a:t>) {</a:t>
            </a:r>
            <a:br>
              <a:rPr lang="en-US" sz="1600" b="1" dirty="0"/>
            </a:br>
            <a:r>
              <a:rPr lang="en-US" sz="1600" b="1" dirty="0"/>
              <a:t>      </a:t>
            </a:r>
            <a:r>
              <a:rPr lang="en-US" sz="1600" b="1" dirty="0" err="1">
                <a:solidFill>
                  <a:srgbClr val="FD9940"/>
                </a:solidFill>
              </a:rPr>
              <a:t>this</a:t>
            </a:r>
            <a:r>
              <a:rPr lang="en-US" sz="1600" b="1" dirty="0" err="1"/>
              <a:t>.</a:t>
            </a:r>
            <a:r>
              <a:rPr lang="en-US" sz="1600" b="1" dirty="0" err="1">
                <a:solidFill>
                  <a:schemeClr val="accent4">
                    <a:lumMod val="60000"/>
                    <a:lumOff val="40000"/>
                  </a:schemeClr>
                </a:solidFill>
              </a:rPr>
              <a:t>props</a:t>
            </a:r>
            <a:r>
              <a:rPr lang="en-US" sz="1600" b="1" dirty="0" err="1"/>
              <a:t>.</a:t>
            </a:r>
            <a:r>
              <a:rPr lang="en-US" sz="1600" b="1" dirty="0" err="1">
                <a:solidFill>
                  <a:schemeClr val="accent4">
                    <a:lumMod val="60000"/>
                    <a:lumOff val="40000"/>
                  </a:schemeClr>
                </a:solidFill>
              </a:rPr>
              <a:t>onFavoriteChange</a:t>
            </a:r>
            <a:r>
              <a:rPr lang="en-US" sz="1600" b="1" dirty="0"/>
              <a:t>(!</a:t>
            </a:r>
            <a:r>
              <a:rPr lang="en-US" sz="1600" b="1" dirty="0" err="1">
                <a:solidFill>
                  <a:srgbClr val="FD9940"/>
                </a:solidFill>
              </a:rPr>
              <a:t>this</a:t>
            </a:r>
            <a:r>
              <a:rPr lang="en-US" sz="1600" b="1" dirty="0" err="1"/>
              <a:t>.</a:t>
            </a:r>
            <a:r>
              <a:rPr lang="en-US" sz="1600" b="1" dirty="0" err="1">
                <a:solidFill>
                  <a:schemeClr val="accent4">
                    <a:lumMod val="60000"/>
                    <a:lumOff val="40000"/>
                  </a:schemeClr>
                </a:solidFill>
              </a:rPr>
              <a:t>props</a:t>
            </a:r>
            <a:r>
              <a:rPr lang="en-US" sz="1600" b="1" dirty="0" err="1"/>
              <a:t>.</a:t>
            </a:r>
            <a:r>
              <a:rPr lang="en-US" sz="1600" b="1" dirty="0" err="1">
                <a:solidFill>
                  <a:schemeClr val="accent4">
                    <a:lumMod val="60000"/>
                    <a:lumOff val="40000"/>
                  </a:schemeClr>
                </a:solidFill>
              </a:rPr>
              <a:t>isFavorite</a:t>
            </a:r>
            <a:r>
              <a:rPr lang="en-US" sz="1600" b="1" dirty="0"/>
              <a:t>)</a:t>
            </a:r>
            <a:br>
              <a:rPr lang="en-US" sz="1600" b="1" dirty="0"/>
            </a:br>
            <a:r>
              <a:rPr lang="en-US" sz="1600" b="1" dirty="0"/>
              <a:t>    }</a:t>
            </a:r>
            <a:br>
              <a:rPr lang="en-US" sz="1600" b="1" dirty="0"/>
            </a:br>
            <a:r>
              <a:rPr lang="en-US" sz="1600" b="1" dirty="0"/>
              <a:t>  }</a:t>
            </a:r>
            <a:br>
              <a:rPr lang="en-US" sz="1300" dirty="0"/>
            </a:br>
            <a:br>
              <a:rPr lang="en-US" sz="1300" dirty="0"/>
            </a:br>
            <a:r>
              <a:rPr lang="en-US" sz="1300" dirty="0"/>
              <a:t>  </a:t>
            </a:r>
            <a:r>
              <a:rPr lang="en-US" sz="1300" dirty="0">
                <a:solidFill>
                  <a:srgbClr val="FFC66D"/>
                </a:solidFill>
              </a:rPr>
              <a:t>render</a:t>
            </a:r>
            <a:r>
              <a:rPr lang="en-US" sz="1300" dirty="0"/>
              <a:t>() {</a:t>
            </a:r>
            <a:br>
              <a:rPr lang="en-US" sz="1300" dirty="0"/>
            </a:br>
            <a:r>
              <a:rPr lang="en-US" sz="1300" dirty="0"/>
              <a:t>    </a:t>
            </a:r>
            <a:r>
              <a:rPr lang="en-US" sz="1300" b="1" dirty="0">
                <a:solidFill>
                  <a:srgbClr val="FD9940"/>
                </a:solidFill>
              </a:rPr>
              <a:t>let</a:t>
            </a:r>
            <a:r>
              <a:rPr lang="en-US" sz="1300" b="1" dirty="0"/>
              <a:t> </a:t>
            </a:r>
            <a:r>
              <a:rPr lang="en-US" sz="1300" dirty="0" err="1"/>
              <a:t>starClassName</a:t>
            </a:r>
            <a:r>
              <a:rPr lang="en-US" sz="1300" dirty="0"/>
              <a:t> = (</a:t>
            </a:r>
            <a:r>
              <a:rPr lang="en-US" sz="1300" b="1" dirty="0" err="1">
                <a:solidFill>
                  <a:srgbClr val="FD9940"/>
                </a:solidFill>
              </a:rPr>
              <a:t>this</a:t>
            </a:r>
            <a:r>
              <a:rPr lang="en-US" sz="1300" dirty="0" err="1"/>
              <a:t>.</a:t>
            </a:r>
            <a:r>
              <a:rPr lang="en-US" sz="1300" dirty="0" err="1">
                <a:solidFill>
                  <a:schemeClr val="accent4">
                    <a:lumMod val="60000"/>
                    <a:lumOff val="40000"/>
                  </a:schemeClr>
                </a:solidFill>
              </a:rPr>
              <a:t>props</a:t>
            </a:r>
            <a:r>
              <a:rPr lang="en-US" sz="1300" dirty="0" err="1"/>
              <a:t>.</a:t>
            </a:r>
            <a:r>
              <a:rPr lang="en-US" sz="1300" dirty="0" err="1">
                <a:solidFill>
                  <a:schemeClr val="accent4">
                    <a:lumMod val="60000"/>
                    <a:lumOff val="40000"/>
                  </a:schemeClr>
                </a:solidFill>
              </a:rPr>
              <a:t>isFavorite</a:t>
            </a:r>
            <a:r>
              <a:rPr lang="en-US" sz="1300" dirty="0"/>
              <a:t>) ? </a:t>
            </a:r>
            <a:r>
              <a:rPr lang="en-US" sz="1300" dirty="0">
                <a:solidFill>
                  <a:srgbClr val="46D426"/>
                </a:solidFill>
              </a:rPr>
              <a:t>'star-favorite'</a:t>
            </a:r>
            <a:r>
              <a:rPr lang="en-US" sz="1300" dirty="0"/>
              <a:t> : </a:t>
            </a:r>
            <a:r>
              <a:rPr lang="en-US" sz="1300" dirty="0">
                <a:solidFill>
                  <a:srgbClr val="46D426"/>
                </a:solidFill>
              </a:rPr>
              <a:t>'star'</a:t>
            </a:r>
            <a:br>
              <a:rPr lang="en-US" sz="1300" dirty="0">
                <a:solidFill>
                  <a:srgbClr val="46D426"/>
                </a:solidFill>
              </a:rPr>
            </a:br>
            <a:r>
              <a:rPr lang="en-US" sz="1300" dirty="0"/>
              <a:t>    </a:t>
            </a:r>
            <a:r>
              <a:rPr lang="en-US" sz="1300" b="1" dirty="0">
                <a:solidFill>
                  <a:srgbClr val="FD9940"/>
                </a:solidFill>
              </a:rPr>
              <a:t>return</a:t>
            </a:r>
            <a:r>
              <a:rPr lang="en-US" sz="1300" b="1" dirty="0"/>
              <a:t> </a:t>
            </a:r>
            <a:r>
              <a:rPr lang="en-US" sz="1300" dirty="0"/>
              <a:t>(</a:t>
            </a:r>
            <a:br>
              <a:rPr lang="en-US" sz="1300" dirty="0"/>
            </a:br>
            <a:r>
              <a:rPr lang="en-US" sz="1300" dirty="0"/>
              <a:t>     </a:t>
            </a:r>
            <a:r>
              <a:rPr lang="en-US" sz="1300" dirty="0">
                <a:solidFill>
                  <a:srgbClr val="E8BF6A"/>
                </a:solidFill>
              </a:rPr>
              <a:t> &lt;div </a:t>
            </a:r>
            <a:r>
              <a:rPr lang="en-US" sz="1300" dirty="0"/>
              <a:t>className={</a:t>
            </a:r>
            <a:r>
              <a:rPr lang="en-US" sz="1300" dirty="0" err="1"/>
              <a:t>starClassName</a:t>
            </a:r>
            <a:r>
              <a:rPr lang="en-US" sz="1300" dirty="0"/>
              <a:t>} onClick={</a:t>
            </a:r>
            <a:r>
              <a:rPr lang="en-US" sz="1300" b="1" dirty="0" err="1">
                <a:solidFill>
                  <a:srgbClr val="FD9940"/>
                </a:solidFill>
              </a:rPr>
              <a:t>this</a:t>
            </a:r>
            <a:r>
              <a:rPr lang="en-US" sz="1300" dirty="0" err="1"/>
              <a:t>.</a:t>
            </a:r>
            <a:r>
              <a:rPr lang="en-US" sz="1300" dirty="0" err="1">
                <a:solidFill>
                  <a:srgbClr val="FFC66D"/>
                </a:solidFill>
              </a:rPr>
              <a:t>handleClick</a:t>
            </a:r>
            <a:r>
              <a:rPr lang="en-US" sz="1300" dirty="0"/>
              <a:t>}</a:t>
            </a:r>
            <a:r>
              <a:rPr lang="en-US" sz="1300" dirty="0">
                <a:solidFill>
                  <a:srgbClr val="E8BF6A"/>
                </a:solidFill>
              </a:rPr>
              <a:t>/&gt;</a:t>
            </a:r>
            <a:br>
              <a:rPr lang="en-US" sz="1300" dirty="0"/>
            </a:br>
            <a:r>
              <a:rPr lang="en-US" sz="1300" dirty="0"/>
              <a:t>    )</a:t>
            </a:r>
            <a:br>
              <a:rPr lang="en-US" sz="1300" dirty="0"/>
            </a:br>
            <a:r>
              <a:rPr lang="en-US" sz="1300" dirty="0"/>
              <a:t>  }</a:t>
            </a:r>
            <a:br>
              <a:rPr lang="en-US" sz="1300" dirty="0"/>
            </a:br>
            <a:r>
              <a:rPr lang="en-US" sz="1300" dirty="0"/>
              <a:t>}</a:t>
            </a:r>
            <a:br>
              <a:rPr lang="en-US" dirty="0"/>
            </a:br>
            <a:br>
              <a:rPr lang="en-US" dirty="0"/>
            </a:br>
            <a:br>
              <a:rPr lang="en-US" dirty="0"/>
            </a:br>
            <a:endParaRPr lang="en-US" dirty="0"/>
          </a:p>
        </p:txBody>
      </p:sp>
      <p:sp>
        <p:nvSpPr>
          <p:cNvPr id="11" name="Title 1">
            <a:extLst>
              <a:ext uri="{FF2B5EF4-FFF2-40B4-BE49-F238E27FC236}">
                <a16:creationId xmlns:a16="http://schemas.microsoft.com/office/drawing/2014/main" id="{23437B23-50A8-B04B-9C64-9FEFA0D0CDF1}"/>
              </a:ext>
            </a:extLst>
          </p:cNvPr>
          <p:cNvSpPr>
            <a:spLocks noGrp="1"/>
          </p:cNvSpPr>
          <p:nvPr>
            <p:ph type="title"/>
          </p:nvPr>
        </p:nvSpPr>
        <p:spPr>
          <a:xfrm>
            <a:off x="528970" y="298512"/>
            <a:ext cx="11663029" cy="649483"/>
          </a:xfrm>
        </p:spPr>
        <p:txBody>
          <a:bodyPr>
            <a:noAutofit/>
          </a:bodyPr>
          <a:lstStyle/>
          <a:p>
            <a:pPr>
              <a:lnSpc>
                <a:spcPct val="100000"/>
              </a:lnSpc>
            </a:pPr>
            <a:r>
              <a:rPr lang="en-US" dirty="0"/>
              <a:t>HOW TO TEST COMPONENT’s METHODS</a:t>
            </a:r>
            <a:endParaRPr lang="en-US" b="1" dirty="0">
              <a:latin typeface="+mn-lt"/>
            </a:endParaRPr>
          </a:p>
        </p:txBody>
      </p:sp>
      <p:sp>
        <p:nvSpPr>
          <p:cNvPr id="8" name="Rectangle 7">
            <a:extLst>
              <a:ext uri="{FF2B5EF4-FFF2-40B4-BE49-F238E27FC236}">
                <a16:creationId xmlns:a16="http://schemas.microsoft.com/office/drawing/2014/main" id="{B0204380-22BB-EF47-88D2-5CE071789653}"/>
              </a:ext>
            </a:extLst>
          </p:cNvPr>
          <p:cNvSpPr/>
          <p:nvPr/>
        </p:nvSpPr>
        <p:spPr>
          <a:xfrm>
            <a:off x="624468" y="3501484"/>
            <a:ext cx="4861932" cy="151656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63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528971" y="298512"/>
            <a:ext cx="11369380" cy="649483"/>
          </a:xfrm>
        </p:spPr>
        <p:txBody>
          <a:bodyPr>
            <a:noAutofit/>
          </a:bodyPr>
          <a:lstStyle/>
          <a:p>
            <a:pPr>
              <a:lnSpc>
                <a:spcPct val="100000"/>
              </a:lnSpc>
            </a:pPr>
            <a:r>
              <a:rPr lang="en-US" dirty="0"/>
              <a:t>TEST </a:t>
            </a:r>
            <a:r>
              <a:rPr lang="en-US" b="1" dirty="0" err="1"/>
              <a:t>handleClick</a:t>
            </a:r>
            <a:r>
              <a:rPr lang="en-US" dirty="0"/>
              <a:t>  METHOD of FavoriteStar</a:t>
            </a:r>
            <a:endParaRPr lang="en-US" b="1" dirty="0">
              <a:latin typeface="+mn-lt"/>
            </a:endParaRPr>
          </a:p>
        </p:txBody>
      </p:sp>
      <p:sp>
        <p:nvSpPr>
          <p:cNvPr id="9" name="TextBox 8">
            <a:extLst>
              <a:ext uri="{FF2B5EF4-FFF2-40B4-BE49-F238E27FC236}">
                <a16:creationId xmlns:a16="http://schemas.microsoft.com/office/drawing/2014/main" id="{D96136C5-957E-A946-BF38-2957C65027A7}"/>
              </a:ext>
            </a:extLst>
          </p:cNvPr>
          <p:cNvSpPr txBox="1"/>
          <p:nvPr/>
        </p:nvSpPr>
        <p:spPr>
          <a:xfrm>
            <a:off x="528971" y="1291109"/>
            <a:ext cx="10928195" cy="5263241"/>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2000" dirty="0"/>
              <a:t>test(</a:t>
            </a:r>
            <a:r>
              <a:rPr lang="en-US" sz="2000" dirty="0">
                <a:solidFill>
                  <a:srgbClr val="46D426"/>
                </a:solidFill>
              </a:rPr>
              <a:t>'FavoriteStar: </a:t>
            </a:r>
            <a:r>
              <a:rPr lang="en-US" sz="2000" dirty="0" err="1">
                <a:solidFill>
                  <a:srgbClr val="46D426"/>
                </a:solidFill>
              </a:rPr>
              <a:t>handleClick</a:t>
            </a:r>
            <a:r>
              <a:rPr lang="en-US" sz="2000" dirty="0">
                <a:solidFill>
                  <a:srgbClr val="46D426"/>
                </a:solidFill>
              </a:rPr>
              <a:t> method'</a:t>
            </a:r>
            <a:r>
              <a:rPr lang="en-US" sz="2000" b="1" dirty="0">
                <a:solidFill>
                  <a:srgbClr val="FD9940"/>
                </a:solidFill>
              </a:rPr>
              <a:t>,</a:t>
            </a:r>
            <a:r>
              <a:rPr lang="en-US" sz="2000" dirty="0"/>
              <a:t> t =&gt; {</a:t>
            </a:r>
            <a:br>
              <a:rPr lang="en-US" sz="2000" dirty="0"/>
            </a:br>
            <a:r>
              <a:rPr lang="en-US" sz="2000" dirty="0"/>
              <a:t>  t.plan(</a:t>
            </a:r>
            <a:r>
              <a:rPr lang="en-US" sz="2000" dirty="0">
                <a:solidFill>
                  <a:srgbClr val="00B0F0"/>
                </a:solidFill>
              </a:rPr>
              <a:t>1</a:t>
            </a:r>
            <a:r>
              <a:rPr lang="en-US" sz="2000" dirty="0"/>
              <a:t>)</a:t>
            </a:r>
            <a:br>
              <a:rPr lang="en-US" sz="2000" dirty="0"/>
            </a:br>
            <a:r>
              <a:rPr lang="en-US" sz="2000" dirty="0"/>
              <a:t>  </a:t>
            </a:r>
            <a:r>
              <a:rPr lang="en-US" sz="2000" b="1" dirty="0">
                <a:solidFill>
                  <a:srgbClr val="FD9940"/>
                </a:solidFill>
              </a:rPr>
              <a:t>try</a:t>
            </a:r>
            <a:r>
              <a:rPr lang="en-US" sz="2000" b="1" dirty="0"/>
              <a:t> </a:t>
            </a:r>
            <a:r>
              <a:rPr lang="en-US" sz="2000" dirty="0"/>
              <a:t>{</a:t>
            </a:r>
            <a:br>
              <a:rPr lang="en-US" sz="2000" dirty="0"/>
            </a:br>
            <a:r>
              <a:rPr lang="en-US" sz="2000" dirty="0"/>
              <a:t>    </a:t>
            </a:r>
            <a:r>
              <a:rPr lang="en-US" sz="2000" b="1" dirty="0">
                <a:solidFill>
                  <a:srgbClr val="FD9940"/>
                </a:solidFill>
              </a:rPr>
              <a:t>const</a:t>
            </a:r>
            <a:r>
              <a:rPr lang="en-US" sz="2000" b="1" dirty="0"/>
              <a:t> </a:t>
            </a:r>
            <a:r>
              <a:rPr lang="en-US" sz="2000" dirty="0"/>
              <a:t>wrapper = shallow(</a:t>
            </a:r>
            <a:r>
              <a:rPr lang="en-US" sz="2000" dirty="0">
                <a:solidFill>
                  <a:srgbClr val="E8BF6A"/>
                </a:solidFill>
              </a:rPr>
              <a:t>&lt;FavoriteStar /&gt;</a:t>
            </a:r>
            <a:r>
              <a:rPr lang="en-US" sz="2000" dirty="0"/>
              <a:t>)</a:t>
            </a:r>
          </a:p>
          <a:p>
            <a:br>
              <a:rPr lang="en-US" sz="2000" dirty="0"/>
            </a:br>
            <a:r>
              <a:rPr lang="en-US" sz="2000" dirty="0"/>
              <a:t>    </a:t>
            </a:r>
            <a:r>
              <a:rPr lang="en-US" sz="2000" dirty="0" err="1"/>
              <a:t>wrapper.instance</a:t>
            </a:r>
            <a:r>
              <a:rPr lang="en-US" sz="2000" dirty="0"/>
              <a:t>().</a:t>
            </a:r>
            <a:r>
              <a:rPr lang="en-US" sz="2000" dirty="0" err="1">
                <a:solidFill>
                  <a:srgbClr val="E8BF6A"/>
                </a:solidFill>
              </a:rPr>
              <a:t>handleClick</a:t>
            </a:r>
            <a:r>
              <a:rPr lang="en-US" sz="2000" dirty="0"/>
              <a:t>()</a:t>
            </a:r>
          </a:p>
          <a:p>
            <a:br>
              <a:rPr lang="en-US" sz="2000" dirty="0"/>
            </a:br>
            <a:r>
              <a:rPr lang="en-US" sz="2000" dirty="0"/>
              <a:t>    </a:t>
            </a:r>
            <a:r>
              <a:rPr lang="en-US" sz="2000" dirty="0" err="1"/>
              <a:t>t.pass</a:t>
            </a:r>
            <a:r>
              <a:rPr lang="en-US" sz="2000" dirty="0"/>
              <a:t>(</a:t>
            </a:r>
            <a:r>
              <a:rPr lang="en-US" sz="2000" dirty="0">
                <a:solidFill>
                  <a:srgbClr val="46D426"/>
                </a:solidFill>
              </a:rPr>
              <a:t>'</a:t>
            </a:r>
            <a:r>
              <a:rPr lang="en-US" sz="2000" dirty="0" err="1">
                <a:solidFill>
                  <a:srgbClr val="46D426"/>
                </a:solidFill>
              </a:rPr>
              <a:t>handleClick</a:t>
            </a:r>
            <a:r>
              <a:rPr lang="en-US" sz="2000" dirty="0">
                <a:solidFill>
                  <a:srgbClr val="46D426"/>
                </a:solidFill>
              </a:rPr>
              <a:t> method works properly when no onFavoriteChange CB is provided’</a:t>
            </a:r>
            <a:r>
              <a:rPr lang="en-US" sz="2000" dirty="0"/>
              <a:t>)</a:t>
            </a:r>
          </a:p>
          <a:p>
            <a:br>
              <a:rPr lang="en-US" sz="2000" dirty="0"/>
            </a:br>
            <a:r>
              <a:rPr lang="en-US" sz="2000" dirty="0"/>
              <a:t>  } </a:t>
            </a:r>
            <a:r>
              <a:rPr lang="en-US" sz="2000" b="1" dirty="0">
                <a:solidFill>
                  <a:srgbClr val="FD9940"/>
                </a:solidFill>
              </a:rPr>
              <a:t>catch</a:t>
            </a:r>
            <a:r>
              <a:rPr lang="en-US" sz="2000" b="1" dirty="0"/>
              <a:t> </a:t>
            </a:r>
            <a:r>
              <a:rPr lang="en-US" sz="2000" dirty="0"/>
              <a:t>(error) {</a:t>
            </a:r>
            <a:br>
              <a:rPr lang="en-US" sz="2000" dirty="0"/>
            </a:br>
            <a:r>
              <a:rPr lang="en-US" sz="2000" dirty="0"/>
              <a:t>    t.</a:t>
            </a:r>
            <a:r>
              <a:rPr lang="en-US" sz="2000" dirty="0">
                <a:solidFill>
                  <a:srgbClr val="E8BF6A"/>
                </a:solidFill>
              </a:rPr>
              <a:t>fail</a:t>
            </a:r>
            <a:r>
              <a:rPr lang="en-US" sz="2000" dirty="0"/>
              <a:t>(</a:t>
            </a:r>
            <a:r>
              <a:rPr lang="en-US" sz="2000" dirty="0" err="1"/>
              <a:t>error.</a:t>
            </a:r>
            <a:r>
              <a:rPr lang="en-US" sz="2000" dirty="0" err="1">
                <a:solidFill>
                  <a:schemeClr val="accent4">
                    <a:lumMod val="60000"/>
                    <a:lumOff val="40000"/>
                  </a:schemeClr>
                </a:solidFill>
              </a:rPr>
              <a:t>message</a:t>
            </a:r>
            <a:r>
              <a:rPr lang="en-US" sz="2000" dirty="0"/>
              <a:t>)</a:t>
            </a:r>
            <a:br>
              <a:rPr lang="en-US" sz="2000" dirty="0"/>
            </a:br>
            <a:r>
              <a:rPr lang="en-US" sz="2000" dirty="0"/>
              <a:t>  }</a:t>
            </a:r>
            <a:br>
              <a:rPr lang="en-US" sz="2000" dirty="0"/>
            </a:br>
            <a:r>
              <a:rPr lang="en-US" sz="2000" dirty="0"/>
              <a:t>})</a:t>
            </a:r>
            <a:br>
              <a:rPr lang="en-US" dirty="0"/>
            </a:br>
            <a:br>
              <a:rPr lang="en-US" dirty="0"/>
            </a:br>
            <a:br>
              <a:rPr lang="en-US" dirty="0"/>
            </a:br>
            <a:br>
              <a:rPr lang="en-US" dirty="0"/>
            </a:br>
            <a:endParaRPr lang="en-US" dirty="0"/>
          </a:p>
        </p:txBody>
      </p:sp>
      <p:cxnSp>
        <p:nvCxnSpPr>
          <p:cNvPr id="11" name="Straight Arrow Connector 10">
            <a:extLst>
              <a:ext uri="{FF2B5EF4-FFF2-40B4-BE49-F238E27FC236}">
                <a16:creationId xmlns:a16="http://schemas.microsoft.com/office/drawing/2014/main" id="{4D7232D6-0AEF-6E40-A848-F557216D2A4F}"/>
              </a:ext>
            </a:extLst>
          </p:cNvPr>
          <p:cNvCxnSpPr>
            <a:cxnSpLocks/>
          </p:cNvCxnSpPr>
          <p:nvPr/>
        </p:nvCxnSpPr>
        <p:spPr>
          <a:xfrm flipH="1">
            <a:off x="4516244" y="3030217"/>
            <a:ext cx="1782603" cy="0"/>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87FA085C-72A2-C04F-8A5F-C0B6C1C68900}"/>
              </a:ext>
            </a:extLst>
          </p:cNvPr>
          <p:cNvSpPr txBox="1">
            <a:spLocks/>
          </p:cNvSpPr>
          <p:nvPr/>
        </p:nvSpPr>
        <p:spPr>
          <a:xfrm>
            <a:off x="5763588" y="2523038"/>
            <a:ext cx="5878285" cy="1011900"/>
          </a:xfrm>
          <a:prstGeom prst="rect">
            <a:avLst/>
          </a:prstGeom>
          <a:solidFill>
            <a:schemeClr val="bg1"/>
          </a:solidFill>
          <a:ln>
            <a:solidFill>
              <a:srgbClr val="FFFF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 .instance() =&gt; </a:t>
            </a:r>
            <a:r>
              <a:rPr lang="en-US" b="1" dirty="0" err="1"/>
              <a:t>ReactComponent</a:t>
            </a:r>
            <a:endParaRPr lang="en-US" b="1" dirty="0"/>
          </a:p>
          <a:p>
            <a:pPr marL="76200" indent="0">
              <a:buSzPts val="2400"/>
              <a:buNone/>
            </a:pPr>
            <a:r>
              <a:rPr lang="en-US" dirty="0"/>
              <a:t>Returns the react component instance </a:t>
            </a:r>
          </a:p>
          <a:p>
            <a:endParaRPr lang="en-US" dirty="0"/>
          </a:p>
        </p:txBody>
      </p:sp>
      <p:sp>
        <p:nvSpPr>
          <p:cNvPr id="8" name="Rectangle 7">
            <a:extLst>
              <a:ext uri="{FF2B5EF4-FFF2-40B4-BE49-F238E27FC236}">
                <a16:creationId xmlns:a16="http://schemas.microsoft.com/office/drawing/2014/main" id="{2B369C40-D748-D640-AAED-082AEA89D746}"/>
              </a:ext>
            </a:extLst>
          </p:cNvPr>
          <p:cNvSpPr/>
          <p:nvPr/>
        </p:nvSpPr>
        <p:spPr>
          <a:xfrm>
            <a:off x="769434" y="2720898"/>
            <a:ext cx="3746810" cy="6021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52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8" grpId="0" animBg="1"/>
      <p:bldP spid="8"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38200" y="158406"/>
            <a:ext cx="10515600" cy="649483"/>
          </a:xfrm>
        </p:spPr>
        <p:txBody>
          <a:bodyPr>
            <a:noAutofit/>
          </a:bodyPr>
          <a:lstStyle/>
          <a:p>
            <a:pPr>
              <a:lnSpc>
                <a:spcPct val="100000"/>
              </a:lnSpc>
            </a:pPr>
            <a:r>
              <a:rPr lang="en-US" dirty="0"/>
              <a:t>TEST </a:t>
            </a:r>
            <a:r>
              <a:rPr lang="en-US" b="1" dirty="0"/>
              <a:t>Favorites</a:t>
            </a:r>
            <a:r>
              <a:rPr lang="en-US" dirty="0"/>
              <a:t> COMPONENT</a:t>
            </a:r>
            <a:endParaRPr lang="en-US" b="1" dirty="0">
              <a:latin typeface="+mn-lt"/>
            </a:endParaRPr>
          </a:p>
        </p:txBody>
      </p:sp>
      <p:sp>
        <p:nvSpPr>
          <p:cNvPr id="6" name="Content Placeholder 2">
            <a:extLst>
              <a:ext uri="{FF2B5EF4-FFF2-40B4-BE49-F238E27FC236}">
                <a16:creationId xmlns:a16="http://schemas.microsoft.com/office/drawing/2014/main" id="{AF22FEE2-6AC8-AD4A-8E30-31B9FB1B2A9A}"/>
              </a:ext>
            </a:extLst>
          </p:cNvPr>
          <p:cNvSpPr>
            <a:spLocks noGrp="1"/>
          </p:cNvSpPr>
          <p:nvPr>
            <p:ph idx="1"/>
          </p:nvPr>
        </p:nvSpPr>
        <p:spPr>
          <a:xfrm>
            <a:off x="838200" y="807889"/>
            <a:ext cx="10515600" cy="4351338"/>
          </a:xfrm>
        </p:spPr>
        <p:txBody>
          <a:bodyPr/>
          <a:lstStyle/>
          <a:p>
            <a:pPr>
              <a:lnSpc>
                <a:spcPct val="150000"/>
              </a:lnSpc>
            </a:pPr>
            <a:r>
              <a:rPr lang="en-US" dirty="0"/>
              <a:t>Add new file </a:t>
            </a:r>
            <a:r>
              <a:rPr lang="en-US" b="1" dirty="0"/>
              <a:t>Favorites.spec.js </a:t>
            </a:r>
            <a:r>
              <a:rPr lang="en-US" dirty="0"/>
              <a:t>next to Favorites.js</a:t>
            </a:r>
          </a:p>
          <a:p>
            <a:pPr>
              <a:lnSpc>
                <a:spcPct val="150000"/>
              </a:lnSpc>
            </a:pPr>
            <a:r>
              <a:rPr lang="en-US" dirty="0"/>
              <a:t>Lets write dummy test:</a:t>
            </a:r>
          </a:p>
          <a:p>
            <a:endParaRPr lang="en-US" dirty="0"/>
          </a:p>
          <a:p>
            <a:endParaRPr lang="en-US" dirty="0"/>
          </a:p>
        </p:txBody>
      </p:sp>
      <p:sp>
        <p:nvSpPr>
          <p:cNvPr id="9" name="TextBox 8">
            <a:extLst>
              <a:ext uri="{FF2B5EF4-FFF2-40B4-BE49-F238E27FC236}">
                <a16:creationId xmlns:a16="http://schemas.microsoft.com/office/drawing/2014/main" id="{6146AFF2-88D7-2D46-8D10-28674E064CE4}"/>
              </a:ext>
            </a:extLst>
          </p:cNvPr>
          <p:cNvSpPr txBox="1"/>
          <p:nvPr/>
        </p:nvSpPr>
        <p:spPr>
          <a:xfrm>
            <a:off x="838200" y="2229454"/>
            <a:ext cx="11138210" cy="4040472"/>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import</a:t>
            </a:r>
            <a:r>
              <a:rPr lang="en-US" b="1" dirty="0"/>
              <a:t> </a:t>
            </a:r>
            <a:r>
              <a:rPr lang="en-US" dirty="0"/>
              <a:t>test </a:t>
            </a:r>
            <a:r>
              <a:rPr lang="en-US" b="1" dirty="0">
                <a:solidFill>
                  <a:srgbClr val="FD9940"/>
                </a:solidFill>
              </a:rPr>
              <a:t>from</a:t>
            </a:r>
            <a:r>
              <a:rPr lang="en-US" b="1" dirty="0"/>
              <a:t> </a:t>
            </a:r>
            <a:r>
              <a:rPr lang="en-US" dirty="0">
                <a:solidFill>
                  <a:srgbClr val="46D426"/>
                </a:solidFill>
              </a:rPr>
              <a:t>'tape’</a:t>
            </a:r>
          </a:p>
          <a:p>
            <a:r>
              <a:rPr lang="en-US" b="1" dirty="0">
                <a:solidFill>
                  <a:srgbClr val="FD9940"/>
                </a:solidFill>
              </a:rPr>
              <a:t>import</a:t>
            </a:r>
            <a:r>
              <a:rPr lang="en-US" b="1" dirty="0"/>
              <a:t> </a:t>
            </a:r>
            <a:r>
              <a:rPr lang="en-US" dirty="0"/>
              <a:t>{shallow} </a:t>
            </a:r>
            <a:r>
              <a:rPr lang="en-US" b="1" dirty="0">
                <a:solidFill>
                  <a:srgbClr val="FD9940"/>
                </a:solidFill>
              </a:rPr>
              <a:t>from</a:t>
            </a:r>
            <a:r>
              <a:rPr lang="en-US" b="1" dirty="0"/>
              <a:t> </a:t>
            </a:r>
            <a:r>
              <a:rPr lang="en-US" dirty="0">
                <a:solidFill>
                  <a:srgbClr val="46D426"/>
                </a:solidFill>
              </a:rPr>
              <a:t>'enzyme'</a:t>
            </a:r>
            <a:br>
              <a:rPr lang="en-US" dirty="0"/>
            </a:br>
            <a:r>
              <a:rPr lang="en-US" b="1" dirty="0">
                <a:solidFill>
                  <a:srgbClr val="FD9940"/>
                </a:solidFill>
              </a:rPr>
              <a:t>import</a:t>
            </a:r>
            <a:r>
              <a:rPr lang="en-US" b="1" dirty="0"/>
              <a:t> </a:t>
            </a:r>
            <a:r>
              <a:rPr lang="en-US" dirty="0"/>
              <a:t>React </a:t>
            </a:r>
            <a:r>
              <a:rPr lang="en-US" b="1" dirty="0"/>
              <a:t>from </a:t>
            </a:r>
            <a:r>
              <a:rPr lang="en-US" dirty="0">
                <a:solidFill>
                  <a:srgbClr val="46D426"/>
                </a:solidFill>
              </a:rPr>
              <a:t>'react’</a:t>
            </a:r>
          </a:p>
          <a:p>
            <a:r>
              <a:rPr lang="en-US" b="1" dirty="0">
                <a:solidFill>
                  <a:srgbClr val="FD9940"/>
                </a:solidFill>
              </a:rPr>
              <a:t>import</a:t>
            </a:r>
            <a:r>
              <a:rPr lang="en-US" b="1" dirty="0"/>
              <a:t> </a:t>
            </a:r>
            <a:r>
              <a:rPr lang="en-US" dirty="0"/>
              <a:t>Favorites </a:t>
            </a:r>
            <a:r>
              <a:rPr lang="en-US" b="1" dirty="0">
                <a:solidFill>
                  <a:srgbClr val="FD9940"/>
                </a:solidFill>
              </a:rPr>
              <a:t>from</a:t>
            </a:r>
            <a:r>
              <a:rPr lang="en-US" b="1" dirty="0"/>
              <a:t> </a:t>
            </a:r>
            <a:r>
              <a:rPr lang="en-US" dirty="0">
                <a:solidFill>
                  <a:srgbClr val="46D426"/>
                </a:solidFill>
              </a:rPr>
              <a:t>'./Favorites'</a:t>
            </a:r>
          </a:p>
          <a:p>
            <a:endParaRPr lang="en-US" dirty="0">
              <a:solidFill>
                <a:srgbClr val="46D426"/>
              </a:solidFill>
            </a:endParaRPr>
          </a:p>
          <a:p>
            <a:r>
              <a:rPr lang="en-US" dirty="0"/>
              <a:t>test.</a:t>
            </a:r>
            <a:r>
              <a:rPr lang="en-US" b="1" dirty="0">
                <a:solidFill>
                  <a:srgbClr val="FFC66D"/>
                </a:solidFill>
              </a:rPr>
              <a:t>only</a:t>
            </a:r>
            <a:r>
              <a:rPr lang="en-US" dirty="0"/>
              <a:t>(</a:t>
            </a:r>
            <a:r>
              <a:rPr lang="en-US" dirty="0">
                <a:solidFill>
                  <a:srgbClr val="46D426"/>
                </a:solidFill>
              </a:rPr>
              <a:t>'Favorites: rendering'</a:t>
            </a:r>
            <a:r>
              <a:rPr lang="en-US" dirty="0"/>
              <a:t>, t =&gt; {</a:t>
            </a:r>
            <a:endParaRPr lang="en-US" dirty="0">
              <a:solidFill>
                <a:schemeClr val="tx1">
                  <a:lumMod val="50000"/>
                </a:schemeClr>
              </a:solidFill>
            </a:endParaRPr>
          </a:p>
          <a:p>
            <a:r>
              <a:rPr lang="en-US" dirty="0"/>
              <a:t>   t.plan(1)</a:t>
            </a:r>
            <a:br>
              <a:rPr lang="en-US" dirty="0"/>
            </a:br>
            <a:r>
              <a:rPr lang="en-US" dirty="0"/>
              <a:t>    </a:t>
            </a:r>
            <a:r>
              <a:rPr lang="en-US" b="1" dirty="0">
                <a:solidFill>
                  <a:srgbClr val="FD9940"/>
                </a:solidFill>
              </a:rPr>
              <a:t>try</a:t>
            </a:r>
            <a:r>
              <a:rPr lang="en-US" b="1" dirty="0"/>
              <a:t> </a:t>
            </a:r>
            <a:r>
              <a:rPr lang="en-US" dirty="0"/>
              <a:t>{</a:t>
            </a:r>
          </a:p>
          <a:p>
            <a:r>
              <a:rPr lang="en-US" dirty="0"/>
              <a:t>       shallow(</a:t>
            </a:r>
            <a:r>
              <a:rPr lang="en-US" dirty="0">
                <a:solidFill>
                  <a:srgbClr val="FFC66D"/>
                </a:solidFill>
              </a:rPr>
              <a:t>&lt;Favorites/&gt;</a:t>
            </a:r>
            <a:r>
              <a:rPr lang="en-US" dirty="0"/>
              <a:t>)</a:t>
            </a:r>
            <a:br>
              <a:rPr lang="en-US" dirty="0"/>
            </a:br>
            <a:r>
              <a:rPr lang="en-US" dirty="0"/>
              <a:t>        t.ok(</a:t>
            </a:r>
            <a:r>
              <a:rPr lang="en-US" b="1" dirty="0">
                <a:solidFill>
                  <a:srgbClr val="FD9940"/>
                </a:solidFill>
              </a:rPr>
              <a:t>true</a:t>
            </a:r>
            <a:r>
              <a:rPr lang="en-US" dirty="0"/>
              <a:t>, </a:t>
            </a:r>
            <a:r>
              <a:rPr lang="en-US" dirty="0">
                <a:solidFill>
                  <a:srgbClr val="46D426"/>
                </a:solidFill>
              </a:rPr>
              <a:t>'dummy test ok'</a:t>
            </a:r>
            <a:r>
              <a:rPr lang="en-US" dirty="0"/>
              <a:t>)</a:t>
            </a:r>
            <a:br>
              <a:rPr lang="en-US" b="1" dirty="0"/>
            </a:br>
            <a:r>
              <a:rPr lang="en-US" dirty="0"/>
              <a:t>    } </a:t>
            </a:r>
            <a:r>
              <a:rPr lang="en-US" b="1" dirty="0">
                <a:solidFill>
                  <a:srgbClr val="FD9940"/>
                </a:solidFill>
              </a:rPr>
              <a:t>catch</a:t>
            </a:r>
            <a:r>
              <a:rPr lang="en-US" b="1" dirty="0"/>
              <a:t> </a:t>
            </a:r>
            <a:r>
              <a:rPr lang="en-US" dirty="0"/>
              <a:t>(e) {</a:t>
            </a:r>
            <a:br>
              <a:rPr lang="en-US" dirty="0"/>
            </a:br>
            <a:r>
              <a:rPr lang="en-US" dirty="0"/>
              <a:t>    	t.</a:t>
            </a:r>
            <a:r>
              <a:rPr lang="en-US" i="1" dirty="0">
                <a:solidFill>
                  <a:schemeClr val="accent6">
                    <a:lumMod val="60000"/>
                    <a:lumOff val="40000"/>
                  </a:schemeClr>
                </a:solidFill>
              </a:rPr>
              <a:t>fail</a:t>
            </a:r>
            <a:r>
              <a:rPr lang="en-US" dirty="0"/>
              <a:t>(e.</a:t>
            </a:r>
            <a:r>
              <a:rPr lang="en-US" dirty="0">
                <a:solidFill>
                  <a:schemeClr val="accent4">
                    <a:lumMod val="60000"/>
                    <a:lumOff val="40000"/>
                  </a:schemeClr>
                </a:solidFill>
              </a:rPr>
              <a:t>message</a:t>
            </a:r>
            <a:r>
              <a:rPr lang="en-US" dirty="0"/>
              <a:t>)</a:t>
            </a:r>
            <a:br>
              <a:rPr lang="en-US" dirty="0"/>
            </a:br>
            <a:r>
              <a:rPr lang="en-US" dirty="0"/>
              <a:t>    }</a:t>
            </a:r>
            <a:br>
              <a:rPr lang="en-US" dirty="0"/>
            </a:br>
            <a:r>
              <a:rPr lang="en-US" dirty="0"/>
              <a:t>})</a:t>
            </a:r>
            <a:br>
              <a:rPr lang="en-US" sz="2000" dirty="0"/>
            </a:br>
            <a:br>
              <a:rPr lang="en-US" sz="2400" dirty="0"/>
            </a:br>
            <a:endParaRPr lang="en-US" sz="2400" dirty="0"/>
          </a:p>
        </p:txBody>
      </p:sp>
      <p:sp>
        <p:nvSpPr>
          <p:cNvPr id="11" name="Content Placeholder 2">
            <a:extLst>
              <a:ext uri="{FF2B5EF4-FFF2-40B4-BE49-F238E27FC236}">
                <a16:creationId xmlns:a16="http://schemas.microsoft.com/office/drawing/2014/main" id="{4CB42072-7A14-1D4B-8B53-CD7F522977E8}"/>
              </a:ext>
            </a:extLst>
          </p:cNvPr>
          <p:cNvSpPr txBox="1">
            <a:spLocks/>
          </p:cNvSpPr>
          <p:nvPr/>
        </p:nvSpPr>
        <p:spPr>
          <a:xfrm>
            <a:off x="745273" y="607741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3" name="TextBox 2">
            <a:extLst>
              <a:ext uri="{FF2B5EF4-FFF2-40B4-BE49-F238E27FC236}">
                <a16:creationId xmlns:a16="http://schemas.microsoft.com/office/drawing/2014/main" id="{01381FC4-7A43-844B-B5E3-4F4611CB3276}"/>
              </a:ext>
            </a:extLst>
          </p:cNvPr>
          <p:cNvSpPr txBox="1"/>
          <p:nvPr/>
        </p:nvSpPr>
        <p:spPr>
          <a:xfrm>
            <a:off x="838200" y="6269926"/>
            <a:ext cx="11138210"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Run test: </a:t>
            </a:r>
            <a:r>
              <a:rPr lang="en-US" sz="2800" b="1" dirty="0">
                <a:solidFill>
                  <a:srgbClr val="46D426"/>
                </a:solidFill>
              </a:rPr>
              <a:t>yarn test </a:t>
            </a:r>
            <a:r>
              <a:rPr lang="en-US" sz="2800" dirty="0"/>
              <a:t>or </a:t>
            </a:r>
            <a:r>
              <a:rPr lang="en-US" sz="2800" dirty="0">
                <a:solidFill>
                  <a:srgbClr val="46D426"/>
                </a:solidFill>
              </a:rPr>
              <a:t>npm test </a:t>
            </a:r>
          </a:p>
        </p:txBody>
      </p:sp>
    </p:spTree>
    <p:extLst>
      <p:ext uri="{BB962C8B-B14F-4D97-AF65-F5344CB8AC3E}">
        <p14:creationId xmlns:p14="http://schemas.microsoft.com/office/powerpoint/2010/main" val="240592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38200" y="365125"/>
            <a:ext cx="10515600" cy="649483"/>
          </a:xfrm>
        </p:spPr>
        <p:txBody>
          <a:bodyPr>
            <a:noAutofit/>
          </a:bodyPr>
          <a:lstStyle/>
          <a:p>
            <a:pPr>
              <a:lnSpc>
                <a:spcPct val="100000"/>
              </a:lnSpc>
            </a:pPr>
            <a:r>
              <a:rPr lang="en-US" dirty="0"/>
              <a:t>RUN DUMMY </a:t>
            </a:r>
            <a:r>
              <a:rPr lang="en-US" b="1" dirty="0"/>
              <a:t>Favorites</a:t>
            </a:r>
            <a:r>
              <a:rPr lang="en-US" dirty="0"/>
              <a:t> TEST RESULT</a:t>
            </a:r>
            <a:endParaRPr lang="en-US" b="1" dirty="0">
              <a:latin typeface="+mn-lt"/>
            </a:endParaRPr>
          </a:p>
        </p:txBody>
      </p:sp>
      <p:pic>
        <p:nvPicPr>
          <p:cNvPr id="8" name="Picture 7">
            <a:extLst>
              <a:ext uri="{FF2B5EF4-FFF2-40B4-BE49-F238E27FC236}">
                <a16:creationId xmlns:a16="http://schemas.microsoft.com/office/drawing/2014/main" id="{8A2258DD-20EC-F841-A619-2D6280BA4546}"/>
              </a:ext>
            </a:extLst>
          </p:cNvPr>
          <p:cNvPicPr>
            <a:picLocks noChangeAspect="1"/>
          </p:cNvPicPr>
          <p:nvPr/>
        </p:nvPicPr>
        <p:blipFill>
          <a:blip r:embed="rId3"/>
          <a:stretch>
            <a:fillRect/>
          </a:stretch>
        </p:blipFill>
        <p:spPr>
          <a:xfrm>
            <a:off x="838200" y="4479892"/>
            <a:ext cx="10510136" cy="2238706"/>
          </a:xfrm>
          <a:prstGeom prst="rect">
            <a:avLst/>
          </a:prstGeom>
          <a:ln>
            <a:solidFill>
              <a:schemeClr val="bg1">
                <a:lumMod val="50000"/>
                <a:lumOff val="50000"/>
              </a:schemeClr>
            </a:solidFill>
          </a:ln>
        </p:spPr>
      </p:pic>
      <p:pic>
        <p:nvPicPr>
          <p:cNvPr id="6" name="Picture 5">
            <a:extLst>
              <a:ext uri="{FF2B5EF4-FFF2-40B4-BE49-F238E27FC236}">
                <a16:creationId xmlns:a16="http://schemas.microsoft.com/office/drawing/2014/main" id="{8DBE3860-AF00-CE4F-B5EF-E00657C8504D}"/>
              </a:ext>
            </a:extLst>
          </p:cNvPr>
          <p:cNvPicPr>
            <a:picLocks noChangeAspect="1"/>
          </p:cNvPicPr>
          <p:nvPr/>
        </p:nvPicPr>
        <p:blipFill>
          <a:blip r:embed="rId4"/>
          <a:stretch>
            <a:fillRect/>
          </a:stretch>
        </p:blipFill>
        <p:spPr>
          <a:xfrm>
            <a:off x="3173157" y="1167692"/>
            <a:ext cx="5747818" cy="3195787"/>
          </a:xfrm>
          <a:prstGeom prst="rect">
            <a:avLst/>
          </a:prstGeom>
        </p:spPr>
      </p:pic>
    </p:spTree>
    <p:extLst>
      <p:ext uri="{BB962C8B-B14F-4D97-AF65-F5344CB8AC3E}">
        <p14:creationId xmlns:p14="http://schemas.microsoft.com/office/powerpoint/2010/main" val="3085860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346DD6-03E9-2E41-9BFD-974D9FBC4D87}"/>
              </a:ext>
            </a:extLst>
          </p:cNvPr>
          <p:cNvPicPr>
            <a:picLocks noChangeAspect="1"/>
          </p:cNvPicPr>
          <p:nvPr/>
        </p:nvPicPr>
        <p:blipFill>
          <a:blip r:embed="rId3"/>
          <a:stretch>
            <a:fillRect/>
          </a:stretch>
        </p:blipFill>
        <p:spPr>
          <a:xfrm>
            <a:off x="1128695" y="1469985"/>
            <a:ext cx="9727292" cy="5252737"/>
          </a:xfrm>
          <a:prstGeom prst="rect">
            <a:avLst/>
          </a:prstGeom>
        </p:spPr>
      </p:pic>
      <p:sp>
        <p:nvSpPr>
          <p:cNvPr id="6" name="Title 1">
            <a:extLst>
              <a:ext uri="{FF2B5EF4-FFF2-40B4-BE49-F238E27FC236}">
                <a16:creationId xmlns:a16="http://schemas.microsoft.com/office/drawing/2014/main" id="{702141BA-76F8-E941-AFD7-CA88B3B3BE63}"/>
              </a:ext>
            </a:extLst>
          </p:cNvPr>
          <p:cNvSpPr>
            <a:spLocks noGrp="1"/>
          </p:cNvSpPr>
          <p:nvPr>
            <p:ph type="title"/>
          </p:nvPr>
        </p:nvSpPr>
        <p:spPr>
          <a:xfrm>
            <a:off x="838200" y="365125"/>
            <a:ext cx="10515600" cy="649483"/>
          </a:xfrm>
        </p:spPr>
        <p:txBody>
          <a:bodyPr>
            <a:noAutofit/>
          </a:bodyPr>
          <a:lstStyle/>
          <a:p>
            <a:pPr>
              <a:lnSpc>
                <a:spcPct val="100000"/>
              </a:lnSpc>
            </a:pPr>
            <a:r>
              <a:rPr lang="en-US" dirty="0"/>
              <a:t>WHY LIKE THIS?</a:t>
            </a:r>
            <a:endParaRPr lang="en-US" b="1" dirty="0">
              <a:latin typeface="+mn-lt"/>
            </a:endParaRPr>
          </a:p>
        </p:txBody>
      </p:sp>
      <p:sp>
        <p:nvSpPr>
          <p:cNvPr id="10" name="Cloud Callout 9">
            <a:extLst>
              <a:ext uri="{FF2B5EF4-FFF2-40B4-BE49-F238E27FC236}">
                <a16:creationId xmlns:a16="http://schemas.microsoft.com/office/drawing/2014/main" id="{B85D445E-4BA0-2743-A829-01BEAF8AA887}"/>
              </a:ext>
            </a:extLst>
          </p:cNvPr>
          <p:cNvSpPr/>
          <p:nvPr/>
        </p:nvSpPr>
        <p:spPr>
          <a:xfrm>
            <a:off x="7801336" y="138085"/>
            <a:ext cx="4197752" cy="2003231"/>
          </a:xfrm>
          <a:prstGeom prst="cloudCallout">
            <a:avLst>
              <a:gd name="adj1" fmla="val -39859"/>
              <a:gd name="adj2" fmla="val 59590"/>
            </a:avLst>
          </a:prstGeom>
          <a:solidFill>
            <a:schemeClr val="tx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Hmm…</a:t>
            </a:r>
          </a:p>
        </p:txBody>
      </p:sp>
      <p:pic>
        <p:nvPicPr>
          <p:cNvPr id="2" name="Picture 1">
            <a:extLst>
              <a:ext uri="{FF2B5EF4-FFF2-40B4-BE49-F238E27FC236}">
                <a16:creationId xmlns:a16="http://schemas.microsoft.com/office/drawing/2014/main" id="{1BEC670F-EBF6-1B4A-A18D-B553C915076D}"/>
              </a:ext>
            </a:extLst>
          </p:cNvPr>
          <p:cNvPicPr>
            <a:picLocks noChangeAspect="1"/>
          </p:cNvPicPr>
          <p:nvPr/>
        </p:nvPicPr>
        <p:blipFill>
          <a:blip r:embed="rId4"/>
          <a:stretch>
            <a:fillRect/>
          </a:stretch>
        </p:blipFill>
        <p:spPr>
          <a:xfrm>
            <a:off x="463550" y="6202022"/>
            <a:ext cx="11264900" cy="520700"/>
          </a:xfrm>
          <a:prstGeom prst="rect">
            <a:avLst/>
          </a:prstGeom>
        </p:spPr>
      </p:pic>
    </p:spTree>
    <p:extLst>
      <p:ext uri="{BB962C8B-B14F-4D97-AF65-F5344CB8AC3E}">
        <p14:creationId xmlns:p14="http://schemas.microsoft.com/office/powerpoint/2010/main" val="2473761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576943" y="309420"/>
            <a:ext cx="10515600" cy="649483"/>
          </a:xfrm>
        </p:spPr>
        <p:txBody>
          <a:bodyPr>
            <a:noAutofit/>
          </a:bodyPr>
          <a:lstStyle/>
          <a:p>
            <a:pPr>
              <a:lnSpc>
                <a:spcPct val="100000"/>
              </a:lnSpc>
            </a:pPr>
            <a:r>
              <a:rPr lang="en-US" dirty="0"/>
              <a:t>SOLUTION 1</a:t>
            </a:r>
            <a:r>
              <a:rPr lang="en-US" b="1" dirty="0"/>
              <a:t>:</a:t>
            </a:r>
            <a:endParaRPr lang="en-US" b="1" dirty="0">
              <a:latin typeface="+mn-lt"/>
            </a:endParaRPr>
          </a:p>
        </p:txBody>
      </p:sp>
      <p:sp>
        <p:nvSpPr>
          <p:cNvPr id="6" name="TextBox 5">
            <a:extLst>
              <a:ext uri="{FF2B5EF4-FFF2-40B4-BE49-F238E27FC236}">
                <a16:creationId xmlns:a16="http://schemas.microsoft.com/office/drawing/2014/main" id="{5538FA17-B245-964A-8686-81592A7172E2}"/>
              </a:ext>
            </a:extLst>
          </p:cNvPr>
          <p:cNvSpPr txBox="1"/>
          <p:nvPr/>
        </p:nvSpPr>
        <p:spPr>
          <a:xfrm>
            <a:off x="6516547" y="706056"/>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13A71ED1-674F-8449-8817-3A9A10BE4455}"/>
              </a:ext>
            </a:extLst>
          </p:cNvPr>
          <p:cNvPicPr>
            <a:picLocks noChangeAspect="1"/>
          </p:cNvPicPr>
          <p:nvPr/>
        </p:nvPicPr>
        <p:blipFill>
          <a:blip r:embed="rId3"/>
          <a:stretch>
            <a:fillRect/>
          </a:stretch>
        </p:blipFill>
        <p:spPr>
          <a:xfrm>
            <a:off x="3656547" y="435902"/>
            <a:ext cx="8404825" cy="396517"/>
          </a:xfrm>
          <a:prstGeom prst="rect">
            <a:avLst/>
          </a:prstGeom>
        </p:spPr>
      </p:pic>
      <p:sp>
        <p:nvSpPr>
          <p:cNvPr id="8" name="Content Placeholder 2">
            <a:extLst>
              <a:ext uri="{FF2B5EF4-FFF2-40B4-BE49-F238E27FC236}">
                <a16:creationId xmlns:a16="http://schemas.microsoft.com/office/drawing/2014/main" id="{E9E25AD1-0244-784F-80AA-4115AA22428B}"/>
              </a:ext>
            </a:extLst>
          </p:cNvPr>
          <p:cNvSpPr txBox="1">
            <a:spLocks/>
          </p:cNvSpPr>
          <p:nvPr/>
        </p:nvSpPr>
        <p:spPr>
          <a:xfrm>
            <a:off x="988672" y="1522807"/>
            <a:ext cx="106091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ea typeface="Calibri"/>
                <a:cs typeface="Calibri"/>
                <a:sym typeface="Calibri"/>
              </a:rPr>
              <a:t>Use </a:t>
            </a:r>
            <a:r>
              <a:rPr lang="en-US" b="1" dirty="0">
                <a:ea typeface="Calibri"/>
                <a:cs typeface="Calibri"/>
                <a:sym typeface="Calibri"/>
              </a:rPr>
              <a:t>'</a:t>
            </a:r>
            <a:r>
              <a:rPr lang="en-US" b="1" dirty="0">
                <a:hlinkClick r:id="rId4"/>
              </a:rPr>
              <a:t>proxyquire</a:t>
            </a:r>
            <a:r>
              <a:rPr lang="en-US" b="1" dirty="0">
                <a:ea typeface="Calibri"/>
                <a:cs typeface="Calibri"/>
                <a:sym typeface="Calibri"/>
              </a:rPr>
              <a:t>' </a:t>
            </a:r>
            <a:r>
              <a:rPr lang="en-US" dirty="0">
                <a:ea typeface="Calibri"/>
                <a:cs typeface="Calibri"/>
                <a:sym typeface="Calibri"/>
              </a:rPr>
              <a:t>to mock a CSS files</a:t>
            </a:r>
            <a:endParaRPr lang="en-US" b="1" dirty="0">
              <a:cs typeface="Calibri"/>
              <a:sym typeface="Calibri"/>
            </a:endParaRPr>
          </a:p>
          <a:p>
            <a:pPr>
              <a:lnSpc>
                <a:spcPct val="100000"/>
              </a:lnSpc>
            </a:pPr>
            <a:endParaRPr lang="en-US" b="1" dirty="0">
              <a:cs typeface="Calibri"/>
              <a:sym typeface="Calibri"/>
            </a:endParaRPr>
          </a:p>
          <a:p>
            <a:pPr marL="0" indent="0">
              <a:lnSpc>
                <a:spcPct val="100000"/>
              </a:lnSpc>
              <a:buNone/>
            </a:pPr>
            <a:endParaRPr lang="en-US" b="1" dirty="0">
              <a:solidFill>
                <a:srgbClr val="46D426"/>
              </a:solidFill>
            </a:endParaRPr>
          </a:p>
          <a:p>
            <a:pPr>
              <a:lnSpc>
                <a:spcPct val="100000"/>
              </a:lnSpc>
            </a:pPr>
            <a:endParaRPr lang="en-US" dirty="0">
              <a:ea typeface="Calibri"/>
              <a:cs typeface="Calibri"/>
              <a:sym typeface="Calibri"/>
            </a:endParaRPr>
          </a:p>
          <a:p>
            <a:pPr>
              <a:lnSpc>
                <a:spcPct val="100000"/>
              </a:lnSpc>
            </a:pPr>
            <a:endParaRPr lang="en-US" dirty="0">
              <a:cs typeface="Calibri"/>
              <a:sym typeface="Calibri"/>
            </a:endParaRPr>
          </a:p>
          <a:p>
            <a:pPr marL="0" indent="0">
              <a:buFont typeface="Arial" panose="020B0604020202020204" pitchFamily="34" charset="0"/>
              <a:buNone/>
            </a:pPr>
            <a:endParaRPr lang="en-US" dirty="0"/>
          </a:p>
          <a:p>
            <a:endParaRPr lang="en-US" dirty="0"/>
          </a:p>
        </p:txBody>
      </p:sp>
      <p:sp>
        <p:nvSpPr>
          <p:cNvPr id="11" name="TextBox 10">
            <a:extLst>
              <a:ext uri="{FF2B5EF4-FFF2-40B4-BE49-F238E27FC236}">
                <a16:creationId xmlns:a16="http://schemas.microsoft.com/office/drawing/2014/main" id="{1A018E61-69CC-A142-B3EB-F85ED2B09B47}"/>
              </a:ext>
            </a:extLst>
          </p:cNvPr>
          <p:cNvSpPr txBox="1"/>
          <p:nvPr/>
        </p:nvSpPr>
        <p:spPr>
          <a:xfrm>
            <a:off x="1257643" y="2369218"/>
            <a:ext cx="10702538" cy="1316802"/>
          </a:xfrm>
          <a:prstGeom prst="rect">
            <a:avLst/>
          </a:prstGeom>
          <a:solidFill>
            <a:srgbClr val="2C2C2C"/>
          </a:solidFill>
          <a:ln w="12700">
            <a:solidFill>
              <a:schemeClr val="bg1">
                <a:lumMod val="50000"/>
                <a:lumOff val="50000"/>
              </a:schemeClr>
            </a:solidFill>
          </a:ln>
          <a:effectLst/>
        </p:spPr>
        <p:txBody>
          <a:bodyPr wrap="square" rtlCol="0">
            <a:noAutofit/>
          </a:bodyPr>
          <a:lstStyle/>
          <a:p>
            <a:endParaRPr lang="en-US" b="1" dirty="0">
              <a:solidFill>
                <a:srgbClr val="FD9940"/>
              </a:solidFill>
            </a:endParaRPr>
          </a:p>
          <a:p>
            <a:r>
              <a:rPr lang="en-US" sz="2400" b="1" dirty="0"/>
              <a:t>const </a:t>
            </a:r>
            <a:r>
              <a:rPr lang="en-US" sz="2400" dirty="0" err="1"/>
              <a:t>proxyquire</a:t>
            </a:r>
            <a:r>
              <a:rPr lang="en-US" sz="2400" dirty="0"/>
              <a:t> = require(</a:t>
            </a:r>
            <a:r>
              <a:rPr lang="en-US" sz="2400" b="1" dirty="0">
                <a:solidFill>
                  <a:srgbClr val="46D426"/>
                </a:solidFill>
              </a:rPr>
              <a:t>'</a:t>
            </a:r>
            <a:r>
              <a:rPr lang="en-US" sz="2400" b="1" dirty="0" err="1">
                <a:solidFill>
                  <a:srgbClr val="46D426"/>
                </a:solidFill>
              </a:rPr>
              <a:t>proxyquire</a:t>
            </a:r>
            <a:r>
              <a:rPr lang="en-US" sz="2400" dirty="0">
                <a:solidFill>
                  <a:srgbClr val="46D426"/>
                </a:solidFill>
              </a:rPr>
              <a:t>'</a:t>
            </a:r>
            <a:r>
              <a:rPr lang="en-US" sz="2400" dirty="0"/>
              <a:t>).</a:t>
            </a:r>
            <a:r>
              <a:rPr lang="en-US" sz="2400" dirty="0" err="1"/>
              <a:t>noCallThru</a:t>
            </a:r>
            <a:r>
              <a:rPr lang="en-US" sz="2400" dirty="0"/>
              <a:t>()</a:t>
            </a:r>
          </a:p>
          <a:p>
            <a:r>
              <a:rPr lang="en-US" sz="2400" b="1" dirty="0" err="1"/>
              <a:t>proxyquire</a:t>
            </a:r>
            <a:r>
              <a:rPr lang="en-US" sz="2400" b="1" dirty="0"/>
              <a:t>(</a:t>
            </a:r>
            <a:r>
              <a:rPr lang="en-US" sz="2400" b="1" dirty="0">
                <a:solidFill>
                  <a:srgbClr val="46D426"/>
                </a:solidFill>
              </a:rPr>
              <a:t>'../../../styles/</a:t>
            </a:r>
            <a:r>
              <a:rPr lang="en-US" sz="2400" b="1" dirty="0" err="1">
                <a:solidFill>
                  <a:srgbClr val="46D426"/>
                </a:solidFill>
              </a:rPr>
              <a:t>app.css</a:t>
            </a:r>
            <a:r>
              <a:rPr lang="en-US" sz="2400" b="1" dirty="0">
                <a:solidFill>
                  <a:srgbClr val="46D426"/>
                </a:solidFill>
              </a:rPr>
              <a:t>’</a:t>
            </a:r>
            <a:r>
              <a:rPr lang="en-US" sz="2400" b="1" dirty="0"/>
              <a:t>, {})</a:t>
            </a:r>
            <a:br>
              <a:rPr lang="en-US" sz="2400" dirty="0"/>
            </a:br>
            <a:br>
              <a:rPr lang="en-US" sz="2000" dirty="0"/>
            </a:br>
            <a:br>
              <a:rPr lang="en-US" sz="2000" dirty="0"/>
            </a:br>
            <a:br>
              <a:rPr lang="en-US" sz="2000" dirty="0"/>
            </a:br>
            <a:br>
              <a:rPr lang="en-US" sz="2000" dirty="0"/>
            </a:br>
            <a:br>
              <a:rPr lang="en-US" sz="2400" dirty="0"/>
            </a:br>
            <a:endParaRPr lang="en-US" sz="2400" dirty="0"/>
          </a:p>
        </p:txBody>
      </p:sp>
    </p:spTree>
    <p:extLst>
      <p:ext uri="{BB962C8B-B14F-4D97-AF65-F5344CB8AC3E}">
        <p14:creationId xmlns:p14="http://schemas.microsoft.com/office/powerpoint/2010/main" val="1353708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636320" y="266555"/>
            <a:ext cx="10515600" cy="649483"/>
          </a:xfrm>
        </p:spPr>
        <p:txBody>
          <a:bodyPr>
            <a:noAutofit/>
          </a:bodyPr>
          <a:lstStyle/>
          <a:p>
            <a:pPr>
              <a:lnSpc>
                <a:spcPct val="100000"/>
              </a:lnSpc>
            </a:pPr>
            <a:r>
              <a:rPr lang="en-US" dirty="0"/>
              <a:t>SOLUTION</a:t>
            </a:r>
            <a:r>
              <a:rPr lang="en-US" b="1" dirty="0"/>
              <a:t> 2:</a:t>
            </a:r>
            <a:endParaRPr lang="en-US" b="1" dirty="0">
              <a:latin typeface="+mn-lt"/>
            </a:endParaRPr>
          </a:p>
        </p:txBody>
      </p:sp>
      <p:sp>
        <p:nvSpPr>
          <p:cNvPr id="6" name="TextBox 5">
            <a:extLst>
              <a:ext uri="{FF2B5EF4-FFF2-40B4-BE49-F238E27FC236}">
                <a16:creationId xmlns:a16="http://schemas.microsoft.com/office/drawing/2014/main" id="{5538FA17-B245-964A-8686-81592A7172E2}"/>
              </a:ext>
            </a:extLst>
          </p:cNvPr>
          <p:cNvSpPr txBox="1"/>
          <p:nvPr/>
        </p:nvSpPr>
        <p:spPr>
          <a:xfrm>
            <a:off x="6516547" y="706056"/>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13A71ED1-674F-8449-8817-3A9A10BE4455}"/>
              </a:ext>
            </a:extLst>
          </p:cNvPr>
          <p:cNvPicPr>
            <a:picLocks noChangeAspect="1"/>
          </p:cNvPicPr>
          <p:nvPr/>
        </p:nvPicPr>
        <p:blipFill>
          <a:blip r:embed="rId3"/>
          <a:stretch>
            <a:fillRect/>
          </a:stretch>
        </p:blipFill>
        <p:spPr>
          <a:xfrm>
            <a:off x="3680297" y="420874"/>
            <a:ext cx="8404825" cy="396517"/>
          </a:xfrm>
          <a:prstGeom prst="rect">
            <a:avLst/>
          </a:prstGeom>
        </p:spPr>
      </p:pic>
      <p:sp>
        <p:nvSpPr>
          <p:cNvPr id="8" name="Content Placeholder 2">
            <a:extLst>
              <a:ext uri="{FF2B5EF4-FFF2-40B4-BE49-F238E27FC236}">
                <a16:creationId xmlns:a16="http://schemas.microsoft.com/office/drawing/2014/main" id="{E9E25AD1-0244-784F-80AA-4115AA22428B}"/>
              </a:ext>
            </a:extLst>
          </p:cNvPr>
          <p:cNvSpPr txBox="1">
            <a:spLocks/>
          </p:cNvSpPr>
          <p:nvPr/>
        </p:nvSpPr>
        <p:spPr>
          <a:xfrm>
            <a:off x="988672" y="1522807"/>
            <a:ext cx="106091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ea typeface="Calibri"/>
                <a:cs typeface="Calibri"/>
                <a:sym typeface="Calibri"/>
              </a:rPr>
              <a:t>Use '</a:t>
            </a:r>
            <a:r>
              <a:rPr lang="en-US" b="1" dirty="0">
                <a:ea typeface="Calibri"/>
                <a:cs typeface="Calibri"/>
                <a:sym typeface="Calibri"/>
              </a:rPr>
              <a:t>mock-</a:t>
            </a:r>
            <a:r>
              <a:rPr lang="en-US" b="1" dirty="0" err="1">
                <a:ea typeface="Calibri"/>
                <a:cs typeface="Calibri"/>
                <a:sym typeface="Calibri"/>
              </a:rPr>
              <a:t>css</a:t>
            </a:r>
            <a:r>
              <a:rPr lang="en-US" b="1" dirty="0">
                <a:ea typeface="Calibri"/>
                <a:cs typeface="Calibri"/>
                <a:sym typeface="Calibri"/>
              </a:rPr>
              <a:t>-modules</a:t>
            </a:r>
            <a:r>
              <a:rPr lang="en-US" dirty="0">
                <a:ea typeface="Calibri"/>
                <a:cs typeface="Calibri"/>
                <a:sym typeface="Calibri"/>
              </a:rPr>
              <a:t>' to mock CSS files</a:t>
            </a:r>
          </a:p>
          <a:p>
            <a:pPr marL="0" indent="0">
              <a:lnSpc>
                <a:spcPct val="100000"/>
              </a:lnSpc>
              <a:buNone/>
            </a:pPr>
            <a:endParaRPr lang="en-US" dirty="0">
              <a:ea typeface="Calibri"/>
              <a:cs typeface="Calibri"/>
              <a:sym typeface="Calibri"/>
            </a:endParaRPr>
          </a:p>
          <a:p>
            <a:pPr>
              <a:lnSpc>
                <a:spcPct val="100000"/>
              </a:lnSpc>
            </a:pPr>
            <a:r>
              <a:rPr lang="en-US" dirty="0">
                <a:cs typeface="Calibri"/>
                <a:sym typeface="Calibri"/>
              </a:rPr>
              <a:t>Uncomment the below lines in: </a:t>
            </a:r>
            <a:r>
              <a:rPr lang="en-US" b="1" dirty="0">
                <a:cs typeface="Calibri"/>
                <a:sym typeface="Calibri"/>
              </a:rPr>
              <a:t>test/utils/index.js</a:t>
            </a:r>
          </a:p>
          <a:p>
            <a:pPr>
              <a:lnSpc>
                <a:spcPct val="100000"/>
              </a:lnSpc>
            </a:pPr>
            <a:endParaRPr lang="en-US" b="1" dirty="0">
              <a:cs typeface="Calibri"/>
              <a:sym typeface="Calibri"/>
            </a:endParaRPr>
          </a:p>
          <a:p>
            <a:pPr>
              <a:lnSpc>
                <a:spcPct val="100000"/>
              </a:lnSpc>
            </a:pPr>
            <a:endParaRPr lang="en-US" b="1" dirty="0">
              <a:cs typeface="Calibri"/>
              <a:sym typeface="Calibri"/>
            </a:endParaRPr>
          </a:p>
          <a:p>
            <a:pPr marL="0" indent="0">
              <a:lnSpc>
                <a:spcPct val="100000"/>
              </a:lnSpc>
              <a:buNone/>
            </a:pPr>
            <a:endParaRPr lang="en-US" b="1" dirty="0">
              <a:solidFill>
                <a:srgbClr val="46D426"/>
              </a:solidFill>
            </a:endParaRPr>
          </a:p>
          <a:p>
            <a:pPr>
              <a:lnSpc>
                <a:spcPct val="100000"/>
              </a:lnSpc>
            </a:pPr>
            <a:endParaRPr lang="en-US" dirty="0">
              <a:ea typeface="Calibri"/>
              <a:cs typeface="Calibri"/>
              <a:sym typeface="Calibri"/>
            </a:endParaRPr>
          </a:p>
          <a:p>
            <a:pPr>
              <a:lnSpc>
                <a:spcPct val="100000"/>
              </a:lnSpc>
            </a:pPr>
            <a:endParaRPr lang="en-US" dirty="0">
              <a:cs typeface="Calibri"/>
              <a:sym typeface="Calibri"/>
            </a:endParaRPr>
          </a:p>
          <a:p>
            <a:pPr marL="0" indent="0">
              <a:buFont typeface="Arial" panose="020B0604020202020204" pitchFamily="34" charset="0"/>
              <a:buNone/>
            </a:pPr>
            <a:endParaRPr lang="en-US" dirty="0"/>
          </a:p>
          <a:p>
            <a:endParaRPr lang="en-US" dirty="0"/>
          </a:p>
        </p:txBody>
      </p:sp>
      <p:sp>
        <p:nvSpPr>
          <p:cNvPr id="11" name="TextBox 10">
            <a:extLst>
              <a:ext uri="{FF2B5EF4-FFF2-40B4-BE49-F238E27FC236}">
                <a16:creationId xmlns:a16="http://schemas.microsoft.com/office/drawing/2014/main" id="{1A018E61-69CC-A142-B3EB-F85ED2B09B47}"/>
              </a:ext>
            </a:extLst>
          </p:cNvPr>
          <p:cNvSpPr txBox="1"/>
          <p:nvPr/>
        </p:nvSpPr>
        <p:spPr>
          <a:xfrm>
            <a:off x="1257643" y="3300760"/>
            <a:ext cx="10702538" cy="1316802"/>
          </a:xfrm>
          <a:prstGeom prst="rect">
            <a:avLst/>
          </a:prstGeom>
          <a:solidFill>
            <a:srgbClr val="2C2C2C"/>
          </a:solidFill>
          <a:ln w="12700">
            <a:solidFill>
              <a:schemeClr val="bg1">
                <a:lumMod val="50000"/>
                <a:lumOff val="50000"/>
              </a:schemeClr>
            </a:solidFill>
          </a:ln>
          <a:effectLst/>
        </p:spPr>
        <p:txBody>
          <a:bodyPr wrap="square" rtlCol="0">
            <a:noAutofit/>
          </a:bodyPr>
          <a:lstStyle/>
          <a:p>
            <a:endParaRPr lang="en-US" b="1" dirty="0">
              <a:solidFill>
                <a:srgbClr val="FD9940"/>
              </a:solidFill>
            </a:endParaRPr>
          </a:p>
          <a:p>
            <a:r>
              <a:rPr lang="en-US" b="1" dirty="0">
                <a:solidFill>
                  <a:srgbClr val="FD9940"/>
                </a:solidFill>
              </a:rPr>
              <a:t>const</a:t>
            </a:r>
            <a:r>
              <a:rPr lang="en-US" b="1" dirty="0"/>
              <a:t> </a:t>
            </a:r>
            <a:r>
              <a:rPr lang="en-US" sz="2000" dirty="0" err="1"/>
              <a:t>mockCssModules</a:t>
            </a:r>
            <a:r>
              <a:rPr lang="en-US" sz="2000" dirty="0"/>
              <a:t> = </a:t>
            </a:r>
            <a:r>
              <a:rPr lang="en-US" dirty="0"/>
              <a:t>require</a:t>
            </a:r>
            <a:r>
              <a:rPr lang="en-US" sz="2000" dirty="0"/>
              <a:t>(</a:t>
            </a:r>
            <a:r>
              <a:rPr lang="en-US" dirty="0">
                <a:solidFill>
                  <a:srgbClr val="46D426"/>
                </a:solidFill>
              </a:rPr>
              <a:t>'mock-</a:t>
            </a:r>
            <a:r>
              <a:rPr lang="en-US" dirty="0" err="1">
                <a:solidFill>
                  <a:srgbClr val="46D426"/>
                </a:solidFill>
              </a:rPr>
              <a:t>css</a:t>
            </a:r>
            <a:r>
              <a:rPr lang="en-US" dirty="0">
                <a:solidFill>
                  <a:srgbClr val="46D426"/>
                </a:solidFill>
              </a:rPr>
              <a:t>-modules'</a:t>
            </a:r>
            <a:r>
              <a:rPr lang="en-US" sz="2000" dirty="0"/>
              <a:t>)</a:t>
            </a:r>
            <a:br>
              <a:rPr lang="en-US" sz="2000" dirty="0"/>
            </a:br>
            <a:r>
              <a:rPr lang="en-US" sz="2000" dirty="0" err="1"/>
              <a:t>mockCssModules.register</a:t>
            </a:r>
            <a:r>
              <a:rPr lang="en-US" sz="2000" dirty="0"/>
              <a:t>([</a:t>
            </a:r>
            <a:r>
              <a:rPr lang="en-US" dirty="0">
                <a:solidFill>
                  <a:srgbClr val="46D426"/>
                </a:solidFill>
              </a:rPr>
              <a:t>'.</a:t>
            </a:r>
            <a:r>
              <a:rPr lang="en-US" dirty="0" err="1">
                <a:solidFill>
                  <a:srgbClr val="46D426"/>
                </a:solidFill>
              </a:rPr>
              <a:t>css</a:t>
            </a:r>
            <a:r>
              <a:rPr lang="en-US" dirty="0">
                <a:solidFill>
                  <a:srgbClr val="46D426"/>
                </a:solidFill>
              </a:rPr>
              <a:t>'</a:t>
            </a:r>
            <a:r>
              <a:rPr lang="en-US" b="1" dirty="0">
                <a:solidFill>
                  <a:srgbClr val="FD9940"/>
                </a:solidFill>
              </a:rPr>
              <a:t>,</a:t>
            </a:r>
            <a:r>
              <a:rPr lang="en-US" dirty="0"/>
              <a:t> </a:t>
            </a:r>
            <a:r>
              <a:rPr lang="en-US" dirty="0">
                <a:solidFill>
                  <a:srgbClr val="46D426"/>
                </a:solidFill>
              </a:rPr>
              <a:t>'.less'</a:t>
            </a:r>
            <a:r>
              <a:rPr lang="en-US" b="1" dirty="0">
                <a:solidFill>
                  <a:srgbClr val="FD9940"/>
                </a:solidFill>
              </a:rPr>
              <a:t>,</a:t>
            </a:r>
            <a:r>
              <a:rPr lang="en-US" dirty="0"/>
              <a:t> </a:t>
            </a:r>
            <a:r>
              <a:rPr lang="en-US" dirty="0">
                <a:solidFill>
                  <a:srgbClr val="46D426"/>
                </a:solidFill>
              </a:rPr>
              <a:t>'.</a:t>
            </a:r>
            <a:r>
              <a:rPr lang="en-US" dirty="0" err="1">
                <a:solidFill>
                  <a:srgbClr val="46D426"/>
                </a:solidFill>
              </a:rPr>
              <a:t>scss</a:t>
            </a:r>
            <a:r>
              <a:rPr lang="en-US" dirty="0">
                <a:solidFill>
                  <a:srgbClr val="46D426"/>
                </a:solidFill>
              </a:rPr>
              <a:t>'</a:t>
            </a:r>
            <a:r>
              <a:rPr lang="en-US" sz="2000" dirty="0"/>
              <a:t>])</a:t>
            </a:r>
            <a:br>
              <a:rPr lang="en-US" sz="2000" dirty="0"/>
            </a:br>
            <a:br>
              <a:rPr lang="en-US" sz="2000" dirty="0"/>
            </a:br>
            <a:br>
              <a:rPr lang="en-US" sz="2000" dirty="0"/>
            </a:br>
            <a:br>
              <a:rPr lang="en-US" sz="2000" dirty="0"/>
            </a:br>
            <a:br>
              <a:rPr lang="en-US" sz="2000" dirty="0"/>
            </a:br>
            <a:br>
              <a:rPr lang="en-US" sz="2000" dirty="0"/>
            </a:br>
            <a:br>
              <a:rPr lang="en-US" sz="2400" dirty="0"/>
            </a:br>
            <a:endParaRPr lang="en-US" sz="2400" dirty="0"/>
          </a:p>
        </p:txBody>
      </p:sp>
    </p:spTree>
    <p:extLst>
      <p:ext uri="{BB962C8B-B14F-4D97-AF65-F5344CB8AC3E}">
        <p14:creationId xmlns:p14="http://schemas.microsoft.com/office/powerpoint/2010/main" val="96627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38FA17-B245-964A-8686-81592A7172E2}"/>
              </a:ext>
            </a:extLst>
          </p:cNvPr>
          <p:cNvSpPr txBox="1"/>
          <p:nvPr/>
        </p:nvSpPr>
        <p:spPr>
          <a:xfrm>
            <a:off x="6516547" y="706056"/>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B18084DB-8793-8F40-8235-AFD62977F19D}"/>
              </a:ext>
            </a:extLst>
          </p:cNvPr>
          <p:cNvSpPr txBox="1"/>
          <p:nvPr/>
        </p:nvSpPr>
        <p:spPr>
          <a:xfrm>
            <a:off x="970936" y="1770557"/>
            <a:ext cx="10702538" cy="4753774"/>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import</a:t>
            </a:r>
            <a:r>
              <a:rPr lang="en-US" b="1" dirty="0"/>
              <a:t> </a:t>
            </a:r>
            <a:r>
              <a:rPr lang="en-US" dirty="0"/>
              <a:t>test </a:t>
            </a:r>
            <a:r>
              <a:rPr lang="en-US" b="1" dirty="0">
                <a:solidFill>
                  <a:srgbClr val="FD9940"/>
                </a:solidFill>
              </a:rPr>
              <a:t>from</a:t>
            </a:r>
            <a:r>
              <a:rPr lang="en-US" b="1" dirty="0"/>
              <a:t> </a:t>
            </a:r>
            <a:r>
              <a:rPr lang="en-US" dirty="0">
                <a:solidFill>
                  <a:srgbClr val="46D426"/>
                </a:solidFill>
              </a:rPr>
              <a:t>'tape’</a:t>
            </a:r>
          </a:p>
          <a:p>
            <a:endParaRPr lang="en-US" dirty="0">
              <a:solidFill>
                <a:srgbClr val="46D426"/>
              </a:solidFill>
            </a:endParaRPr>
          </a:p>
          <a:p>
            <a:r>
              <a:rPr lang="en-US" b="1" dirty="0">
                <a:solidFill>
                  <a:srgbClr val="FD9940"/>
                </a:solidFill>
              </a:rPr>
              <a:t>import</a:t>
            </a:r>
            <a:r>
              <a:rPr lang="en-US" b="1" dirty="0"/>
              <a:t> </a:t>
            </a:r>
            <a:r>
              <a:rPr lang="en-US" dirty="0">
                <a:solidFill>
                  <a:srgbClr val="46D426"/>
                </a:solidFill>
              </a:rPr>
              <a:t>'../../../../test/utils’</a:t>
            </a:r>
          </a:p>
          <a:p>
            <a:endParaRPr lang="en-US" dirty="0">
              <a:solidFill>
                <a:srgbClr val="46D426"/>
              </a:solidFill>
            </a:endParaRPr>
          </a:p>
          <a:p>
            <a:r>
              <a:rPr lang="en-US" b="1" dirty="0">
                <a:solidFill>
                  <a:srgbClr val="FD9940"/>
                </a:solidFill>
              </a:rPr>
              <a:t>import</a:t>
            </a:r>
            <a:r>
              <a:rPr lang="en-US" b="1" dirty="0"/>
              <a:t> </a:t>
            </a:r>
            <a:r>
              <a:rPr lang="en-US" dirty="0"/>
              <a:t>{shallow} </a:t>
            </a:r>
            <a:r>
              <a:rPr lang="en-US" b="1" dirty="0">
                <a:solidFill>
                  <a:srgbClr val="FD9940"/>
                </a:solidFill>
              </a:rPr>
              <a:t>from</a:t>
            </a:r>
            <a:r>
              <a:rPr lang="en-US" b="1" dirty="0"/>
              <a:t> </a:t>
            </a:r>
            <a:r>
              <a:rPr lang="en-US" dirty="0">
                <a:solidFill>
                  <a:srgbClr val="46D426"/>
                </a:solidFill>
              </a:rPr>
              <a:t>'enzyme'</a:t>
            </a:r>
            <a:br>
              <a:rPr lang="en-US" dirty="0"/>
            </a:br>
            <a:r>
              <a:rPr lang="en-US" b="1" dirty="0">
                <a:solidFill>
                  <a:srgbClr val="FD9940"/>
                </a:solidFill>
              </a:rPr>
              <a:t>import</a:t>
            </a:r>
            <a:r>
              <a:rPr lang="en-US" b="1" dirty="0"/>
              <a:t> </a:t>
            </a:r>
            <a:r>
              <a:rPr lang="en-US" dirty="0"/>
              <a:t>React </a:t>
            </a:r>
            <a:r>
              <a:rPr lang="en-US" b="1" dirty="0"/>
              <a:t>from </a:t>
            </a:r>
            <a:r>
              <a:rPr lang="en-US" dirty="0">
                <a:solidFill>
                  <a:srgbClr val="46D426"/>
                </a:solidFill>
              </a:rPr>
              <a:t>'react’</a:t>
            </a:r>
          </a:p>
          <a:p>
            <a:r>
              <a:rPr lang="en-US" b="1" dirty="0">
                <a:solidFill>
                  <a:srgbClr val="FD9940"/>
                </a:solidFill>
              </a:rPr>
              <a:t>import</a:t>
            </a:r>
            <a:r>
              <a:rPr lang="en-US" b="1" dirty="0"/>
              <a:t> </a:t>
            </a:r>
            <a:r>
              <a:rPr lang="en-US" dirty="0"/>
              <a:t>Favorites </a:t>
            </a:r>
            <a:r>
              <a:rPr lang="en-US" b="1" dirty="0">
                <a:solidFill>
                  <a:srgbClr val="FD9940"/>
                </a:solidFill>
              </a:rPr>
              <a:t>from</a:t>
            </a:r>
            <a:r>
              <a:rPr lang="en-US" b="1" dirty="0"/>
              <a:t> </a:t>
            </a:r>
            <a:r>
              <a:rPr lang="en-US" dirty="0">
                <a:solidFill>
                  <a:srgbClr val="46D426"/>
                </a:solidFill>
              </a:rPr>
              <a:t>'./Favorites'</a:t>
            </a:r>
          </a:p>
          <a:p>
            <a:endParaRPr lang="en-US" dirty="0">
              <a:solidFill>
                <a:srgbClr val="46D426"/>
              </a:solidFill>
            </a:endParaRPr>
          </a:p>
          <a:p>
            <a:r>
              <a:rPr lang="en-US" dirty="0"/>
              <a:t>test.</a:t>
            </a:r>
            <a:r>
              <a:rPr lang="en-US" b="1" dirty="0">
                <a:solidFill>
                  <a:srgbClr val="FFC66D"/>
                </a:solidFill>
              </a:rPr>
              <a:t>only</a:t>
            </a:r>
            <a:r>
              <a:rPr lang="en-US" dirty="0"/>
              <a:t>(</a:t>
            </a:r>
            <a:r>
              <a:rPr lang="en-US" dirty="0">
                <a:solidFill>
                  <a:srgbClr val="46D426"/>
                </a:solidFill>
              </a:rPr>
              <a:t>'Favorites: rendering'</a:t>
            </a:r>
            <a:r>
              <a:rPr lang="en-US" dirty="0"/>
              <a:t>, t =&gt; {</a:t>
            </a:r>
            <a:endParaRPr lang="en-US" dirty="0">
              <a:solidFill>
                <a:schemeClr val="tx1">
                  <a:lumMod val="50000"/>
                </a:schemeClr>
              </a:solidFill>
            </a:endParaRPr>
          </a:p>
          <a:p>
            <a:r>
              <a:rPr lang="en-US" dirty="0"/>
              <a:t>   t.plan(1)</a:t>
            </a:r>
            <a:br>
              <a:rPr lang="en-US" dirty="0"/>
            </a:br>
            <a:r>
              <a:rPr lang="en-US" dirty="0"/>
              <a:t>    </a:t>
            </a:r>
            <a:r>
              <a:rPr lang="en-US" b="1" dirty="0">
                <a:solidFill>
                  <a:srgbClr val="FD9940"/>
                </a:solidFill>
              </a:rPr>
              <a:t>try</a:t>
            </a:r>
            <a:r>
              <a:rPr lang="en-US" b="1" dirty="0"/>
              <a:t> </a:t>
            </a:r>
            <a:r>
              <a:rPr lang="en-US" dirty="0"/>
              <a:t>{</a:t>
            </a:r>
          </a:p>
          <a:p>
            <a:r>
              <a:rPr lang="en-US" dirty="0"/>
              <a:t>       shallow(</a:t>
            </a:r>
            <a:r>
              <a:rPr lang="en-US" dirty="0">
                <a:solidFill>
                  <a:srgbClr val="FFC66D"/>
                </a:solidFill>
              </a:rPr>
              <a:t>&lt;Favorites/&gt;</a:t>
            </a:r>
            <a:r>
              <a:rPr lang="en-US" dirty="0"/>
              <a:t>)</a:t>
            </a:r>
            <a:br>
              <a:rPr lang="en-US" dirty="0"/>
            </a:br>
            <a:r>
              <a:rPr lang="en-US" dirty="0"/>
              <a:t>        t.ok(</a:t>
            </a:r>
            <a:r>
              <a:rPr lang="en-US" b="1" dirty="0">
                <a:solidFill>
                  <a:srgbClr val="FD9940"/>
                </a:solidFill>
              </a:rPr>
              <a:t>true</a:t>
            </a:r>
            <a:r>
              <a:rPr lang="en-US" dirty="0"/>
              <a:t>, </a:t>
            </a:r>
            <a:r>
              <a:rPr lang="en-US" dirty="0">
                <a:solidFill>
                  <a:srgbClr val="46D426"/>
                </a:solidFill>
              </a:rPr>
              <a:t>'dummy test ok'</a:t>
            </a:r>
            <a:r>
              <a:rPr lang="en-US" dirty="0"/>
              <a:t>)</a:t>
            </a:r>
            <a:br>
              <a:rPr lang="en-US" b="1" dirty="0"/>
            </a:br>
            <a:r>
              <a:rPr lang="en-US" dirty="0"/>
              <a:t>    } </a:t>
            </a:r>
            <a:r>
              <a:rPr lang="en-US" b="1" dirty="0">
                <a:solidFill>
                  <a:srgbClr val="FD9940"/>
                </a:solidFill>
              </a:rPr>
              <a:t>catch</a:t>
            </a:r>
            <a:r>
              <a:rPr lang="en-US" b="1" dirty="0"/>
              <a:t> </a:t>
            </a:r>
            <a:r>
              <a:rPr lang="en-US" dirty="0"/>
              <a:t>(e) {</a:t>
            </a:r>
            <a:br>
              <a:rPr lang="en-US" dirty="0"/>
            </a:br>
            <a:r>
              <a:rPr lang="en-US" dirty="0"/>
              <a:t>    	t.</a:t>
            </a:r>
            <a:r>
              <a:rPr lang="en-US" i="1" dirty="0">
                <a:solidFill>
                  <a:schemeClr val="accent6">
                    <a:lumMod val="60000"/>
                    <a:lumOff val="40000"/>
                  </a:schemeClr>
                </a:solidFill>
              </a:rPr>
              <a:t>fail</a:t>
            </a:r>
            <a:r>
              <a:rPr lang="en-US" dirty="0"/>
              <a:t>(e.</a:t>
            </a:r>
            <a:r>
              <a:rPr lang="en-US" dirty="0">
                <a:solidFill>
                  <a:schemeClr val="accent4">
                    <a:lumMod val="60000"/>
                    <a:lumOff val="40000"/>
                  </a:schemeClr>
                </a:solidFill>
              </a:rPr>
              <a:t>message</a:t>
            </a:r>
            <a:r>
              <a:rPr lang="en-US" dirty="0"/>
              <a:t>)</a:t>
            </a:r>
            <a:br>
              <a:rPr lang="en-US" dirty="0"/>
            </a:br>
            <a:r>
              <a:rPr lang="en-US" dirty="0"/>
              <a:t>    }</a:t>
            </a:r>
            <a:br>
              <a:rPr lang="en-US" dirty="0"/>
            </a:br>
            <a:r>
              <a:rPr lang="en-US" dirty="0"/>
              <a:t>})</a:t>
            </a:r>
            <a:br>
              <a:rPr lang="en-US" sz="2400" dirty="0"/>
            </a:br>
            <a:endParaRPr lang="en-US" sz="2400" dirty="0"/>
          </a:p>
        </p:txBody>
      </p:sp>
      <p:sp>
        <p:nvSpPr>
          <p:cNvPr id="10" name="Title 1">
            <a:extLst>
              <a:ext uri="{FF2B5EF4-FFF2-40B4-BE49-F238E27FC236}">
                <a16:creationId xmlns:a16="http://schemas.microsoft.com/office/drawing/2014/main" id="{CC246648-931D-F74D-BD8C-E8A9521B6BC0}"/>
              </a:ext>
            </a:extLst>
          </p:cNvPr>
          <p:cNvSpPr>
            <a:spLocks noGrp="1"/>
          </p:cNvSpPr>
          <p:nvPr>
            <p:ph type="title"/>
          </p:nvPr>
        </p:nvSpPr>
        <p:spPr>
          <a:xfrm>
            <a:off x="838200" y="365125"/>
            <a:ext cx="10515600" cy="649483"/>
          </a:xfrm>
        </p:spPr>
        <p:txBody>
          <a:bodyPr>
            <a:noAutofit/>
          </a:bodyPr>
          <a:lstStyle/>
          <a:p>
            <a:pPr>
              <a:lnSpc>
                <a:spcPct val="100000"/>
              </a:lnSpc>
            </a:pPr>
            <a:r>
              <a:rPr lang="en-US" dirty="0"/>
              <a:t>UPDATE DUMMY </a:t>
            </a:r>
            <a:r>
              <a:rPr lang="en-US" b="1" dirty="0"/>
              <a:t>Favorites</a:t>
            </a:r>
            <a:r>
              <a:rPr lang="en-US" dirty="0"/>
              <a:t> TEST</a:t>
            </a:r>
            <a:endParaRPr lang="en-US" b="1" dirty="0">
              <a:latin typeface="+mn-lt"/>
            </a:endParaRPr>
          </a:p>
        </p:txBody>
      </p:sp>
      <p:sp>
        <p:nvSpPr>
          <p:cNvPr id="5" name="TextBox 4">
            <a:extLst>
              <a:ext uri="{FF2B5EF4-FFF2-40B4-BE49-F238E27FC236}">
                <a16:creationId xmlns:a16="http://schemas.microsoft.com/office/drawing/2014/main" id="{8EB4A913-E989-4342-8B32-EE907FC7E28D}"/>
              </a:ext>
            </a:extLst>
          </p:cNvPr>
          <p:cNvSpPr txBox="1"/>
          <p:nvPr/>
        </p:nvSpPr>
        <p:spPr>
          <a:xfrm>
            <a:off x="909342" y="1247337"/>
            <a:ext cx="7214839"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Add test utils </a:t>
            </a:r>
            <a:r>
              <a:rPr lang="en-US" sz="2800" b="1" dirty="0"/>
              <a:t>import: </a:t>
            </a:r>
          </a:p>
        </p:txBody>
      </p:sp>
      <p:sp>
        <p:nvSpPr>
          <p:cNvPr id="9" name="Rectangle 8">
            <a:extLst>
              <a:ext uri="{FF2B5EF4-FFF2-40B4-BE49-F238E27FC236}">
                <a16:creationId xmlns:a16="http://schemas.microsoft.com/office/drawing/2014/main" id="{D7BA3340-CC91-324C-AB74-0737891D4AD0}"/>
              </a:ext>
            </a:extLst>
          </p:cNvPr>
          <p:cNvSpPr/>
          <p:nvPr/>
        </p:nvSpPr>
        <p:spPr>
          <a:xfrm>
            <a:off x="1018436" y="2331434"/>
            <a:ext cx="3150594" cy="3901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102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428611" y="456365"/>
            <a:ext cx="11380529" cy="649483"/>
          </a:xfrm>
        </p:spPr>
        <p:txBody>
          <a:bodyPr>
            <a:noAutofit/>
          </a:bodyPr>
          <a:lstStyle/>
          <a:p>
            <a:pPr>
              <a:lnSpc>
                <a:spcPct val="100000"/>
              </a:lnSpc>
            </a:pPr>
            <a:r>
              <a:rPr lang="en-US" dirty="0"/>
              <a:t>CONTINUE Favorite COMPONENT TESTS</a:t>
            </a:r>
            <a:endParaRPr lang="en-US" b="1" dirty="0">
              <a:latin typeface="+mn-lt"/>
            </a:endParaRPr>
          </a:p>
        </p:txBody>
      </p:sp>
      <p:sp>
        <p:nvSpPr>
          <p:cNvPr id="17" name="Content Placeholder 2">
            <a:extLst>
              <a:ext uri="{FF2B5EF4-FFF2-40B4-BE49-F238E27FC236}">
                <a16:creationId xmlns:a16="http://schemas.microsoft.com/office/drawing/2014/main" id="{5E568FB9-70C7-AD4B-8C03-D0C8BD5ED3C5}"/>
              </a:ext>
            </a:extLst>
          </p:cNvPr>
          <p:cNvSpPr>
            <a:spLocks noGrp="1"/>
          </p:cNvSpPr>
          <p:nvPr>
            <p:ph idx="1"/>
          </p:nvPr>
        </p:nvSpPr>
        <p:spPr>
          <a:xfrm>
            <a:off x="591015" y="1605785"/>
            <a:ext cx="11795580" cy="5620198"/>
          </a:xfrm>
        </p:spPr>
        <p:txBody>
          <a:bodyPr>
            <a:noAutofit/>
          </a:bodyPr>
          <a:lstStyle/>
          <a:p>
            <a:pPr marL="514350" indent="-514350">
              <a:lnSpc>
                <a:spcPct val="100000"/>
              </a:lnSpc>
              <a:buFont typeface="+mj-lt"/>
              <a:buAutoNum type="arabicPeriod"/>
            </a:pPr>
            <a:r>
              <a:rPr lang="en-US" sz="2400" dirty="0"/>
              <a:t>Test rendering of all child component : </a:t>
            </a:r>
            <a:r>
              <a:rPr lang="en-US" sz="2400" b="1" dirty="0"/>
              <a:t>GifList</a:t>
            </a:r>
            <a:r>
              <a:rPr lang="en-US" sz="2400" dirty="0"/>
              <a:t>, </a:t>
            </a:r>
            <a:r>
              <a:rPr lang="en-US" sz="2400" b="1" dirty="0"/>
              <a:t>GifModal</a:t>
            </a:r>
            <a:r>
              <a:rPr lang="en-US" sz="2400" dirty="0"/>
              <a:t>, </a:t>
            </a:r>
            <a:r>
              <a:rPr lang="en-US" sz="2400" b="1" dirty="0"/>
              <a:t>Link</a:t>
            </a:r>
            <a:r>
              <a:rPr lang="en-US" sz="2400" dirty="0"/>
              <a:t> </a:t>
            </a:r>
          </a:p>
          <a:p>
            <a:pPr lvl="1">
              <a:lnSpc>
                <a:spcPct val="100000"/>
              </a:lnSpc>
              <a:buFont typeface="Wingdings" pitchFamily="2" charset="2"/>
              <a:buChar char="ü"/>
            </a:pPr>
            <a:r>
              <a:rPr lang="en-US" sz="2000" dirty="0"/>
              <a:t>use </a:t>
            </a:r>
            <a:r>
              <a:rPr lang="en-US" sz="2000" b="1" dirty="0" err="1"/>
              <a:t>wrapper.</a:t>
            </a:r>
            <a:r>
              <a:rPr lang="en-US" sz="2000" b="1" dirty="0" err="1">
                <a:solidFill>
                  <a:srgbClr val="E8BF6A"/>
                </a:solidFill>
              </a:rPr>
              <a:t>find</a:t>
            </a:r>
            <a:r>
              <a:rPr lang="en-US" sz="2000" b="1" dirty="0"/>
              <a:t>()</a:t>
            </a:r>
            <a:r>
              <a:rPr lang="en-US" sz="2000" b="1" dirty="0">
                <a:solidFill>
                  <a:srgbClr val="E8BF6A"/>
                </a:solidFill>
              </a:rPr>
              <a:t> </a:t>
            </a:r>
            <a:r>
              <a:rPr lang="en-US" sz="2000" dirty="0"/>
              <a:t>to verify child components existence</a:t>
            </a:r>
          </a:p>
          <a:p>
            <a:pPr marL="514350" indent="-514350">
              <a:lnSpc>
                <a:spcPct val="250000"/>
              </a:lnSpc>
              <a:buFont typeface="+mj-lt"/>
              <a:buAutoNum type="arabicPeriod"/>
            </a:pPr>
            <a:r>
              <a:rPr lang="en-US" sz="2400" dirty="0"/>
              <a:t>Test</a:t>
            </a:r>
            <a:r>
              <a:rPr lang="en-US" sz="2400" b="1" dirty="0"/>
              <a:t> isFavoriteGif </a:t>
            </a:r>
            <a:r>
              <a:rPr lang="en-US" sz="2400" dirty="0"/>
              <a:t>method  </a:t>
            </a:r>
          </a:p>
          <a:p>
            <a:pPr lvl="1">
              <a:lnSpc>
                <a:spcPct val="100000"/>
              </a:lnSpc>
              <a:buFont typeface="Wingdings" pitchFamily="2" charset="2"/>
              <a:buChar char="ü"/>
            </a:pPr>
            <a:r>
              <a:rPr lang="en-US" sz="2000" b="1" dirty="0" err="1"/>
              <a:t>wrapper.</a:t>
            </a:r>
            <a:r>
              <a:rPr lang="en-US" sz="2000" b="1" dirty="0" err="1">
                <a:solidFill>
                  <a:srgbClr val="E8BF6A"/>
                </a:solidFill>
              </a:rPr>
              <a:t>instance</a:t>
            </a:r>
            <a:r>
              <a:rPr lang="en-US" sz="2000" b="1" dirty="0"/>
              <a:t>() </a:t>
            </a:r>
            <a:r>
              <a:rPr lang="en-US" sz="2000" dirty="0"/>
              <a:t>can be useful here</a:t>
            </a:r>
          </a:p>
          <a:p>
            <a:pPr marL="514350" indent="-514350">
              <a:lnSpc>
                <a:spcPct val="250000"/>
              </a:lnSpc>
              <a:buFont typeface="+mj-lt"/>
              <a:buAutoNum type="arabicPeriod"/>
            </a:pPr>
            <a:r>
              <a:rPr lang="en-US" sz="2400" dirty="0"/>
              <a:t>Test </a:t>
            </a:r>
            <a:r>
              <a:rPr lang="en-US" sz="2400" b="1" dirty="0"/>
              <a:t>openModal</a:t>
            </a:r>
            <a:r>
              <a:rPr lang="en-US" sz="2400" dirty="0"/>
              <a:t> method invocation ‘onGifSelect’</a:t>
            </a:r>
          </a:p>
          <a:p>
            <a:pPr lvl="1">
              <a:lnSpc>
                <a:spcPct val="100000"/>
              </a:lnSpc>
              <a:buFont typeface="Wingdings" pitchFamily="2" charset="2"/>
              <a:buChar char="ü"/>
            </a:pPr>
            <a:r>
              <a:rPr lang="en-US" sz="2000" dirty="0"/>
              <a:t> use </a:t>
            </a:r>
            <a:r>
              <a:rPr lang="en-US" sz="2000" b="1" dirty="0" err="1"/>
              <a:t>shallowWrapper.</a:t>
            </a:r>
            <a:r>
              <a:rPr lang="en-US" sz="2000" b="1" dirty="0" err="1">
                <a:solidFill>
                  <a:srgbClr val="E8BF6A"/>
                </a:solidFill>
              </a:rPr>
              <a:t>prop</a:t>
            </a:r>
            <a:r>
              <a:rPr lang="en-US" sz="2000" b="1" dirty="0"/>
              <a:t>(key)  </a:t>
            </a:r>
            <a:r>
              <a:rPr lang="en-US" sz="2000" dirty="0"/>
              <a:t>that returns the prop value for  the root node of the wrapper</a:t>
            </a:r>
          </a:p>
          <a:p>
            <a:pPr lvl="1">
              <a:lnSpc>
                <a:spcPct val="100000"/>
              </a:lnSpc>
              <a:buFont typeface="Wingdings" pitchFamily="2" charset="2"/>
              <a:buChar char="ü"/>
            </a:pPr>
            <a:r>
              <a:rPr lang="en-US" sz="2000" dirty="0"/>
              <a:t>use </a:t>
            </a:r>
            <a:r>
              <a:rPr lang="en-US" sz="2000" dirty="0" err="1"/>
              <a:t>sinon.</a:t>
            </a:r>
            <a:r>
              <a:rPr lang="en-US" sz="2000" dirty="0" err="1">
                <a:solidFill>
                  <a:srgbClr val="E8BF6A"/>
                </a:solidFill>
              </a:rPr>
              <a:t>spy</a:t>
            </a:r>
            <a:r>
              <a:rPr lang="en-US" sz="2000" dirty="0"/>
              <a:t>() to verify that CB was invoked</a:t>
            </a:r>
          </a:p>
          <a:p>
            <a:pPr marL="514350" indent="-514350">
              <a:lnSpc>
                <a:spcPct val="250000"/>
              </a:lnSpc>
              <a:buFont typeface="+mj-lt"/>
              <a:buAutoNum type="arabicPeriod"/>
            </a:pPr>
            <a:r>
              <a:rPr lang="en-US" sz="2400" dirty="0"/>
              <a:t>Test </a:t>
            </a:r>
            <a:r>
              <a:rPr lang="en-US" sz="2400" b="1" dirty="0"/>
              <a:t>closeModal</a:t>
            </a:r>
            <a:r>
              <a:rPr lang="en-US" sz="2400" dirty="0"/>
              <a:t> was invoked from GifModal ‘</a:t>
            </a:r>
            <a:r>
              <a:rPr lang="en-US" sz="2400" dirty="0" err="1"/>
              <a:t>onRequestClose</a:t>
            </a:r>
            <a:r>
              <a:rPr lang="en-US" sz="2400" dirty="0"/>
              <a:t>’</a:t>
            </a:r>
          </a:p>
          <a:p>
            <a:pPr marL="0" indent="0">
              <a:lnSpc>
                <a:spcPct val="100000"/>
              </a:lnSpc>
              <a:buNone/>
            </a:pPr>
            <a:endParaRPr lang="en-US" sz="2400" dirty="0"/>
          </a:p>
          <a:p>
            <a:pPr marL="514350" indent="-514350">
              <a:buFont typeface="+mj-lt"/>
              <a:buAutoNum type="arabicPeriod"/>
            </a:pPr>
            <a:endParaRPr lang="en-US" sz="2400" dirty="0"/>
          </a:p>
          <a:p>
            <a:pPr marL="514350" indent="-514350">
              <a:buFont typeface="+mj-lt"/>
              <a:buAutoNum type="arabicPeriod"/>
            </a:pPr>
            <a:endParaRPr lang="en-US" dirty="0"/>
          </a:p>
        </p:txBody>
      </p:sp>
    </p:spTree>
    <p:extLst>
      <p:ext uri="{BB962C8B-B14F-4D97-AF65-F5344CB8AC3E}">
        <p14:creationId xmlns:p14="http://schemas.microsoft.com/office/powerpoint/2010/main" val="98013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31">
            <a:extLst>
              <a:ext uri="{FF2B5EF4-FFF2-40B4-BE49-F238E27FC236}">
                <a16:creationId xmlns:a16="http://schemas.microsoft.com/office/drawing/2014/main" id="{FF0D3435-A79C-284C-A687-2B1286E4AA60}"/>
              </a:ext>
            </a:extLst>
          </p:cNvPr>
          <p:cNvSpPr txBox="1">
            <a:spLocks noGrp="1"/>
          </p:cNvSpPr>
          <p:nvPr>
            <p:ph type="title"/>
          </p:nvPr>
        </p:nvSpPr>
        <p:spPr>
          <a:xfrm>
            <a:off x="702644" y="287544"/>
            <a:ext cx="11489356" cy="571500"/>
          </a:xfrm>
          <a:prstGeom prst="rect">
            <a:avLst/>
          </a:prstGeom>
          <a:noFill/>
          <a:ln>
            <a:noFill/>
          </a:ln>
        </p:spPr>
        <p:txBody>
          <a:bodyPr spcFirstLastPara="1" wrap="square" lIns="91425" tIns="0" rIns="91425" bIns="0" anchor="b" anchorCtr="0">
            <a:noAutofit/>
          </a:bodyPr>
          <a:lstStyle/>
          <a:p>
            <a:r>
              <a:rPr lang="en-US" dirty="0"/>
              <a:t>AGENDA</a:t>
            </a:r>
            <a:endParaRPr dirty="0"/>
          </a:p>
        </p:txBody>
      </p:sp>
      <p:sp>
        <p:nvSpPr>
          <p:cNvPr id="7" name="Shape 132">
            <a:extLst>
              <a:ext uri="{FF2B5EF4-FFF2-40B4-BE49-F238E27FC236}">
                <a16:creationId xmlns:a16="http://schemas.microsoft.com/office/drawing/2014/main" id="{FF219A7A-9C12-AF4D-9DD7-0C288C73D061}"/>
              </a:ext>
            </a:extLst>
          </p:cNvPr>
          <p:cNvSpPr txBox="1"/>
          <p:nvPr/>
        </p:nvSpPr>
        <p:spPr>
          <a:xfrm>
            <a:off x="702645" y="888918"/>
            <a:ext cx="11489356" cy="459300"/>
          </a:xfrm>
          <a:prstGeom prst="rect">
            <a:avLst/>
          </a:prstGeom>
          <a:solidFill>
            <a:srgbClr val="46D426"/>
          </a:solidFill>
          <a:ln>
            <a:noFill/>
          </a:ln>
        </p:spPr>
        <p:txBody>
          <a:bodyPr spcFirstLastPara="1" wrap="square" lIns="91425" tIns="91425" rIns="91425" bIns="91425" anchor="ctr" anchorCtr="0">
            <a:noAutofit/>
          </a:bodyPr>
          <a:lstStyle/>
          <a:p>
            <a:r>
              <a:rPr lang="en-US" sz="2800" b="1">
                <a:solidFill>
                  <a:schemeClr val="bg1"/>
                </a:solidFill>
                <a:ea typeface="Calibri"/>
                <a:cs typeface="Calibri"/>
                <a:sym typeface="Calibri"/>
              </a:rPr>
              <a:t>Intro</a:t>
            </a:r>
            <a:endParaRPr sz="2800" b="1">
              <a:solidFill>
                <a:schemeClr val="bg1"/>
              </a:solidFill>
              <a:ea typeface="Calibri"/>
              <a:cs typeface="Calibri"/>
              <a:sym typeface="Calibri"/>
            </a:endParaRPr>
          </a:p>
        </p:txBody>
      </p:sp>
      <p:sp>
        <p:nvSpPr>
          <p:cNvPr id="9" name="Shape 134">
            <a:extLst>
              <a:ext uri="{FF2B5EF4-FFF2-40B4-BE49-F238E27FC236}">
                <a16:creationId xmlns:a16="http://schemas.microsoft.com/office/drawing/2014/main" id="{4680C2F2-14D4-6347-B83C-37CD88DD5324}"/>
              </a:ext>
            </a:extLst>
          </p:cNvPr>
          <p:cNvSpPr txBox="1"/>
          <p:nvPr/>
        </p:nvSpPr>
        <p:spPr>
          <a:xfrm>
            <a:off x="702644" y="3005784"/>
            <a:ext cx="11489356" cy="459300"/>
          </a:xfrm>
          <a:prstGeom prst="rect">
            <a:avLst/>
          </a:prstGeom>
          <a:solidFill>
            <a:srgbClr val="46D426"/>
          </a:solidFill>
          <a:ln>
            <a:noFill/>
          </a:ln>
        </p:spPr>
        <p:txBody>
          <a:bodyPr spcFirstLastPara="1" wrap="square" lIns="91425" tIns="91425" rIns="91425" bIns="91425" anchor="ctr" anchorCtr="0">
            <a:noAutofit/>
          </a:bodyPr>
          <a:lstStyle/>
          <a:p>
            <a:r>
              <a:rPr lang="en-US" sz="2800" b="1">
                <a:solidFill>
                  <a:schemeClr val="bg1"/>
                </a:solidFill>
                <a:ea typeface="Calibri"/>
                <a:cs typeface="Calibri"/>
                <a:sym typeface="Calibri"/>
              </a:rPr>
              <a:t>How</a:t>
            </a:r>
            <a:endParaRPr sz="2800" b="1">
              <a:solidFill>
                <a:schemeClr val="bg1"/>
              </a:solidFill>
              <a:ea typeface="Calibri"/>
              <a:cs typeface="Calibri"/>
              <a:sym typeface="Calibri"/>
            </a:endParaRPr>
          </a:p>
        </p:txBody>
      </p:sp>
      <p:sp>
        <p:nvSpPr>
          <p:cNvPr id="2" name="TextBox 1">
            <a:extLst>
              <a:ext uri="{FF2B5EF4-FFF2-40B4-BE49-F238E27FC236}">
                <a16:creationId xmlns:a16="http://schemas.microsoft.com/office/drawing/2014/main" id="{6811B547-9ABC-DE4D-A1CA-ED5301D886A1}"/>
              </a:ext>
            </a:extLst>
          </p:cNvPr>
          <p:cNvSpPr txBox="1"/>
          <p:nvPr/>
        </p:nvSpPr>
        <p:spPr>
          <a:xfrm>
            <a:off x="702644" y="1224806"/>
            <a:ext cx="11489356" cy="1697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a:t>Why ?</a:t>
            </a:r>
          </a:p>
          <a:p>
            <a:pPr marL="285750" indent="-285750">
              <a:lnSpc>
                <a:spcPct val="150000"/>
              </a:lnSpc>
              <a:buFont typeface="Arial" panose="020B0604020202020204" pitchFamily="34" charset="0"/>
              <a:buChar char="•"/>
            </a:pPr>
            <a:r>
              <a:rPr lang="en-US" sz="2400"/>
              <a:t>What ?</a:t>
            </a:r>
          </a:p>
          <a:p>
            <a:pPr marL="285750" indent="-285750">
              <a:lnSpc>
                <a:spcPct val="150000"/>
              </a:lnSpc>
              <a:buFont typeface="Arial" panose="020B0604020202020204" pitchFamily="34" charset="0"/>
              <a:buChar char="•"/>
            </a:pPr>
            <a:r>
              <a:rPr lang="en-US" sz="2400"/>
              <a:t>Testing Guidelines</a:t>
            </a:r>
          </a:p>
        </p:txBody>
      </p:sp>
      <p:sp>
        <p:nvSpPr>
          <p:cNvPr id="11" name="TextBox 10">
            <a:extLst>
              <a:ext uri="{FF2B5EF4-FFF2-40B4-BE49-F238E27FC236}">
                <a16:creationId xmlns:a16="http://schemas.microsoft.com/office/drawing/2014/main" id="{FB7B89E8-B0E6-EE4F-BDBE-420C74CAA590}"/>
              </a:ext>
            </a:extLst>
          </p:cNvPr>
          <p:cNvSpPr txBox="1"/>
          <p:nvPr/>
        </p:nvSpPr>
        <p:spPr>
          <a:xfrm>
            <a:off x="702644" y="3341709"/>
            <a:ext cx="11489356" cy="3323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Test Environment</a:t>
            </a:r>
          </a:p>
          <a:p>
            <a:pPr marL="285750" indent="-285750">
              <a:lnSpc>
                <a:spcPct val="150000"/>
              </a:lnSpc>
              <a:buFont typeface="Arial" panose="020B0604020202020204" pitchFamily="34" charset="0"/>
              <a:buChar char="•"/>
            </a:pPr>
            <a:r>
              <a:rPr lang="en-US" sz="2800" dirty="0"/>
              <a:t>Hands-On</a:t>
            </a:r>
          </a:p>
          <a:p>
            <a:pPr marL="800100" lvl="1" indent="-342900">
              <a:lnSpc>
                <a:spcPct val="150000"/>
              </a:lnSpc>
              <a:buClr>
                <a:schemeClr val="tx1"/>
              </a:buClr>
              <a:buFont typeface=".AppleSystemUIFont"/>
              <a:buChar char="-"/>
            </a:pPr>
            <a:r>
              <a:rPr lang="en-US" sz="2800" dirty="0"/>
              <a:t>React Component         (</a:t>
            </a:r>
            <a:r>
              <a:rPr lang="en-US" sz="2800" b="1" dirty="0">
                <a:solidFill>
                  <a:srgbClr val="46D426"/>
                </a:solidFill>
              </a:rPr>
              <a:t>git checkout </a:t>
            </a:r>
            <a:r>
              <a:rPr lang="en-US" sz="2800" b="1" dirty="0" err="1">
                <a:solidFill>
                  <a:srgbClr val="46D426"/>
                </a:solidFill>
              </a:rPr>
              <a:t>react_components_testing</a:t>
            </a:r>
            <a:r>
              <a:rPr lang="en-US" sz="2800" dirty="0"/>
              <a:t>)</a:t>
            </a:r>
          </a:p>
          <a:p>
            <a:pPr marL="800100" lvl="1" indent="-342900">
              <a:lnSpc>
                <a:spcPct val="150000"/>
              </a:lnSpc>
              <a:buClr>
                <a:schemeClr val="tx1"/>
              </a:buClr>
              <a:buFont typeface=".AppleSystemUIFont"/>
              <a:buChar char="-"/>
            </a:pPr>
            <a:r>
              <a:rPr lang="en-US" sz="2800" dirty="0"/>
              <a:t>Redux: Action, Reducer, Container</a:t>
            </a:r>
          </a:p>
          <a:p>
            <a:pPr marL="800100" lvl="1" indent="-342900">
              <a:lnSpc>
                <a:spcPct val="150000"/>
              </a:lnSpc>
              <a:buClr>
                <a:schemeClr val="tx1"/>
              </a:buClr>
              <a:buFont typeface=".AppleSystemUIFont"/>
              <a:buChar char="-"/>
            </a:pPr>
            <a:r>
              <a:rPr lang="en-US" sz="2800" dirty="0"/>
              <a:t>Integration Test</a:t>
            </a:r>
          </a:p>
        </p:txBody>
      </p:sp>
      <p:sp>
        <p:nvSpPr>
          <p:cNvPr id="10" name="Shape 134">
            <a:extLst>
              <a:ext uri="{FF2B5EF4-FFF2-40B4-BE49-F238E27FC236}">
                <a16:creationId xmlns:a16="http://schemas.microsoft.com/office/drawing/2014/main" id="{34381589-329B-E542-BA93-10CE1446E1F0}"/>
              </a:ext>
            </a:extLst>
          </p:cNvPr>
          <p:cNvSpPr txBox="1"/>
          <p:nvPr/>
        </p:nvSpPr>
        <p:spPr>
          <a:xfrm>
            <a:off x="1151906" y="5396283"/>
            <a:ext cx="11040094" cy="459300"/>
          </a:xfrm>
          <a:prstGeom prst="rect">
            <a:avLst/>
          </a:prstGeom>
          <a:solidFill>
            <a:srgbClr val="00B0F0"/>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   Redux: Action, Reducer, Container</a:t>
            </a:r>
            <a:endParaRPr sz="2800" b="1" dirty="0">
              <a:solidFill>
                <a:schemeClr val="bg1"/>
              </a:solidFill>
              <a:ea typeface="Calibri"/>
              <a:cs typeface="Calibri"/>
              <a:sym typeface="Calibri"/>
            </a:endParaRPr>
          </a:p>
        </p:txBody>
      </p:sp>
      <p:pic>
        <p:nvPicPr>
          <p:cNvPr id="12" name="Picture 11">
            <a:extLst>
              <a:ext uri="{FF2B5EF4-FFF2-40B4-BE49-F238E27FC236}">
                <a16:creationId xmlns:a16="http://schemas.microsoft.com/office/drawing/2014/main" id="{4D25C4FD-43A9-B14C-86C7-ABDEF1501E75}"/>
              </a:ext>
            </a:extLst>
          </p:cNvPr>
          <p:cNvPicPr>
            <a:picLocks noChangeAspect="1"/>
          </p:cNvPicPr>
          <p:nvPr/>
        </p:nvPicPr>
        <p:blipFill>
          <a:blip r:embed="rId2"/>
          <a:stretch>
            <a:fillRect/>
          </a:stretch>
        </p:blipFill>
        <p:spPr>
          <a:xfrm>
            <a:off x="9263743" y="485754"/>
            <a:ext cx="2736885" cy="2426705"/>
          </a:xfrm>
          <a:prstGeom prst="rect">
            <a:avLst/>
          </a:prstGeom>
        </p:spPr>
      </p:pic>
      <p:pic>
        <p:nvPicPr>
          <p:cNvPr id="14" name="Picture 13">
            <a:extLst>
              <a:ext uri="{FF2B5EF4-FFF2-40B4-BE49-F238E27FC236}">
                <a16:creationId xmlns:a16="http://schemas.microsoft.com/office/drawing/2014/main" id="{06C76BAE-944F-964D-9278-6631CF591399}"/>
              </a:ext>
            </a:extLst>
          </p:cNvPr>
          <p:cNvPicPr>
            <a:picLocks noChangeAspect="1"/>
          </p:cNvPicPr>
          <p:nvPr/>
        </p:nvPicPr>
        <p:blipFill>
          <a:blip r:embed="rId2"/>
          <a:stretch>
            <a:fillRect/>
          </a:stretch>
        </p:blipFill>
        <p:spPr>
          <a:xfrm>
            <a:off x="3624943" y="3151235"/>
            <a:ext cx="897200" cy="795517"/>
          </a:xfrm>
          <a:prstGeom prst="rect">
            <a:avLst/>
          </a:prstGeom>
        </p:spPr>
      </p:pic>
      <p:pic>
        <p:nvPicPr>
          <p:cNvPr id="15" name="Picture 14">
            <a:extLst>
              <a:ext uri="{FF2B5EF4-FFF2-40B4-BE49-F238E27FC236}">
                <a16:creationId xmlns:a16="http://schemas.microsoft.com/office/drawing/2014/main" id="{9267887F-5D8A-BB46-96A1-04EE53DE3084}"/>
              </a:ext>
            </a:extLst>
          </p:cNvPr>
          <p:cNvPicPr>
            <a:picLocks noChangeAspect="1"/>
          </p:cNvPicPr>
          <p:nvPr/>
        </p:nvPicPr>
        <p:blipFill>
          <a:blip r:embed="rId2"/>
          <a:stretch>
            <a:fillRect/>
          </a:stretch>
        </p:blipFill>
        <p:spPr>
          <a:xfrm>
            <a:off x="4201885" y="4388584"/>
            <a:ext cx="897200" cy="795517"/>
          </a:xfrm>
          <a:prstGeom prst="rect">
            <a:avLst/>
          </a:prstGeom>
        </p:spPr>
      </p:pic>
    </p:spTree>
    <p:extLst>
      <p:ext uri="{BB962C8B-B14F-4D97-AF65-F5344CB8AC3E}">
        <p14:creationId xmlns:p14="http://schemas.microsoft.com/office/powerpoint/2010/main" val="145322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52">
            <a:extLst>
              <a:ext uri="{FF2B5EF4-FFF2-40B4-BE49-F238E27FC236}">
                <a16:creationId xmlns:a16="http://schemas.microsoft.com/office/drawing/2014/main" id="{293C52E1-F08C-6049-900F-344781E935DE}"/>
              </a:ext>
            </a:extLst>
          </p:cNvPr>
          <p:cNvSpPr/>
          <p:nvPr/>
        </p:nvSpPr>
        <p:spPr>
          <a:xfrm>
            <a:off x="419834" y="1211454"/>
            <a:ext cx="1545606" cy="5352255"/>
          </a:xfrm>
          <a:prstGeom prst="upArrow">
            <a:avLst>
              <a:gd name="adj1" fmla="val 50000"/>
              <a:gd name="adj2" fmla="val 81042"/>
            </a:avLst>
          </a:prstGeom>
          <a:solidFill>
            <a:srgbClr val="00B0F0"/>
          </a:solid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2" name="Title 1">
            <a:extLst>
              <a:ext uri="{FF2B5EF4-FFF2-40B4-BE49-F238E27FC236}">
                <a16:creationId xmlns:a16="http://schemas.microsoft.com/office/drawing/2014/main" id="{A908145B-C970-CF46-A4A9-DA9503716E7A}"/>
              </a:ext>
            </a:extLst>
          </p:cNvPr>
          <p:cNvSpPr>
            <a:spLocks noGrp="1"/>
          </p:cNvSpPr>
          <p:nvPr>
            <p:ph type="title"/>
          </p:nvPr>
        </p:nvSpPr>
        <p:spPr>
          <a:xfrm>
            <a:off x="838200" y="133905"/>
            <a:ext cx="10515600" cy="1325563"/>
          </a:xfrm>
        </p:spPr>
        <p:txBody>
          <a:bodyPr/>
          <a:lstStyle/>
          <a:p>
            <a:r>
              <a:rPr lang="en-US" dirty="0"/>
              <a:t>TEST TYPES</a:t>
            </a:r>
          </a:p>
        </p:txBody>
      </p:sp>
      <p:sp>
        <p:nvSpPr>
          <p:cNvPr id="21" name="Freeform 20">
            <a:extLst>
              <a:ext uri="{FF2B5EF4-FFF2-40B4-BE49-F238E27FC236}">
                <a16:creationId xmlns:a16="http://schemas.microsoft.com/office/drawing/2014/main" id="{9EDB2C2C-13DC-F64F-94E5-9E23B752DC04}"/>
              </a:ext>
            </a:extLst>
          </p:cNvPr>
          <p:cNvSpPr/>
          <p:nvPr/>
        </p:nvSpPr>
        <p:spPr>
          <a:xfrm>
            <a:off x="2739419" y="1211455"/>
            <a:ext cx="2657636" cy="1949393"/>
          </a:xfrm>
          <a:custGeom>
            <a:avLst/>
            <a:gdLst>
              <a:gd name="connsiteX0" fmla="*/ 0 w 2657636"/>
              <a:gd name="connsiteY0" fmla="*/ 1949393 h 1949393"/>
              <a:gd name="connsiteX1" fmla="*/ 1328818 w 2657636"/>
              <a:gd name="connsiteY1" fmla="*/ 0 h 1949393"/>
              <a:gd name="connsiteX2" fmla="*/ 1328818 w 2657636"/>
              <a:gd name="connsiteY2" fmla="*/ 0 h 1949393"/>
              <a:gd name="connsiteX3" fmla="*/ 2657636 w 2657636"/>
              <a:gd name="connsiteY3" fmla="*/ 1949393 h 1949393"/>
              <a:gd name="connsiteX4" fmla="*/ 0 w 2657636"/>
              <a:gd name="connsiteY4" fmla="*/ 1949393 h 1949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636" h="1949393">
                <a:moveTo>
                  <a:pt x="0" y="1949393"/>
                </a:moveTo>
                <a:lnTo>
                  <a:pt x="1328818" y="0"/>
                </a:lnTo>
                <a:lnTo>
                  <a:pt x="1328818" y="0"/>
                </a:lnTo>
                <a:lnTo>
                  <a:pt x="2657636" y="1949393"/>
                </a:lnTo>
                <a:lnTo>
                  <a:pt x="0" y="1949393"/>
                </a:lnTo>
                <a:close/>
              </a:path>
            </a:pathLst>
          </a:custGeom>
          <a:solidFill>
            <a:schemeClr val="accent4">
              <a:lumMod val="40000"/>
              <a:lumOff val="6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1422400" rtl="0">
              <a:lnSpc>
                <a:spcPct val="90000"/>
              </a:lnSpc>
              <a:spcBef>
                <a:spcPct val="0"/>
              </a:spcBef>
              <a:spcAft>
                <a:spcPct val="35000"/>
              </a:spcAft>
              <a:buNone/>
            </a:pPr>
            <a:endParaRPr lang="en-US" sz="3200" kern="1200" dirty="0"/>
          </a:p>
          <a:p>
            <a:pPr marL="0" lvl="0" indent="0" algn="ctr" defTabSz="1422400" rtl="0">
              <a:lnSpc>
                <a:spcPct val="90000"/>
              </a:lnSpc>
              <a:spcBef>
                <a:spcPct val="0"/>
              </a:spcBef>
              <a:spcAft>
                <a:spcPct val="35000"/>
              </a:spcAft>
              <a:buNone/>
            </a:pPr>
            <a:r>
              <a:rPr lang="en-US" sz="3200" kern="1200" dirty="0">
                <a:solidFill>
                  <a:schemeClr val="bg1"/>
                </a:solidFill>
              </a:rPr>
              <a:t>E2E</a:t>
            </a:r>
          </a:p>
        </p:txBody>
      </p:sp>
      <p:sp>
        <p:nvSpPr>
          <p:cNvPr id="22" name="Freeform 21">
            <a:extLst>
              <a:ext uri="{FF2B5EF4-FFF2-40B4-BE49-F238E27FC236}">
                <a16:creationId xmlns:a16="http://schemas.microsoft.com/office/drawing/2014/main" id="{745106D8-F438-4340-A414-70C854B2905D}"/>
              </a:ext>
            </a:extLst>
          </p:cNvPr>
          <p:cNvSpPr/>
          <p:nvPr/>
        </p:nvSpPr>
        <p:spPr>
          <a:xfrm>
            <a:off x="1748652" y="3160848"/>
            <a:ext cx="4639170" cy="1453468"/>
          </a:xfrm>
          <a:custGeom>
            <a:avLst/>
            <a:gdLst>
              <a:gd name="connsiteX0" fmla="*/ 0 w 4639170"/>
              <a:gd name="connsiteY0" fmla="*/ 1453468 h 1453468"/>
              <a:gd name="connsiteX1" fmla="*/ 990771 w 4639170"/>
              <a:gd name="connsiteY1" fmla="*/ 0 h 1453468"/>
              <a:gd name="connsiteX2" fmla="*/ 3648399 w 4639170"/>
              <a:gd name="connsiteY2" fmla="*/ 0 h 1453468"/>
              <a:gd name="connsiteX3" fmla="*/ 4639170 w 4639170"/>
              <a:gd name="connsiteY3" fmla="*/ 1453468 h 1453468"/>
              <a:gd name="connsiteX4" fmla="*/ 0 w 4639170"/>
              <a:gd name="connsiteY4" fmla="*/ 1453468 h 145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170" h="1453468">
                <a:moveTo>
                  <a:pt x="0" y="1453468"/>
                </a:moveTo>
                <a:lnTo>
                  <a:pt x="990771" y="0"/>
                </a:lnTo>
                <a:lnTo>
                  <a:pt x="3648399" y="0"/>
                </a:lnTo>
                <a:lnTo>
                  <a:pt x="4639170" y="1453468"/>
                </a:lnTo>
                <a:lnTo>
                  <a:pt x="0" y="1453468"/>
                </a:lnTo>
                <a:close/>
              </a:path>
            </a:pathLst>
          </a:custGeom>
          <a:solidFill>
            <a:srgbClr val="00B050"/>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52495" tIns="40640" rIns="852495" bIns="4064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Integration Test</a:t>
            </a:r>
          </a:p>
        </p:txBody>
      </p:sp>
      <p:sp>
        <p:nvSpPr>
          <p:cNvPr id="23" name="Freeform 22">
            <a:extLst>
              <a:ext uri="{FF2B5EF4-FFF2-40B4-BE49-F238E27FC236}">
                <a16:creationId xmlns:a16="http://schemas.microsoft.com/office/drawing/2014/main" id="{16BAB637-99A0-EF40-86AE-34DBD105F4F3}"/>
              </a:ext>
            </a:extLst>
          </p:cNvPr>
          <p:cNvSpPr/>
          <p:nvPr/>
        </p:nvSpPr>
        <p:spPr>
          <a:xfrm>
            <a:off x="419834" y="4614317"/>
            <a:ext cx="7296807" cy="1949393"/>
          </a:xfrm>
          <a:custGeom>
            <a:avLst/>
            <a:gdLst>
              <a:gd name="connsiteX0" fmla="*/ 0 w 7296807"/>
              <a:gd name="connsiteY0" fmla="*/ 1949393 h 1949393"/>
              <a:gd name="connsiteX1" fmla="*/ 1328823 w 7296807"/>
              <a:gd name="connsiteY1" fmla="*/ 0 h 1949393"/>
              <a:gd name="connsiteX2" fmla="*/ 5967984 w 7296807"/>
              <a:gd name="connsiteY2" fmla="*/ 0 h 1949393"/>
              <a:gd name="connsiteX3" fmla="*/ 7296807 w 7296807"/>
              <a:gd name="connsiteY3" fmla="*/ 1949393 h 1949393"/>
              <a:gd name="connsiteX4" fmla="*/ 0 w 7296807"/>
              <a:gd name="connsiteY4" fmla="*/ 1949393 h 1949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6807" h="1949393">
                <a:moveTo>
                  <a:pt x="0" y="1949393"/>
                </a:moveTo>
                <a:lnTo>
                  <a:pt x="1328823" y="0"/>
                </a:lnTo>
                <a:lnTo>
                  <a:pt x="5967984" y="0"/>
                </a:lnTo>
                <a:lnTo>
                  <a:pt x="7296807" y="1949393"/>
                </a:lnTo>
                <a:lnTo>
                  <a:pt x="0" y="1949393"/>
                </a:lnTo>
                <a:close/>
              </a:path>
            </a:pathLst>
          </a:custGeom>
          <a:solidFill>
            <a:srgbClr val="00B0F0"/>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17581" tIns="40640" rIns="1317582" bIns="4064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Unit Test</a:t>
            </a:r>
          </a:p>
        </p:txBody>
      </p:sp>
      <p:sp>
        <p:nvSpPr>
          <p:cNvPr id="6" name="Shape 157">
            <a:extLst>
              <a:ext uri="{FF2B5EF4-FFF2-40B4-BE49-F238E27FC236}">
                <a16:creationId xmlns:a16="http://schemas.microsoft.com/office/drawing/2014/main" id="{A7CB0C6F-33E0-5643-81E6-8C254B6F446A}"/>
              </a:ext>
            </a:extLst>
          </p:cNvPr>
          <p:cNvSpPr txBox="1"/>
          <p:nvPr/>
        </p:nvSpPr>
        <p:spPr>
          <a:xfrm rot="5400000" flipH="1">
            <a:off x="-100533" y="3411434"/>
            <a:ext cx="2544300" cy="646300"/>
          </a:xfrm>
          <a:prstGeom prst="rect">
            <a:avLst/>
          </a:prstGeom>
          <a:noFill/>
          <a:ln>
            <a:noFill/>
          </a:ln>
        </p:spPr>
        <p:txBody>
          <a:bodyPr spcFirstLastPara="1" wrap="square" lIns="91425" tIns="91425" rIns="91425" bIns="91425" anchor="t" anchorCtr="0">
            <a:spAutoFit/>
          </a:bodyPr>
          <a:lstStyle/>
          <a:p>
            <a:pPr algn="just"/>
            <a:r>
              <a:rPr lang="en-US" sz="3000" b="1" dirty="0">
                <a:solidFill>
                  <a:schemeClr val="bg1"/>
                </a:solidFill>
                <a:latin typeface="Calibri"/>
                <a:ea typeface="Calibri"/>
                <a:cs typeface="Calibri"/>
                <a:sym typeface="Calibri"/>
              </a:rPr>
              <a:t>T E S T I N G</a:t>
            </a:r>
            <a:endParaRPr sz="3000" b="1" dirty="0">
              <a:solidFill>
                <a:schemeClr val="bg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D261AFA4-A2E9-5D46-98E0-28C7E3D13AED}"/>
              </a:ext>
            </a:extLst>
          </p:cNvPr>
          <p:cNvSpPr txBox="1"/>
          <p:nvPr/>
        </p:nvSpPr>
        <p:spPr>
          <a:xfrm>
            <a:off x="6999645" y="5035015"/>
            <a:ext cx="5265683" cy="1107996"/>
          </a:xfrm>
          <a:prstGeom prst="rect">
            <a:avLst/>
          </a:prstGeom>
          <a:noFill/>
        </p:spPr>
        <p:txBody>
          <a:bodyPr wrap="square" rtlCol="0">
            <a:spAutoFit/>
          </a:bodyPr>
          <a:lstStyle/>
          <a:p>
            <a:pPr algn="ctr"/>
            <a:r>
              <a:rPr lang="en-US" sz="2400" b="1" dirty="0">
                <a:ea typeface="Calibri"/>
                <a:cs typeface="Calibri"/>
                <a:sym typeface="Calibri"/>
              </a:rPr>
              <a:t>smallest</a:t>
            </a:r>
            <a:r>
              <a:rPr lang="en-US" sz="2400" dirty="0">
                <a:ea typeface="Calibri"/>
                <a:cs typeface="Calibri"/>
                <a:sym typeface="Calibri"/>
              </a:rPr>
              <a:t> piece of </a:t>
            </a:r>
            <a:r>
              <a:rPr lang="en-US" sz="2400" b="1" dirty="0">
                <a:ea typeface="Calibri"/>
                <a:cs typeface="Calibri"/>
                <a:sym typeface="Calibri"/>
              </a:rPr>
              <a:t>testable</a:t>
            </a:r>
            <a:r>
              <a:rPr lang="en-US" sz="2400" dirty="0">
                <a:ea typeface="Calibri"/>
                <a:cs typeface="Calibri"/>
                <a:sym typeface="Calibri"/>
              </a:rPr>
              <a:t> software in the application</a:t>
            </a:r>
            <a:r>
              <a:rPr lang="en-US" sz="2400" dirty="0"/>
              <a:t> </a:t>
            </a:r>
          </a:p>
          <a:p>
            <a:endParaRPr lang="en-US" dirty="0"/>
          </a:p>
        </p:txBody>
      </p:sp>
      <p:sp>
        <p:nvSpPr>
          <p:cNvPr id="16" name="TextBox 15">
            <a:extLst>
              <a:ext uri="{FF2B5EF4-FFF2-40B4-BE49-F238E27FC236}">
                <a16:creationId xmlns:a16="http://schemas.microsoft.com/office/drawing/2014/main" id="{1EB08892-4979-FE43-8C27-2CF1AD6E6B8F}"/>
              </a:ext>
            </a:extLst>
          </p:cNvPr>
          <p:cNvSpPr txBox="1"/>
          <p:nvPr/>
        </p:nvSpPr>
        <p:spPr>
          <a:xfrm>
            <a:off x="5559734" y="3472084"/>
            <a:ext cx="6537434" cy="830997"/>
          </a:xfrm>
          <a:prstGeom prst="rect">
            <a:avLst/>
          </a:prstGeom>
          <a:noFill/>
        </p:spPr>
        <p:txBody>
          <a:bodyPr wrap="square" rtlCol="0">
            <a:spAutoFit/>
          </a:bodyPr>
          <a:lstStyle/>
          <a:p>
            <a:pPr algn="ctr"/>
            <a:r>
              <a:rPr lang="en-US" sz="2400" dirty="0">
                <a:ea typeface="Calibri"/>
                <a:cs typeface="Calibri"/>
                <a:sym typeface="Calibri"/>
              </a:rPr>
              <a:t>individual software modules are </a:t>
            </a:r>
          </a:p>
          <a:p>
            <a:pPr algn="ctr"/>
            <a:r>
              <a:rPr lang="en-US" sz="2400" b="1" dirty="0">
                <a:ea typeface="Calibri"/>
                <a:cs typeface="Calibri"/>
                <a:sym typeface="Calibri"/>
              </a:rPr>
              <a:t>combined</a:t>
            </a:r>
            <a:r>
              <a:rPr lang="en-US" sz="2400" dirty="0">
                <a:ea typeface="Calibri"/>
                <a:cs typeface="Calibri"/>
                <a:sym typeface="Calibri"/>
              </a:rPr>
              <a:t> and tested as a group</a:t>
            </a:r>
            <a:r>
              <a:rPr lang="en-US" sz="2400" dirty="0"/>
              <a:t> </a:t>
            </a:r>
          </a:p>
        </p:txBody>
      </p:sp>
      <p:sp>
        <p:nvSpPr>
          <p:cNvPr id="19" name="TextBox 18">
            <a:extLst>
              <a:ext uri="{FF2B5EF4-FFF2-40B4-BE49-F238E27FC236}">
                <a16:creationId xmlns:a16="http://schemas.microsoft.com/office/drawing/2014/main" id="{031207DC-AE8C-394C-BC74-13A04E7D4B6D}"/>
              </a:ext>
            </a:extLst>
          </p:cNvPr>
          <p:cNvSpPr txBox="1"/>
          <p:nvPr/>
        </p:nvSpPr>
        <p:spPr>
          <a:xfrm>
            <a:off x="4760948" y="1447487"/>
            <a:ext cx="7336220" cy="1107996"/>
          </a:xfrm>
          <a:prstGeom prst="rect">
            <a:avLst/>
          </a:prstGeom>
          <a:noFill/>
        </p:spPr>
        <p:txBody>
          <a:bodyPr wrap="square" rtlCol="0">
            <a:spAutoFit/>
          </a:bodyPr>
          <a:lstStyle/>
          <a:p>
            <a:pPr algn="ctr"/>
            <a:r>
              <a:rPr lang="en-US" sz="2400" dirty="0">
                <a:ea typeface="Calibri"/>
                <a:cs typeface="Calibri"/>
                <a:sym typeface="Calibri"/>
              </a:rPr>
              <a:t>evaluate the </a:t>
            </a:r>
            <a:r>
              <a:rPr lang="en-US" sz="2400" b="1" dirty="0">
                <a:ea typeface="Calibri"/>
                <a:cs typeface="Calibri"/>
                <a:sym typeface="Calibri"/>
              </a:rPr>
              <a:t>end-to-end</a:t>
            </a:r>
            <a:r>
              <a:rPr lang="en-US" sz="2400" dirty="0">
                <a:ea typeface="Calibri"/>
                <a:cs typeface="Calibri"/>
                <a:sym typeface="Calibri"/>
              </a:rPr>
              <a:t> </a:t>
            </a:r>
          </a:p>
          <a:p>
            <a:pPr algn="ctr"/>
            <a:r>
              <a:rPr lang="en-US" sz="2400" dirty="0">
                <a:ea typeface="Calibri"/>
                <a:cs typeface="Calibri"/>
                <a:sym typeface="Calibri"/>
              </a:rPr>
              <a:t>system’s compliance with its specified requirements</a:t>
            </a:r>
            <a:r>
              <a:rPr lang="en-US" sz="2400" b="1" dirty="0">
                <a:ea typeface="Calibri"/>
                <a:cs typeface="Calibri"/>
                <a:sym typeface="Calibri"/>
              </a:rPr>
              <a:t> </a:t>
            </a:r>
          </a:p>
          <a:p>
            <a:endParaRPr lang="en-US" dirty="0"/>
          </a:p>
        </p:txBody>
      </p:sp>
    </p:spTree>
    <p:extLst>
      <p:ext uri="{BB962C8B-B14F-4D97-AF65-F5344CB8AC3E}">
        <p14:creationId xmlns:p14="http://schemas.microsoft.com/office/powerpoint/2010/main" val="40388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15" grpId="0"/>
      <p:bldP spid="16"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38200" y="365125"/>
            <a:ext cx="10515600" cy="649483"/>
          </a:xfrm>
        </p:spPr>
        <p:txBody>
          <a:bodyPr>
            <a:noAutofit/>
          </a:bodyPr>
          <a:lstStyle/>
          <a:p>
            <a:pPr>
              <a:lnSpc>
                <a:spcPct val="100000"/>
              </a:lnSpc>
            </a:pPr>
            <a:r>
              <a:rPr lang="en-US"/>
              <a:t>REDUX DATA FLOW</a:t>
            </a:r>
            <a:endParaRPr lang="en-US">
              <a:latin typeface="+mn-lt"/>
            </a:endParaRPr>
          </a:p>
        </p:txBody>
      </p:sp>
      <p:sp>
        <p:nvSpPr>
          <p:cNvPr id="8" name="Shape 645">
            <a:extLst>
              <a:ext uri="{FF2B5EF4-FFF2-40B4-BE49-F238E27FC236}">
                <a16:creationId xmlns:a16="http://schemas.microsoft.com/office/drawing/2014/main" id="{19991BF6-0D48-654C-8767-854B50C6A978}"/>
              </a:ext>
            </a:extLst>
          </p:cNvPr>
          <p:cNvSpPr/>
          <p:nvPr/>
        </p:nvSpPr>
        <p:spPr>
          <a:xfrm>
            <a:off x="3389622" y="1445513"/>
            <a:ext cx="1902578" cy="904368"/>
          </a:xfrm>
          <a:prstGeom prst="rect">
            <a:avLst/>
          </a:prstGeom>
          <a:solidFill>
            <a:srgbClr val="505050"/>
          </a:solidFill>
          <a:ln w="25400" cap="sq" cmpd="sng">
            <a:solidFill>
              <a:srgbClr val="FFAA3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a:ea typeface="Archivo Narrow"/>
                <a:cs typeface="Archivo Narrow"/>
                <a:sym typeface="Archivo Narrow"/>
              </a:rPr>
              <a:t>Action</a:t>
            </a:r>
            <a:endParaRPr sz="2400" b="1" dirty="0">
              <a:ea typeface="Archivo Narrow"/>
              <a:cs typeface="Archivo Narrow"/>
              <a:sym typeface="Archivo Narrow"/>
            </a:endParaRPr>
          </a:p>
        </p:txBody>
      </p:sp>
      <p:sp>
        <p:nvSpPr>
          <p:cNvPr id="9" name="Shape 646">
            <a:extLst>
              <a:ext uri="{FF2B5EF4-FFF2-40B4-BE49-F238E27FC236}">
                <a16:creationId xmlns:a16="http://schemas.microsoft.com/office/drawing/2014/main" id="{A6DD3375-DD51-264E-AC14-D498D64D366E}"/>
              </a:ext>
            </a:extLst>
          </p:cNvPr>
          <p:cNvSpPr/>
          <p:nvPr/>
        </p:nvSpPr>
        <p:spPr>
          <a:xfrm>
            <a:off x="6171487" y="1445513"/>
            <a:ext cx="1902578" cy="904368"/>
          </a:xfrm>
          <a:prstGeom prst="rect">
            <a:avLst/>
          </a:prstGeom>
          <a:solidFill>
            <a:srgbClr val="505050"/>
          </a:solidFill>
          <a:ln w="25400" cap="sq" cmpd="sng">
            <a:solidFill>
              <a:srgbClr val="FFAA3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a:sym typeface="Archivo Narrow"/>
              </a:rPr>
              <a:t>Middleware</a:t>
            </a:r>
            <a:endParaRPr sz="2400" b="1" dirty="0">
              <a:sym typeface="Archivo Narrow"/>
            </a:endParaRPr>
          </a:p>
        </p:txBody>
      </p:sp>
      <p:sp>
        <p:nvSpPr>
          <p:cNvPr id="10" name="Shape 647">
            <a:extLst>
              <a:ext uri="{FF2B5EF4-FFF2-40B4-BE49-F238E27FC236}">
                <a16:creationId xmlns:a16="http://schemas.microsoft.com/office/drawing/2014/main" id="{B47A89DC-9441-814F-BEC3-86AAC010F9F2}"/>
              </a:ext>
            </a:extLst>
          </p:cNvPr>
          <p:cNvSpPr/>
          <p:nvPr/>
        </p:nvSpPr>
        <p:spPr>
          <a:xfrm>
            <a:off x="8777813" y="1445513"/>
            <a:ext cx="1902578" cy="904368"/>
          </a:xfrm>
          <a:prstGeom prst="rect">
            <a:avLst/>
          </a:prstGeom>
          <a:solidFill>
            <a:srgbClr val="505050"/>
          </a:solidFill>
          <a:ln w="25400" cap="sq" cmpd="sng">
            <a:solidFill>
              <a:srgbClr val="FFAA3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a:sym typeface="Archivo Narrow"/>
              </a:rPr>
              <a:t>Reducer</a:t>
            </a:r>
            <a:endParaRPr sz="2400" b="1" dirty="0">
              <a:sym typeface="Archivo Narrow"/>
            </a:endParaRPr>
          </a:p>
        </p:txBody>
      </p:sp>
      <p:sp>
        <p:nvSpPr>
          <p:cNvPr id="11" name="Shape 648">
            <a:extLst>
              <a:ext uri="{FF2B5EF4-FFF2-40B4-BE49-F238E27FC236}">
                <a16:creationId xmlns:a16="http://schemas.microsoft.com/office/drawing/2014/main" id="{8832FE56-405F-864D-A4EA-A9F7BDCAC25D}"/>
              </a:ext>
            </a:extLst>
          </p:cNvPr>
          <p:cNvSpPr/>
          <p:nvPr/>
        </p:nvSpPr>
        <p:spPr>
          <a:xfrm>
            <a:off x="3389622" y="3578260"/>
            <a:ext cx="1902578" cy="904368"/>
          </a:xfrm>
          <a:prstGeom prst="rect">
            <a:avLst/>
          </a:prstGeom>
          <a:solidFill>
            <a:srgbClr val="505050"/>
          </a:solidFill>
          <a:ln w="25400" cap="sq" cmpd="sng">
            <a:solidFill>
              <a:srgbClr val="FFAA3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a:sym typeface="Archivo Narrow"/>
              </a:rPr>
              <a:t>Action</a:t>
            </a:r>
            <a:r>
              <a:rPr lang="en-US" sz="1800" dirty="0">
                <a:latin typeface="Archivo Narrow"/>
                <a:ea typeface="Archivo Narrow"/>
                <a:cs typeface="Archivo Narrow"/>
                <a:sym typeface="Archivo Narrow"/>
              </a:rPr>
              <a:t> </a:t>
            </a:r>
            <a:r>
              <a:rPr lang="en-US" sz="2400" b="1" dirty="0">
                <a:sym typeface="Archivo Narrow"/>
              </a:rPr>
              <a:t>Creator</a:t>
            </a:r>
            <a:endParaRPr sz="2400" b="1" dirty="0">
              <a:sym typeface="Archivo Narrow"/>
            </a:endParaRPr>
          </a:p>
        </p:txBody>
      </p:sp>
      <p:sp>
        <p:nvSpPr>
          <p:cNvPr id="12" name="Shape 649">
            <a:extLst>
              <a:ext uri="{FF2B5EF4-FFF2-40B4-BE49-F238E27FC236}">
                <a16:creationId xmlns:a16="http://schemas.microsoft.com/office/drawing/2014/main" id="{353E58E2-F968-2648-9638-6CE0B75268CC}"/>
              </a:ext>
            </a:extLst>
          </p:cNvPr>
          <p:cNvSpPr/>
          <p:nvPr/>
        </p:nvSpPr>
        <p:spPr>
          <a:xfrm>
            <a:off x="6083732" y="5030867"/>
            <a:ext cx="1902578" cy="904368"/>
          </a:xfrm>
          <a:prstGeom prst="rect">
            <a:avLst/>
          </a:prstGeom>
          <a:solidFill>
            <a:srgbClr val="505050"/>
          </a:solidFill>
          <a:ln w="25400" cap="sq" cmpd="sng">
            <a:solidFill>
              <a:srgbClr val="FFAA3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a:ea typeface="Archivo Narrow"/>
                <a:cs typeface="Archivo Narrow"/>
                <a:sym typeface="Archivo Narrow"/>
              </a:rPr>
              <a:t>Components (Views)</a:t>
            </a:r>
            <a:endParaRPr sz="2400" b="1" dirty="0">
              <a:ea typeface="Archivo Narrow"/>
              <a:cs typeface="Archivo Narrow"/>
              <a:sym typeface="Archivo Narrow"/>
            </a:endParaRPr>
          </a:p>
        </p:txBody>
      </p:sp>
      <p:cxnSp>
        <p:nvCxnSpPr>
          <p:cNvPr id="13" name="Shape 650">
            <a:extLst>
              <a:ext uri="{FF2B5EF4-FFF2-40B4-BE49-F238E27FC236}">
                <a16:creationId xmlns:a16="http://schemas.microsoft.com/office/drawing/2014/main" id="{7E45530A-7C39-6B4F-B07D-30D47B689EC8}"/>
              </a:ext>
            </a:extLst>
          </p:cNvPr>
          <p:cNvCxnSpPr/>
          <p:nvPr/>
        </p:nvCxnSpPr>
        <p:spPr>
          <a:xfrm>
            <a:off x="8074065" y="1897697"/>
            <a:ext cx="703878" cy="0"/>
          </a:xfrm>
          <a:prstGeom prst="straightConnector1">
            <a:avLst/>
          </a:prstGeom>
          <a:noFill/>
          <a:ln w="63500" cap="flat" cmpd="sng">
            <a:solidFill>
              <a:srgbClr val="00AEEF"/>
            </a:solidFill>
            <a:prstDash val="solid"/>
            <a:round/>
            <a:headEnd type="none" w="med" len="med"/>
            <a:tailEnd type="triangle" w="med" len="med"/>
          </a:ln>
        </p:spPr>
      </p:cxnSp>
      <p:cxnSp>
        <p:nvCxnSpPr>
          <p:cNvPr id="14" name="Shape 651">
            <a:extLst>
              <a:ext uri="{FF2B5EF4-FFF2-40B4-BE49-F238E27FC236}">
                <a16:creationId xmlns:a16="http://schemas.microsoft.com/office/drawing/2014/main" id="{2489D4F5-925F-4443-B8B0-ADFC8894AABD}"/>
              </a:ext>
            </a:extLst>
          </p:cNvPr>
          <p:cNvCxnSpPr/>
          <p:nvPr/>
        </p:nvCxnSpPr>
        <p:spPr>
          <a:xfrm>
            <a:off x="5292200" y="1897697"/>
            <a:ext cx="849007" cy="0"/>
          </a:xfrm>
          <a:prstGeom prst="straightConnector1">
            <a:avLst/>
          </a:prstGeom>
          <a:noFill/>
          <a:ln w="63500" cap="flat" cmpd="sng">
            <a:solidFill>
              <a:srgbClr val="00AEEF"/>
            </a:solidFill>
            <a:prstDash val="solid"/>
            <a:round/>
            <a:headEnd type="none" w="med" len="med"/>
            <a:tailEnd type="triangle" w="med" len="med"/>
          </a:ln>
        </p:spPr>
      </p:cxnSp>
      <p:cxnSp>
        <p:nvCxnSpPr>
          <p:cNvPr id="15" name="Shape 652">
            <a:extLst>
              <a:ext uri="{FF2B5EF4-FFF2-40B4-BE49-F238E27FC236}">
                <a16:creationId xmlns:a16="http://schemas.microsoft.com/office/drawing/2014/main" id="{0D0BA27A-6B23-9F43-94C1-0AC7B144CE81}"/>
              </a:ext>
            </a:extLst>
          </p:cNvPr>
          <p:cNvCxnSpPr/>
          <p:nvPr/>
        </p:nvCxnSpPr>
        <p:spPr>
          <a:xfrm>
            <a:off x="9904640" y="2349881"/>
            <a:ext cx="0" cy="1228439"/>
          </a:xfrm>
          <a:prstGeom prst="straightConnector1">
            <a:avLst/>
          </a:prstGeom>
          <a:noFill/>
          <a:ln w="63500" cap="flat" cmpd="sng">
            <a:solidFill>
              <a:srgbClr val="00AEEF"/>
            </a:solidFill>
            <a:prstDash val="solid"/>
            <a:round/>
            <a:headEnd type="none" w="med" len="med"/>
            <a:tailEnd type="triangle" w="med" len="med"/>
          </a:ln>
        </p:spPr>
      </p:cxnSp>
      <p:cxnSp>
        <p:nvCxnSpPr>
          <p:cNvPr id="16" name="Shape 653">
            <a:extLst>
              <a:ext uri="{FF2B5EF4-FFF2-40B4-BE49-F238E27FC236}">
                <a16:creationId xmlns:a16="http://schemas.microsoft.com/office/drawing/2014/main" id="{B803F3D9-0D20-8C49-85A3-2D99B1430C1C}"/>
              </a:ext>
            </a:extLst>
          </p:cNvPr>
          <p:cNvCxnSpPr/>
          <p:nvPr/>
        </p:nvCxnSpPr>
        <p:spPr>
          <a:xfrm rot="5400000">
            <a:off x="8606942" y="4226205"/>
            <a:ext cx="636233" cy="1877699"/>
          </a:xfrm>
          <a:prstGeom prst="bentConnector2">
            <a:avLst/>
          </a:prstGeom>
          <a:noFill/>
          <a:ln w="63500" cap="flat" cmpd="sng">
            <a:solidFill>
              <a:srgbClr val="00AEEF"/>
            </a:solidFill>
            <a:prstDash val="solid"/>
            <a:round/>
            <a:headEnd type="none" w="med" len="med"/>
            <a:tailEnd type="triangle" w="med" len="med"/>
          </a:ln>
        </p:spPr>
      </p:cxnSp>
      <p:cxnSp>
        <p:nvCxnSpPr>
          <p:cNvPr id="17" name="Shape 655">
            <a:extLst>
              <a:ext uri="{FF2B5EF4-FFF2-40B4-BE49-F238E27FC236}">
                <a16:creationId xmlns:a16="http://schemas.microsoft.com/office/drawing/2014/main" id="{915138F7-A396-574E-B72A-56CBED542324}"/>
              </a:ext>
            </a:extLst>
          </p:cNvPr>
          <p:cNvCxnSpPr/>
          <p:nvPr/>
        </p:nvCxnSpPr>
        <p:spPr>
          <a:xfrm rot="10800000">
            <a:off x="4340796" y="4482689"/>
            <a:ext cx="1742936" cy="1000362"/>
          </a:xfrm>
          <a:prstGeom prst="bentConnector2">
            <a:avLst/>
          </a:prstGeom>
          <a:noFill/>
          <a:ln w="63500" cap="flat" cmpd="sng">
            <a:solidFill>
              <a:srgbClr val="00AEEF"/>
            </a:solidFill>
            <a:prstDash val="solid"/>
            <a:round/>
            <a:headEnd type="none" w="med" len="med"/>
            <a:tailEnd type="triangle" w="med" len="med"/>
          </a:ln>
        </p:spPr>
      </p:cxnSp>
      <p:cxnSp>
        <p:nvCxnSpPr>
          <p:cNvPr id="18" name="Shape 656">
            <a:extLst>
              <a:ext uri="{FF2B5EF4-FFF2-40B4-BE49-F238E27FC236}">
                <a16:creationId xmlns:a16="http://schemas.microsoft.com/office/drawing/2014/main" id="{40A1F6B9-ECD1-EE43-9591-C19C3AA9582C}"/>
              </a:ext>
            </a:extLst>
          </p:cNvPr>
          <p:cNvCxnSpPr/>
          <p:nvPr/>
        </p:nvCxnSpPr>
        <p:spPr>
          <a:xfrm rot="10800000">
            <a:off x="4340796" y="2349881"/>
            <a:ext cx="0" cy="1228439"/>
          </a:xfrm>
          <a:prstGeom prst="straightConnector1">
            <a:avLst/>
          </a:prstGeom>
          <a:noFill/>
          <a:ln w="63500" cap="flat" cmpd="sng">
            <a:solidFill>
              <a:srgbClr val="00AEEF"/>
            </a:solidFill>
            <a:prstDash val="solid"/>
            <a:round/>
            <a:headEnd type="none" w="med" len="med"/>
            <a:tailEnd type="triangle" w="med" len="med"/>
          </a:ln>
        </p:spPr>
      </p:cxnSp>
      <p:sp>
        <p:nvSpPr>
          <p:cNvPr id="19" name="Shape 654">
            <a:extLst>
              <a:ext uri="{FF2B5EF4-FFF2-40B4-BE49-F238E27FC236}">
                <a16:creationId xmlns:a16="http://schemas.microsoft.com/office/drawing/2014/main" id="{69D53662-CDFC-4E44-92E0-86B33DC655D4}"/>
              </a:ext>
            </a:extLst>
          </p:cNvPr>
          <p:cNvSpPr/>
          <p:nvPr/>
        </p:nvSpPr>
        <p:spPr>
          <a:xfrm>
            <a:off x="9032884" y="3618499"/>
            <a:ext cx="1662049" cy="1228439"/>
          </a:xfrm>
          <a:prstGeom prst="flowChartMagneticDisk">
            <a:avLst/>
          </a:prstGeom>
          <a:solidFill>
            <a:srgbClr val="505050"/>
          </a:solidFill>
          <a:ln w="2540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a:ea typeface="Archivo Narrow"/>
                <a:cs typeface="Archivo Narrow"/>
                <a:sym typeface="Archivo Narrow"/>
              </a:rPr>
              <a:t>App</a:t>
            </a:r>
            <a:r>
              <a:rPr lang="en-US" sz="1800" dirty="0">
                <a:ea typeface="Archivo Narrow"/>
                <a:cs typeface="Archivo Narrow"/>
                <a:sym typeface="Archivo Narrow"/>
              </a:rPr>
              <a:t> </a:t>
            </a:r>
            <a:r>
              <a:rPr lang="en-US" sz="2400" b="1" dirty="0">
                <a:sym typeface="Archivo Narrow"/>
              </a:rPr>
              <a:t>Store</a:t>
            </a:r>
            <a:endParaRPr sz="2400" b="1" dirty="0">
              <a:sym typeface="Archivo Narrow"/>
            </a:endParaRPr>
          </a:p>
        </p:txBody>
      </p:sp>
      <p:sp>
        <p:nvSpPr>
          <p:cNvPr id="20" name="Shape 657">
            <a:extLst>
              <a:ext uri="{FF2B5EF4-FFF2-40B4-BE49-F238E27FC236}">
                <a16:creationId xmlns:a16="http://schemas.microsoft.com/office/drawing/2014/main" id="{2BD436F9-005B-AD46-A4BD-F8A6C59005A3}"/>
              </a:ext>
            </a:extLst>
          </p:cNvPr>
          <p:cNvSpPr/>
          <p:nvPr/>
        </p:nvSpPr>
        <p:spPr>
          <a:xfrm>
            <a:off x="1045810" y="5104547"/>
            <a:ext cx="3039305" cy="1213126"/>
          </a:xfrm>
          <a:prstGeom prst="rect">
            <a:avLst/>
          </a:prstGeom>
          <a:solidFill>
            <a:srgbClr val="505050"/>
          </a:solidFill>
          <a:ln w="25400" cap="sq" cmpd="sng">
            <a:solidFill>
              <a:srgbClr val="4C113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ea typeface="Archivo Narrow"/>
                <a:cs typeface="Archivo Narrow"/>
                <a:sym typeface="Archivo Narrow"/>
              </a:rPr>
              <a:t>Outside action</a:t>
            </a:r>
          </a:p>
          <a:p>
            <a:pPr marL="0" lvl="0" indent="0" algn="ctr" rtl="0">
              <a:spcBef>
                <a:spcPts val="0"/>
              </a:spcBef>
              <a:spcAft>
                <a:spcPts val="0"/>
              </a:spcAft>
              <a:buNone/>
            </a:pPr>
            <a:r>
              <a:rPr lang="en-US" sz="2000" b="1" dirty="0">
                <a:ea typeface="Archivo Narrow"/>
                <a:cs typeface="Archivo Narrow"/>
                <a:sym typeface="Archivo Narrow"/>
              </a:rPr>
              <a:t>(</a:t>
            </a:r>
            <a:r>
              <a:rPr lang="en-US" sz="2000" b="1" dirty="0" err="1">
                <a:ea typeface="Archivo Narrow"/>
                <a:cs typeface="Archivo Narrow"/>
                <a:sym typeface="Archivo Narrow"/>
              </a:rPr>
              <a:t>push,AJAX,callbacks</a:t>
            </a:r>
            <a:r>
              <a:rPr lang="en-US" sz="2000" b="1" dirty="0">
                <a:ea typeface="Archivo Narrow"/>
                <a:cs typeface="Archivo Narrow"/>
                <a:sym typeface="Archivo Narrow"/>
              </a:rPr>
              <a:t>, </a:t>
            </a:r>
            <a:r>
              <a:rPr lang="en-US" sz="2000" b="1" dirty="0" err="1">
                <a:ea typeface="Archivo Narrow"/>
                <a:cs typeface="Archivo Narrow"/>
                <a:sym typeface="Archivo Narrow"/>
              </a:rPr>
              <a:t>etc</a:t>
            </a:r>
            <a:r>
              <a:rPr lang="en-US" sz="2000" b="1" dirty="0">
                <a:ea typeface="Archivo Narrow"/>
                <a:cs typeface="Archivo Narrow"/>
                <a:sym typeface="Archivo Narrow"/>
              </a:rPr>
              <a:t>’)</a:t>
            </a:r>
            <a:endParaRPr sz="2000" b="1" dirty="0">
              <a:ea typeface="Archivo Narrow"/>
              <a:cs typeface="Archivo Narrow"/>
              <a:sym typeface="Archivo Narrow"/>
            </a:endParaRPr>
          </a:p>
        </p:txBody>
      </p:sp>
      <p:cxnSp>
        <p:nvCxnSpPr>
          <p:cNvPr id="21" name="Shape 658">
            <a:extLst>
              <a:ext uri="{FF2B5EF4-FFF2-40B4-BE49-F238E27FC236}">
                <a16:creationId xmlns:a16="http://schemas.microsoft.com/office/drawing/2014/main" id="{72E3F0FF-AE9A-CC4F-AD63-C7F3096C509F}"/>
              </a:ext>
            </a:extLst>
          </p:cNvPr>
          <p:cNvCxnSpPr/>
          <p:nvPr/>
        </p:nvCxnSpPr>
        <p:spPr>
          <a:xfrm rot="16200000">
            <a:off x="2389973" y="4105042"/>
            <a:ext cx="1073982" cy="925028"/>
          </a:xfrm>
          <a:prstGeom prst="bentConnector2">
            <a:avLst/>
          </a:prstGeom>
          <a:noFill/>
          <a:ln w="63500"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182863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ppt_x</p:attrName>
                                        </p:attrNameLst>
                                      </p:cBhvr>
                                      <p:tavLst>
                                        <p:tav tm="0">
                                          <p:val>
                                            <p:strVal val="#ppt_x-#ppt_w*1.125000"/>
                                          </p:val>
                                        </p:tav>
                                        <p:tav tm="100000">
                                          <p:val>
                                            <p:strVal val="#ppt_x"/>
                                          </p:val>
                                        </p:tav>
                                      </p:tavLst>
                                    </p:anim>
                                    <p:animEffect transition="in" filter="wipe(right)">
                                      <p:cBhvr>
                                        <p:cTn id="8" dur="500"/>
                                        <p:tgtEl>
                                          <p:spTgt spid="21"/>
                                        </p:tgtEl>
                                      </p:cBhvr>
                                    </p:animEffect>
                                  </p:childTnLst>
                                </p:cTn>
                              </p:par>
                              <p:par>
                                <p:cTn id="9" presetID="1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ppt_h*1.125000"/>
                                          </p:val>
                                        </p:tav>
                                        <p:tav tm="100000">
                                          <p:val>
                                            <p:strVal val="#ppt_y"/>
                                          </p:val>
                                        </p:tav>
                                      </p:tavLst>
                                    </p:anim>
                                    <p:animEffect transition="in" filter="wipe(up)">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p:tgtEl>
                                          <p:spTgt spid="13"/>
                                        </p:tgtEl>
                                        <p:attrNameLst>
                                          <p:attrName>ppt_x</p:attrName>
                                        </p:attrNameLst>
                                      </p:cBhvr>
                                      <p:tavLst>
                                        <p:tav tm="0">
                                          <p:val>
                                            <p:strVal val="#ppt_x-#ppt_w*1.125000"/>
                                          </p:val>
                                        </p:tav>
                                        <p:tav tm="100000">
                                          <p:val>
                                            <p:strVal val="#ppt_x"/>
                                          </p:val>
                                        </p:tav>
                                      </p:tavLst>
                                    </p:anim>
                                    <p:animEffect transition="in" filter="wipe(righ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ppt_y</p:attrName>
                                        </p:attrNameLst>
                                      </p:cBhvr>
                                      <p:tavLst>
                                        <p:tav tm="0">
                                          <p:val>
                                            <p:strVal val="#ppt_y-#ppt_h*1.125000"/>
                                          </p:val>
                                        </p:tav>
                                        <p:tav tm="100000">
                                          <p:val>
                                            <p:strVal val="#ppt_y"/>
                                          </p:val>
                                        </p:tav>
                                      </p:tavLst>
                                    </p:anim>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2"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ppt_x</p:attrName>
                                        </p:attrNameLst>
                                      </p:cBhvr>
                                      <p:tavLst>
                                        <p:tav tm="0">
                                          <p:val>
                                            <p:strVal val="#ppt_x+#ppt_w*1.125000"/>
                                          </p:val>
                                        </p:tav>
                                        <p:tav tm="100000">
                                          <p:val>
                                            <p:strVal val="#ppt_x"/>
                                          </p:val>
                                        </p:tav>
                                      </p:tavLst>
                                    </p:anim>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n 2">
            <a:extLst>
              <a:ext uri="{FF2B5EF4-FFF2-40B4-BE49-F238E27FC236}">
                <a16:creationId xmlns:a16="http://schemas.microsoft.com/office/drawing/2014/main" id="{1AD8F401-E4A3-2A41-9827-8145AC927FFE}"/>
              </a:ext>
            </a:extLst>
          </p:cNvPr>
          <p:cNvSpPr/>
          <p:nvPr/>
        </p:nvSpPr>
        <p:spPr>
          <a:xfrm>
            <a:off x="7879637" y="1579421"/>
            <a:ext cx="3770057" cy="4346368"/>
          </a:xfrm>
          <a:prstGeom prst="can">
            <a:avLst>
              <a:gd name="adj" fmla="val 16231"/>
            </a:avLst>
          </a:prstGeom>
          <a:solidFill>
            <a:schemeClr val="tx1">
              <a:lumMod val="50000"/>
            </a:schemeClr>
          </a:solid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38200" y="365125"/>
            <a:ext cx="10515600" cy="649483"/>
          </a:xfrm>
        </p:spPr>
        <p:txBody>
          <a:bodyPr>
            <a:noAutofit/>
          </a:bodyPr>
          <a:lstStyle/>
          <a:p>
            <a:pPr>
              <a:lnSpc>
                <a:spcPct val="100000"/>
              </a:lnSpc>
            </a:pPr>
            <a:r>
              <a:rPr lang="en-US" dirty="0"/>
              <a:t>REDUX APP STRUCTURE</a:t>
            </a:r>
            <a:endParaRPr lang="en-US" dirty="0">
              <a:latin typeface="+mn-lt"/>
            </a:endParaRPr>
          </a:p>
        </p:txBody>
      </p:sp>
      <p:sp>
        <p:nvSpPr>
          <p:cNvPr id="8" name="Shape 645">
            <a:extLst>
              <a:ext uri="{FF2B5EF4-FFF2-40B4-BE49-F238E27FC236}">
                <a16:creationId xmlns:a16="http://schemas.microsoft.com/office/drawing/2014/main" id="{19991BF6-0D48-654C-8767-854B50C6A978}"/>
              </a:ext>
            </a:extLst>
          </p:cNvPr>
          <p:cNvSpPr/>
          <p:nvPr/>
        </p:nvSpPr>
        <p:spPr>
          <a:xfrm>
            <a:off x="838200" y="2344757"/>
            <a:ext cx="2332512" cy="904368"/>
          </a:xfrm>
          <a:prstGeom prst="rect">
            <a:avLst/>
          </a:prstGeom>
          <a:solidFill>
            <a:srgbClr val="FFC66D"/>
          </a:solidFill>
          <a:ln w="25400" cap="sq" cmpd="sng">
            <a:solidFill>
              <a:srgbClr val="FFC66D"/>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err="1">
                <a:solidFill>
                  <a:schemeClr val="bg1"/>
                </a:solidFill>
                <a:ea typeface="Archivo Narrow"/>
                <a:cs typeface="Archivo Narrow"/>
                <a:sym typeface="Archivo Narrow"/>
              </a:rPr>
              <a:t>gifsActions</a:t>
            </a:r>
            <a:endParaRPr sz="2400" b="1" dirty="0">
              <a:solidFill>
                <a:schemeClr val="bg1"/>
              </a:solidFill>
              <a:ea typeface="Archivo Narrow"/>
              <a:cs typeface="Archivo Narrow"/>
              <a:sym typeface="Archivo Narrow"/>
            </a:endParaRPr>
          </a:p>
        </p:txBody>
      </p:sp>
      <p:sp>
        <p:nvSpPr>
          <p:cNvPr id="12" name="Shape 649">
            <a:extLst>
              <a:ext uri="{FF2B5EF4-FFF2-40B4-BE49-F238E27FC236}">
                <a16:creationId xmlns:a16="http://schemas.microsoft.com/office/drawing/2014/main" id="{353E58E2-F968-2648-9638-6CE0B75268CC}"/>
              </a:ext>
            </a:extLst>
          </p:cNvPr>
          <p:cNvSpPr/>
          <p:nvPr/>
        </p:nvSpPr>
        <p:spPr>
          <a:xfrm>
            <a:off x="3960780" y="1626920"/>
            <a:ext cx="3128789" cy="4180112"/>
          </a:xfrm>
          <a:prstGeom prst="rect">
            <a:avLst/>
          </a:prstGeom>
          <a:solidFill>
            <a:schemeClr val="bg1">
              <a:lumMod val="50000"/>
              <a:lumOff val="50000"/>
            </a:schemeClr>
          </a:solidFill>
          <a:ln w="25400" cap="sq" cmpd="sng">
            <a:noFill/>
            <a:prstDash val="solid"/>
            <a:miter lim="800000"/>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endParaRPr sz="2400" b="1" dirty="0">
              <a:ea typeface="Archivo Narrow"/>
              <a:cs typeface="Archivo Narrow"/>
              <a:sym typeface="Archivo Narrow"/>
            </a:endParaRPr>
          </a:p>
        </p:txBody>
      </p:sp>
      <p:sp>
        <p:nvSpPr>
          <p:cNvPr id="22" name="Shape 645">
            <a:extLst>
              <a:ext uri="{FF2B5EF4-FFF2-40B4-BE49-F238E27FC236}">
                <a16:creationId xmlns:a16="http://schemas.microsoft.com/office/drawing/2014/main" id="{A6A4217E-769F-264B-8A8E-39C160B95102}"/>
              </a:ext>
            </a:extLst>
          </p:cNvPr>
          <p:cNvSpPr/>
          <p:nvPr/>
        </p:nvSpPr>
        <p:spPr>
          <a:xfrm>
            <a:off x="838200" y="3502534"/>
            <a:ext cx="2332512" cy="904368"/>
          </a:xfrm>
          <a:prstGeom prst="rect">
            <a:avLst/>
          </a:prstGeom>
          <a:solidFill>
            <a:schemeClr val="accent4">
              <a:lumMod val="60000"/>
              <a:lumOff val="40000"/>
            </a:schemeClr>
          </a:solidFill>
          <a:ln w="25400" cap="sq"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a:solidFill>
                  <a:schemeClr val="bg1"/>
                </a:solidFill>
                <a:ea typeface="Archivo Narrow"/>
                <a:cs typeface="Archivo Narrow"/>
                <a:sym typeface="Archivo Narrow"/>
              </a:rPr>
              <a:t>modalActions</a:t>
            </a:r>
            <a:endParaRPr sz="2400" b="1" dirty="0">
              <a:solidFill>
                <a:schemeClr val="bg1"/>
              </a:solidFill>
              <a:ea typeface="Archivo Narrow"/>
              <a:cs typeface="Archivo Narrow"/>
              <a:sym typeface="Archivo Narrow"/>
            </a:endParaRPr>
          </a:p>
        </p:txBody>
      </p:sp>
      <p:sp>
        <p:nvSpPr>
          <p:cNvPr id="23" name="Shape 645">
            <a:extLst>
              <a:ext uri="{FF2B5EF4-FFF2-40B4-BE49-F238E27FC236}">
                <a16:creationId xmlns:a16="http://schemas.microsoft.com/office/drawing/2014/main" id="{0B51870B-23B0-334D-948F-5218333EB155}"/>
              </a:ext>
            </a:extLst>
          </p:cNvPr>
          <p:cNvSpPr/>
          <p:nvPr/>
        </p:nvSpPr>
        <p:spPr>
          <a:xfrm>
            <a:off x="838200" y="4662666"/>
            <a:ext cx="2332512" cy="904368"/>
          </a:xfrm>
          <a:prstGeom prst="rect">
            <a:avLst/>
          </a:prstGeom>
          <a:solidFill>
            <a:schemeClr val="accent2">
              <a:lumMod val="40000"/>
              <a:lumOff val="60000"/>
            </a:schemeClr>
          </a:solidFill>
          <a:ln w="25400" cap="sq"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err="1">
                <a:solidFill>
                  <a:schemeClr val="bg1"/>
                </a:solidFill>
                <a:ea typeface="Archivo Narrow"/>
                <a:cs typeface="Archivo Narrow"/>
                <a:sym typeface="Archivo Narrow"/>
              </a:rPr>
              <a:t>favoritesActions</a:t>
            </a:r>
            <a:endParaRPr sz="2400" b="1" dirty="0">
              <a:solidFill>
                <a:schemeClr val="bg1"/>
              </a:solidFill>
              <a:ea typeface="Archivo Narrow"/>
              <a:cs typeface="Archivo Narrow"/>
              <a:sym typeface="Archivo Narrow"/>
            </a:endParaRPr>
          </a:p>
        </p:txBody>
      </p:sp>
      <p:sp>
        <p:nvSpPr>
          <p:cNvPr id="27" name="Shape 645">
            <a:extLst>
              <a:ext uri="{FF2B5EF4-FFF2-40B4-BE49-F238E27FC236}">
                <a16:creationId xmlns:a16="http://schemas.microsoft.com/office/drawing/2014/main" id="{788EE6E7-00A5-754E-A040-46BCDEA72B40}"/>
              </a:ext>
            </a:extLst>
          </p:cNvPr>
          <p:cNvSpPr/>
          <p:nvPr/>
        </p:nvSpPr>
        <p:spPr>
          <a:xfrm>
            <a:off x="8078191" y="2488187"/>
            <a:ext cx="3393373" cy="904368"/>
          </a:xfrm>
          <a:prstGeom prst="rect">
            <a:avLst/>
          </a:prstGeom>
          <a:solidFill>
            <a:srgbClr val="FFC66D"/>
          </a:solidFill>
          <a:ln w="25400" cap="sq"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US" sz="2400" b="1" dirty="0">
                <a:solidFill>
                  <a:schemeClr val="bg1"/>
                </a:solidFill>
                <a:ea typeface="Archivo Narrow"/>
                <a:cs typeface="Archivo Narrow"/>
                <a:sym typeface="Archivo Narrow"/>
              </a:rPr>
              <a:t>data: []</a:t>
            </a:r>
            <a:endParaRPr sz="2400" b="1" dirty="0">
              <a:solidFill>
                <a:schemeClr val="bg1"/>
              </a:solidFill>
              <a:ea typeface="Archivo Narrow"/>
              <a:cs typeface="Archivo Narrow"/>
              <a:sym typeface="Archivo Narrow"/>
            </a:endParaRPr>
          </a:p>
        </p:txBody>
      </p:sp>
      <p:sp>
        <p:nvSpPr>
          <p:cNvPr id="28" name="Shape 645">
            <a:extLst>
              <a:ext uri="{FF2B5EF4-FFF2-40B4-BE49-F238E27FC236}">
                <a16:creationId xmlns:a16="http://schemas.microsoft.com/office/drawing/2014/main" id="{9FD1F6CC-49B2-3245-B3D5-53EE019D8616}"/>
              </a:ext>
            </a:extLst>
          </p:cNvPr>
          <p:cNvSpPr/>
          <p:nvPr/>
        </p:nvSpPr>
        <p:spPr>
          <a:xfrm>
            <a:off x="8078191" y="3392555"/>
            <a:ext cx="3393373" cy="904368"/>
          </a:xfrm>
          <a:prstGeom prst="rect">
            <a:avLst/>
          </a:prstGeom>
          <a:solidFill>
            <a:schemeClr val="accent4">
              <a:lumMod val="60000"/>
              <a:lumOff val="40000"/>
            </a:schemeClr>
          </a:solidFill>
          <a:ln w="25400" cap="sq"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US" sz="2400" b="1" dirty="0">
                <a:solidFill>
                  <a:schemeClr val="bg1"/>
                </a:solidFill>
                <a:ea typeface="Archivo Narrow"/>
                <a:cs typeface="Archivo Narrow"/>
                <a:sym typeface="Archivo Narrow"/>
              </a:rPr>
              <a:t>gif: object</a:t>
            </a:r>
          </a:p>
          <a:p>
            <a:pPr marL="0" lvl="0" indent="0">
              <a:spcBef>
                <a:spcPts val="0"/>
              </a:spcBef>
              <a:spcAft>
                <a:spcPts val="0"/>
              </a:spcAft>
              <a:buNone/>
            </a:pPr>
            <a:r>
              <a:rPr lang="en-US" sz="2400" b="1" dirty="0" err="1">
                <a:solidFill>
                  <a:schemeClr val="bg1"/>
                </a:solidFill>
                <a:ea typeface="Archivo Narrow"/>
                <a:cs typeface="Archivo Narrow"/>
                <a:sym typeface="Archivo Narrow"/>
              </a:rPr>
              <a:t>modalIsOpen</a:t>
            </a:r>
            <a:r>
              <a:rPr lang="en-US" sz="2400" b="1" dirty="0">
                <a:solidFill>
                  <a:schemeClr val="bg1"/>
                </a:solidFill>
                <a:ea typeface="Archivo Narrow"/>
                <a:cs typeface="Archivo Narrow"/>
                <a:sym typeface="Archivo Narrow"/>
              </a:rPr>
              <a:t>: bool</a:t>
            </a:r>
            <a:endParaRPr sz="2400" b="1" dirty="0">
              <a:solidFill>
                <a:schemeClr val="bg1"/>
              </a:solidFill>
              <a:ea typeface="Archivo Narrow"/>
              <a:cs typeface="Archivo Narrow"/>
              <a:sym typeface="Archivo Narrow"/>
            </a:endParaRPr>
          </a:p>
        </p:txBody>
      </p:sp>
      <p:sp>
        <p:nvSpPr>
          <p:cNvPr id="29" name="Shape 645">
            <a:extLst>
              <a:ext uri="{FF2B5EF4-FFF2-40B4-BE49-F238E27FC236}">
                <a16:creationId xmlns:a16="http://schemas.microsoft.com/office/drawing/2014/main" id="{5A1809E5-B46C-B64F-87E6-FDE9F6D452EE}"/>
              </a:ext>
            </a:extLst>
          </p:cNvPr>
          <p:cNvSpPr/>
          <p:nvPr/>
        </p:nvSpPr>
        <p:spPr>
          <a:xfrm>
            <a:off x="8078191" y="4296923"/>
            <a:ext cx="3393373" cy="1103861"/>
          </a:xfrm>
          <a:prstGeom prst="rect">
            <a:avLst/>
          </a:prstGeom>
          <a:solidFill>
            <a:schemeClr val="accent2">
              <a:lumMod val="40000"/>
              <a:lumOff val="60000"/>
            </a:schemeClr>
          </a:solidFill>
          <a:ln w="25400" cap="sq" cmpd="sng">
            <a:noFill/>
            <a:prstDash val="solid"/>
            <a:miter lim="800000"/>
            <a:headEnd type="none" w="sm" len="sm"/>
            <a:tailEnd type="none" w="sm" len="sm"/>
          </a:ln>
        </p:spPr>
        <p:txBody>
          <a:bodyPr spcFirstLastPara="1" wrap="square" lIns="91425" tIns="91425" rIns="91425" bIns="91425" anchor="ctr" anchorCtr="0">
            <a:noAutofit/>
          </a:bodyPr>
          <a:lstStyle/>
          <a:p>
            <a:pPr lvl="0"/>
            <a:r>
              <a:rPr lang="en-US" sz="2400" b="1" dirty="0" err="1">
                <a:solidFill>
                  <a:schemeClr val="bg1"/>
                </a:solidFill>
              </a:rPr>
              <a:t>favoriteGifIdsMap</a:t>
            </a:r>
            <a:r>
              <a:rPr lang="en-US" sz="2400" b="1" dirty="0">
                <a:solidFill>
                  <a:schemeClr val="bg1"/>
                </a:solidFill>
              </a:rPr>
              <a:t> : Map</a:t>
            </a:r>
            <a:endParaRPr sz="2400" b="1" dirty="0">
              <a:solidFill>
                <a:schemeClr val="bg1"/>
              </a:solidFill>
              <a:ea typeface="Archivo Narrow"/>
              <a:cs typeface="Archivo Narrow"/>
              <a:sym typeface="Archivo Narrow"/>
            </a:endParaRPr>
          </a:p>
        </p:txBody>
      </p:sp>
      <p:cxnSp>
        <p:nvCxnSpPr>
          <p:cNvPr id="32" name="Shape 651">
            <a:extLst>
              <a:ext uri="{FF2B5EF4-FFF2-40B4-BE49-F238E27FC236}">
                <a16:creationId xmlns:a16="http://schemas.microsoft.com/office/drawing/2014/main" id="{ED21F82B-8BCC-1B4D-909C-66D5BE83345D}"/>
              </a:ext>
            </a:extLst>
          </p:cNvPr>
          <p:cNvCxnSpPr>
            <a:cxnSpLocks/>
          </p:cNvCxnSpPr>
          <p:nvPr/>
        </p:nvCxnSpPr>
        <p:spPr>
          <a:xfrm>
            <a:off x="3201569" y="2788951"/>
            <a:ext cx="1061357" cy="0"/>
          </a:xfrm>
          <a:prstGeom prst="straightConnector1">
            <a:avLst/>
          </a:prstGeom>
          <a:noFill/>
          <a:ln w="63500" cap="flat" cmpd="sng">
            <a:solidFill>
              <a:srgbClr val="FFC66D"/>
            </a:solidFill>
            <a:prstDash val="solid"/>
            <a:round/>
            <a:headEnd type="none" w="med" len="med"/>
            <a:tailEnd type="triangle" w="med" len="med"/>
          </a:ln>
        </p:spPr>
      </p:cxnSp>
      <p:cxnSp>
        <p:nvCxnSpPr>
          <p:cNvPr id="33" name="Shape 651">
            <a:extLst>
              <a:ext uri="{FF2B5EF4-FFF2-40B4-BE49-F238E27FC236}">
                <a16:creationId xmlns:a16="http://schemas.microsoft.com/office/drawing/2014/main" id="{2AD0CE35-E693-9949-8594-C36857A3ADFF}"/>
              </a:ext>
            </a:extLst>
          </p:cNvPr>
          <p:cNvCxnSpPr>
            <a:cxnSpLocks/>
            <a:endCxn id="27" idx="1"/>
          </p:cNvCxnSpPr>
          <p:nvPr/>
        </p:nvCxnSpPr>
        <p:spPr>
          <a:xfrm>
            <a:off x="6752787" y="2809277"/>
            <a:ext cx="1325404" cy="131094"/>
          </a:xfrm>
          <a:prstGeom prst="straightConnector1">
            <a:avLst/>
          </a:prstGeom>
          <a:noFill/>
          <a:ln w="63500" cap="flat" cmpd="sng">
            <a:solidFill>
              <a:srgbClr val="FFC66D"/>
            </a:solidFill>
            <a:prstDash val="solid"/>
            <a:round/>
            <a:headEnd type="none" w="med" len="med"/>
            <a:tailEnd type="triangle" w="med" len="med"/>
          </a:ln>
        </p:spPr>
      </p:cxnSp>
      <p:sp>
        <p:nvSpPr>
          <p:cNvPr id="24" name="Shape 645">
            <a:extLst>
              <a:ext uri="{FF2B5EF4-FFF2-40B4-BE49-F238E27FC236}">
                <a16:creationId xmlns:a16="http://schemas.microsoft.com/office/drawing/2014/main" id="{C059DC91-41C5-9B40-B873-059A623E45A7}"/>
              </a:ext>
            </a:extLst>
          </p:cNvPr>
          <p:cNvSpPr/>
          <p:nvPr/>
        </p:nvSpPr>
        <p:spPr>
          <a:xfrm>
            <a:off x="4240976" y="2344757"/>
            <a:ext cx="2524496" cy="904368"/>
          </a:xfrm>
          <a:prstGeom prst="rect">
            <a:avLst/>
          </a:prstGeom>
          <a:solidFill>
            <a:srgbClr val="FFC66D"/>
          </a:solidFill>
          <a:ln w="25400" cap="sq" cmpd="sng">
            <a:solidFill>
              <a:schemeClr val="bg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err="1">
                <a:solidFill>
                  <a:schemeClr val="bg1"/>
                </a:solidFill>
                <a:ea typeface="Archivo Narrow"/>
                <a:cs typeface="Archivo Narrow"/>
                <a:sym typeface="Archivo Narrow"/>
              </a:rPr>
              <a:t>gifsReducer</a:t>
            </a:r>
            <a:endParaRPr sz="2400" b="1" dirty="0">
              <a:solidFill>
                <a:schemeClr val="bg1"/>
              </a:solidFill>
              <a:ea typeface="Archivo Narrow"/>
              <a:cs typeface="Archivo Narrow"/>
              <a:sym typeface="Archivo Narrow"/>
            </a:endParaRPr>
          </a:p>
        </p:txBody>
      </p:sp>
      <p:sp>
        <p:nvSpPr>
          <p:cNvPr id="35" name="TextBox 34">
            <a:extLst>
              <a:ext uri="{FF2B5EF4-FFF2-40B4-BE49-F238E27FC236}">
                <a16:creationId xmlns:a16="http://schemas.microsoft.com/office/drawing/2014/main" id="{3D205E02-AD20-AE43-BCD7-3FF822E9A2C3}"/>
              </a:ext>
            </a:extLst>
          </p:cNvPr>
          <p:cNvSpPr txBox="1"/>
          <p:nvPr/>
        </p:nvSpPr>
        <p:spPr>
          <a:xfrm>
            <a:off x="8606821" y="1732445"/>
            <a:ext cx="2315688" cy="369332"/>
          </a:xfrm>
          <a:prstGeom prst="rect">
            <a:avLst/>
          </a:prstGeom>
          <a:noFill/>
        </p:spPr>
        <p:txBody>
          <a:bodyPr wrap="square" rtlCol="0">
            <a:spAutoFit/>
          </a:bodyPr>
          <a:lstStyle/>
          <a:p>
            <a:pPr algn="ctr"/>
            <a:r>
              <a:rPr lang="en-US" b="1" dirty="0">
                <a:solidFill>
                  <a:schemeClr val="bg1"/>
                </a:solidFill>
              </a:rPr>
              <a:t>APP STORE</a:t>
            </a:r>
          </a:p>
        </p:txBody>
      </p:sp>
      <p:sp>
        <p:nvSpPr>
          <p:cNvPr id="36" name="TextBox 35">
            <a:extLst>
              <a:ext uri="{FF2B5EF4-FFF2-40B4-BE49-F238E27FC236}">
                <a16:creationId xmlns:a16="http://schemas.microsoft.com/office/drawing/2014/main" id="{05096F2D-54AF-714B-81CC-151039BC5849}"/>
              </a:ext>
            </a:extLst>
          </p:cNvPr>
          <p:cNvSpPr txBox="1"/>
          <p:nvPr/>
        </p:nvSpPr>
        <p:spPr>
          <a:xfrm>
            <a:off x="4232069" y="1732445"/>
            <a:ext cx="2315688" cy="369332"/>
          </a:xfrm>
          <a:prstGeom prst="rect">
            <a:avLst/>
          </a:prstGeom>
          <a:noFill/>
        </p:spPr>
        <p:txBody>
          <a:bodyPr wrap="square" rtlCol="0">
            <a:spAutoFit/>
          </a:bodyPr>
          <a:lstStyle/>
          <a:p>
            <a:pPr algn="ctr"/>
            <a:r>
              <a:rPr lang="en-US" b="1" dirty="0">
                <a:solidFill>
                  <a:schemeClr val="bg1"/>
                </a:solidFill>
              </a:rPr>
              <a:t>ROOT REDUCER</a:t>
            </a:r>
          </a:p>
        </p:txBody>
      </p:sp>
      <p:cxnSp>
        <p:nvCxnSpPr>
          <p:cNvPr id="40" name="Shape 651">
            <a:extLst>
              <a:ext uri="{FF2B5EF4-FFF2-40B4-BE49-F238E27FC236}">
                <a16:creationId xmlns:a16="http://schemas.microsoft.com/office/drawing/2014/main" id="{81186249-E3D3-A248-B207-46184526FC00}"/>
              </a:ext>
            </a:extLst>
          </p:cNvPr>
          <p:cNvCxnSpPr>
            <a:cxnSpLocks/>
          </p:cNvCxnSpPr>
          <p:nvPr/>
        </p:nvCxnSpPr>
        <p:spPr>
          <a:xfrm>
            <a:off x="3201569" y="3951156"/>
            <a:ext cx="1061357" cy="0"/>
          </a:xfrm>
          <a:prstGeom prst="straightConnector1">
            <a:avLst/>
          </a:prstGeom>
          <a:noFill/>
          <a:ln w="63500" cap="flat" cmpd="sng">
            <a:solidFill>
              <a:schemeClr val="accent4">
                <a:lumMod val="60000"/>
                <a:lumOff val="40000"/>
              </a:schemeClr>
            </a:solidFill>
            <a:prstDash val="solid"/>
            <a:round/>
            <a:headEnd type="none" w="med" len="med"/>
            <a:tailEnd type="triangle" w="med" len="med"/>
          </a:ln>
        </p:spPr>
      </p:cxnSp>
      <p:cxnSp>
        <p:nvCxnSpPr>
          <p:cNvPr id="41" name="Shape 651">
            <a:extLst>
              <a:ext uri="{FF2B5EF4-FFF2-40B4-BE49-F238E27FC236}">
                <a16:creationId xmlns:a16="http://schemas.microsoft.com/office/drawing/2014/main" id="{76F6B77E-8664-7A4A-98D4-653E8944422C}"/>
              </a:ext>
            </a:extLst>
          </p:cNvPr>
          <p:cNvCxnSpPr>
            <a:cxnSpLocks/>
          </p:cNvCxnSpPr>
          <p:nvPr/>
        </p:nvCxnSpPr>
        <p:spPr>
          <a:xfrm>
            <a:off x="6752787" y="3971482"/>
            <a:ext cx="1325404" cy="0"/>
          </a:xfrm>
          <a:prstGeom prst="straightConnector1">
            <a:avLst/>
          </a:prstGeom>
          <a:noFill/>
          <a:ln w="63500" cap="flat" cmpd="sng">
            <a:solidFill>
              <a:schemeClr val="accent4">
                <a:lumMod val="60000"/>
                <a:lumOff val="40000"/>
              </a:schemeClr>
            </a:solidFill>
            <a:prstDash val="solid"/>
            <a:round/>
            <a:headEnd type="none" w="med" len="med"/>
            <a:tailEnd type="triangle" w="med" len="med"/>
          </a:ln>
        </p:spPr>
      </p:cxnSp>
      <p:cxnSp>
        <p:nvCxnSpPr>
          <p:cNvPr id="44" name="Shape 651">
            <a:extLst>
              <a:ext uri="{FF2B5EF4-FFF2-40B4-BE49-F238E27FC236}">
                <a16:creationId xmlns:a16="http://schemas.microsoft.com/office/drawing/2014/main" id="{ED84DF22-8743-7240-A955-4518962C51B5}"/>
              </a:ext>
            </a:extLst>
          </p:cNvPr>
          <p:cNvCxnSpPr>
            <a:cxnSpLocks/>
          </p:cNvCxnSpPr>
          <p:nvPr/>
        </p:nvCxnSpPr>
        <p:spPr>
          <a:xfrm>
            <a:off x="3179619" y="5112959"/>
            <a:ext cx="1061357" cy="0"/>
          </a:xfrm>
          <a:prstGeom prst="straightConnector1">
            <a:avLst/>
          </a:prstGeom>
          <a:noFill/>
          <a:ln w="63500" cap="flat" cmpd="sng">
            <a:solidFill>
              <a:schemeClr val="accent2">
                <a:lumMod val="40000"/>
                <a:lumOff val="60000"/>
              </a:schemeClr>
            </a:solidFill>
            <a:prstDash val="solid"/>
            <a:round/>
            <a:headEnd type="none" w="med" len="med"/>
            <a:tailEnd type="triangle" w="med" len="med"/>
          </a:ln>
        </p:spPr>
      </p:cxnSp>
      <p:cxnSp>
        <p:nvCxnSpPr>
          <p:cNvPr id="45" name="Shape 651">
            <a:extLst>
              <a:ext uri="{FF2B5EF4-FFF2-40B4-BE49-F238E27FC236}">
                <a16:creationId xmlns:a16="http://schemas.microsoft.com/office/drawing/2014/main" id="{BA03225F-A84D-F841-A68C-703F5FB0DF44}"/>
              </a:ext>
            </a:extLst>
          </p:cNvPr>
          <p:cNvCxnSpPr>
            <a:cxnSpLocks/>
          </p:cNvCxnSpPr>
          <p:nvPr/>
        </p:nvCxnSpPr>
        <p:spPr>
          <a:xfrm flipV="1">
            <a:off x="6765472" y="4857008"/>
            <a:ext cx="1312719" cy="255951"/>
          </a:xfrm>
          <a:prstGeom prst="straightConnector1">
            <a:avLst/>
          </a:prstGeom>
          <a:noFill/>
          <a:ln w="63500" cap="flat" cmpd="sng">
            <a:solidFill>
              <a:schemeClr val="accent2">
                <a:lumMod val="40000"/>
                <a:lumOff val="60000"/>
              </a:schemeClr>
            </a:solidFill>
            <a:prstDash val="solid"/>
            <a:round/>
            <a:headEnd type="none" w="med" len="med"/>
            <a:tailEnd type="triangle" w="med" len="med"/>
          </a:ln>
        </p:spPr>
      </p:cxnSp>
      <p:sp>
        <p:nvSpPr>
          <p:cNvPr id="25" name="Shape 645">
            <a:extLst>
              <a:ext uri="{FF2B5EF4-FFF2-40B4-BE49-F238E27FC236}">
                <a16:creationId xmlns:a16="http://schemas.microsoft.com/office/drawing/2014/main" id="{67A68A78-0C75-A847-BE47-1CA25F26CACB}"/>
              </a:ext>
            </a:extLst>
          </p:cNvPr>
          <p:cNvSpPr/>
          <p:nvPr/>
        </p:nvSpPr>
        <p:spPr>
          <a:xfrm>
            <a:off x="4262926" y="3502534"/>
            <a:ext cx="2524496" cy="904368"/>
          </a:xfrm>
          <a:prstGeom prst="rect">
            <a:avLst/>
          </a:prstGeom>
          <a:solidFill>
            <a:schemeClr val="accent4">
              <a:lumMod val="60000"/>
              <a:lumOff val="40000"/>
            </a:schemeClr>
          </a:solidFill>
          <a:ln w="25400" cap="sq" cmpd="sng">
            <a:solidFill>
              <a:schemeClr val="bg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err="1">
                <a:solidFill>
                  <a:schemeClr val="bg1"/>
                </a:solidFill>
                <a:ea typeface="Archivo Narrow"/>
                <a:cs typeface="Archivo Narrow"/>
                <a:sym typeface="Archivo Narrow"/>
              </a:rPr>
              <a:t>modalReducer</a:t>
            </a:r>
            <a:endParaRPr sz="2400" b="1" dirty="0">
              <a:solidFill>
                <a:schemeClr val="bg1"/>
              </a:solidFill>
              <a:ea typeface="Archivo Narrow"/>
              <a:cs typeface="Archivo Narrow"/>
              <a:sym typeface="Archivo Narrow"/>
            </a:endParaRPr>
          </a:p>
        </p:txBody>
      </p:sp>
      <p:sp>
        <p:nvSpPr>
          <p:cNvPr id="26" name="Shape 645">
            <a:extLst>
              <a:ext uri="{FF2B5EF4-FFF2-40B4-BE49-F238E27FC236}">
                <a16:creationId xmlns:a16="http://schemas.microsoft.com/office/drawing/2014/main" id="{7144CB13-7E8D-D04C-AACB-38923AA82DA3}"/>
              </a:ext>
            </a:extLst>
          </p:cNvPr>
          <p:cNvSpPr/>
          <p:nvPr/>
        </p:nvSpPr>
        <p:spPr>
          <a:xfrm>
            <a:off x="4262926" y="4660311"/>
            <a:ext cx="2524496" cy="904368"/>
          </a:xfrm>
          <a:prstGeom prst="rect">
            <a:avLst/>
          </a:prstGeom>
          <a:solidFill>
            <a:schemeClr val="accent2">
              <a:lumMod val="40000"/>
              <a:lumOff val="60000"/>
            </a:schemeClr>
          </a:solidFill>
          <a:ln w="25400" cap="sq" cmpd="sng">
            <a:solidFill>
              <a:schemeClr val="bg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2400" b="1" dirty="0">
                <a:solidFill>
                  <a:schemeClr val="bg1"/>
                </a:solidFill>
                <a:ea typeface="Archivo Narrow"/>
                <a:cs typeface="Archivo Narrow"/>
                <a:sym typeface="Archivo Narrow"/>
              </a:rPr>
              <a:t>favoritesReducer</a:t>
            </a:r>
            <a:endParaRPr sz="2400" b="1" dirty="0">
              <a:solidFill>
                <a:schemeClr val="bg1"/>
              </a:solidFill>
              <a:ea typeface="Archivo Narrow"/>
              <a:cs typeface="Archivo Narrow"/>
              <a:sym typeface="Archivo Narrow"/>
            </a:endParaRPr>
          </a:p>
        </p:txBody>
      </p:sp>
    </p:spTree>
    <p:extLst>
      <p:ext uri="{BB962C8B-B14F-4D97-AF65-F5344CB8AC3E}">
        <p14:creationId xmlns:p14="http://schemas.microsoft.com/office/powerpoint/2010/main" val="341840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2" presetClass="entr" presetSubtype="8"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p:tgtEl>
                                          <p:spTgt spid="33"/>
                                        </p:tgtEl>
                                        <p:attrNameLst>
                                          <p:attrName>ppt_x</p:attrName>
                                        </p:attrNameLst>
                                      </p:cBhvr>
                                      <p:tavLst>
                                        <p:tav tm="0">
                                          <p:val>
                                            <p:strVal val="#ppt_x-#ppt_w*1.125000"/>
                                          </p:val>
                                        </p:tav>
                                        <p:tav tm="100000">
                                          <p:val>
                                            <p:strVal val="#ppt_x"/>
                                          </p:val>
                                        </p:tav>
                                      </p:tavLst>
                                    </p:anim>
                                    <p:animEffect transition="in" filter="wipe(right)">
                                      <p:cBhvr>
                                        <p:cTn id="30" dur="500"/>
                                        <p:tgtEl>
                                          <p:spTgt spid="33"/>
                                        </p:tgtEl>
                                      </p:cBhvr>
                                    </p:animEffect>
                                  </p:childTnLst>
                                </p:cTn>
                              </p:par>
                              <p:par>
                                <p:cTn id="31" presetID="12" presetClass="entr" presetSubtype="8"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p:tgtEl>
                                          <p:spTgt spid="41"/>
                                        </p:tgtEl>
                                        <p:attrNameLst>
                                          <p:attrName>ppt_x</p:attrName>
                                        </p:attrNameLst>
                                      </p:cBhvr>
                                      <p:tavLst>
                                        <p:tav tm="0">
                                          <p:val>
                                            <p:strVal val="#ppt_x-#ppt_w*1.125000"/>
                                          </p:val>
                                        </p:tav>
                                        <p:tav tm="100000">
                                          <p:val>
                                            <p:strVal val="#ppt_x"/>
                                          </p:val>
                                        </p:tav>
                                      </p:tavLst>
                                    </p:anim>
                                    <p:animEffect transition="in" filter="wipe(right)">
                                      <p:cBhvr>
                                        <p:cTn id="34" dur="500"/>
                                        <p:tgtEl>
                                          <p:spTgt spid="41"/>
                                        </p:tgtEl>
                                      </p:cBhvr>
                                    </p:animEffect>
                                  </p:childTnLst>
                                </p:cTn>
                              </p:par>
                              <p:par>
                                <p:cTn id="35" presetID="12" presetClass="entr" presetSubtype="8"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p:tgtEl>
                                          <p:spTgt spid="45"/>
                                        </p:tgtEl>
                                        <p:attrNameLst>
                                          <p:attrName>ppt_x</p:attrName>
                                        </p:attrNameLst>
                                      </p:cBhvr>
                                      <p:tavLst>
                                        <p:tav tm="0">
                                          <p:val>
                                            <p:strVal val="#ppt_x-#ppt_w*1.125000"/>
                                          </p:val>
                                        </p:tav>
                                        <p:tav tm="100000">
                                          <p:val>
                                            <p:strVal val="#ppt_x"/>
                                          </p:val>
                                        </p:tav>
                                      </p:tavLst>
                                    </p:anim>
                                    <p:animEffect transition="in" filter="wipe(right)">
                                      <p:cBhvr>
                                        <p:cTn id="38" dur="5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2" presetClass="entr" presetSubtype="8"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p:tgtEl>
                                          <p:spTgt spid="32"/>
                                        </p:tgtEl>
                                        <p:attrNameLst>
                                          <p:attrName>ppt_x</p:attrName>
                                        </p:attrNameLst>
                                      </p:cBhvr>
                                      <p:tavLst>
                                        <p:tav tm="0">
                                          <p:val>
                                            <p:strVal val="#ppt_x-#ppt_w*1.125000"/>
                                          </p:val>
                                        </p:tav>
                                        <p:tav tm="100000">
                                          <p:val>
                                            <p:strVal val="#ppt_x"/>
                                          </p:val>
                                        </p:tav>
                                      </p:tavLst>
                                    </p:anim>
                                    <p:animEffect transition="in" filter="wipe(right)">
                                      <p:cBhvr>
                                        <p:cTn id="50" dur="500"/>
                                        <p:tgtEl>
                                          <p:spTgt spid="32"/>
                                        </p:tgtEl>
                                      </p:cBhvr>
                                    </p:animEffect>
                                  </p:childTnLst>
                                </p:cTn>
                              </p:par>
                              <p:par>
                                <p:cTn id="51" presetID="12" presetClass="entr" presetSubtype="8"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p:tgtEl>
                                          <p:spTgt spid="40"/>
                                        </p:tgtEl>
                                        <p:attrNameLst>
                                          <p:attrName>ppt_x</p:attrName>
                                        </p:attrNameLst>
                                      </p:cBhvr>
                                      <p:tavLst>
                                        <p:tav tm="0">
                                          <p:val>
                                            <p:strVal val="#ppt_x-#ppt_w*1.125000"/>
                                          </p:val>
                                        </p:tav>
                                        <p:tav tm="100000">
                                          <p:val>
                                            <p:strVal val="#ppt_x"/>
                                          </p:val>
                                        </p:tav>
                                      </p:tavLst>
                                    </p:anim>
                                    <p:animEffect transition="in" filter="wipe(right)">
                                      <p:cBhvr>
                                        <p:cTn id="54" dur="500"/>
                                        <p:tgtEl>
                                          <p:spTgt spid="40"/>
                                        </p:tgtEl>
                                      </p:cBhvr>
                                    </p:animEffect>
                                  </p:childTnLst>
                                </p:cTn>
                              </p:par>
                              <p:par>
                                <p:cTn id="55" presetID="12" presetClass="entr" presetSubtype="8"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p:tgtEl>
                                          <p:spTgt spid="44"/>
                                        </p:tgtEl>
                                        <p:attrNameLst>
                                          <p:attrName>ppt_x</p:attrName>
                                        </p:attrNameLst>
                                      </p:cBhvr>
                                      <p:tavLst>
                                        <p:tav tm="0">
                                          <p:val>
                                            <p:strVal val="#ppt_x-#ppt_w*1.125000"/>
                                          </p:val>
                                        </p:tav>
                                        <p:tav tm="100000">
                                          <p:val>
                                            <p:strVal val="#ppt_x"/>
                                          </p:val>
                                        </p:tav>
                                      </p:tavLst>
                                    </p:anim>
                                    <p:animEffect transition="in" filter="wipe(right)">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2" grpId="0" animBg="1"/>
      <p:bldP spid="22" grpId="0" animBg="1"/>
      <p:bldP spid="23" grpId="0" animBg="1"/>
      <p:bldP spid="27" grpId="0" animBg="1"/>
      <p:bldP spid="28" grpId="0" animBg="1"/>
      <p:bldP spid="29" grpId="0" animBg="1"/>
      <p:bldP spid="24" grpId="0" animBg="1"/>
      <p:bldP spid="35" grpId="0"/>
      <p:bldP spid="36" grpId="0"/>
      <p:bldP spid="25"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454117" y="231791"/>
            <a:ext cx="12458995" cy="1446550"/>
          </a:xfrm>
        </p:spPr>
        <p:txBody>
          <a:bodyPr wrap="square">
            <a:spAutoFit/>
          </a:bodyPr>
          <a:lstStyle/>
          <a:p>
            <a:pPr>
              <a:lnSpc>
                <a:spcPct val="100000"/>
              </a:lnSpc>
            </a:pPr>
            <a:r>
              <a:rPr lang="en-US" dirty="0"/>
              <a:t>TEST </a:t>
            </a:r>
            <a:r>
              <a:rPr lang="en-US" b="1" dirty="0"/>
              <a:t>FavoritesContainer</a:t>
            </a:r>
            <a:br>
              <a:rPr lang="en-US" dirty="0"/>
            </a:br>
            <a:endParaRPr lang="en-US" b="1" dirty="0">
              <a:latin typeface="+mn-lt"/>
            </a:endParaRPr>
          </a:p>
        </p:txBody>
      </p:sp>
      <p:sp>
        <p:nvSpPr>
          <p:cNvPr id="7" name="TextBox 6">
            <a:extLst>
              <a:ext uri="{FF2B5EF4-FFF2-40B4-BE49-F238E27FC236}">
                <a16:creationId xmlns:a16="http://schemas.microsoft.com/office/drawing/2014/main" id="{3115B07C-1F0E-E143-AE2C-E07B2BE60F7D}"/>
              </a:ext>
            </a:extLst>
          </p:cNvPr>
          <p:cNvSpPr txBox="1"/>
          <p:nvPr/>
        </p:nvSpPr>
        <p:spPr>
          <a:xfrm>
            <a:off x="644370" y="1055427"/>
            <a:ext cx="10702538" cy="5534944"/>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600" b="1" dirty="0">
                <a:solidFill>
                  <a:srgbClr val="FD9940"/>
                </a:solidFill>
              </a:rPr>
              <a:t>import</a:t>
            </a:r>
            <a:r>
              <a:rPr lang="en-US" sz="1600" b="1" dirty="0"/>
              <a:t> </a:t>
            </a:r>
            <a:r>
              <a:rPr lang="en-US" sz="1600" dirty="0"/>
              <a:t>{connect} </a:t>
            </a:r>
            <a:r>
              <a:rPr lang="en-US" sz="1600" b="1" dirty="0">
                <a:solidFill>
                  <a:srgbClr val="FD9940"/>
                </a:solidFill>
              </a:rPr>
              <a:t>from</a:t>
            </a:r>
            <a:r>
              <a:rPr lang="en-US" sz="1600" b="1" dirty="0"/>
              <a:t> </a:t>
            </a:r>
            <a:r>
              <a:rPr lang="en-US" sz="1600" dirty="0">
                <a:solidFill>
                  <a:srgbClr val="46D426"/>
                </a:solidFill>
              </a:rPr>
              <a:t>'react-redux'</a:t>
            </a:r>
            <a:br>
              <a:rPr lang="en-US" sz="1600" dirty="0"/>
            </a:br>
            <a:r>
              <a:rPr lang="en-US" sz="1600" b="1" dirty="0">
                <a:solidFill>
                  <a:srgbClr val="FD9940"/>
                </a:solidFill>
              </a:rPr>
              <a:t>import</a:t>
            </a:r>
            <a:r>
              <a:rPr lang="en-US" sz="1600" b="1" dirty="0"/>
              <a:t> </a:t>
            </a:r>
            <a:r>
              <a:rPr lang="en-US" sz="1600" dirty="0"/>
              <a:t>{</a:t>
            </a:r>
            <a:r>
              <a:rPr lang="en-US" sz="1600" dirty="0" err="1">
                <a:solidFill>
                  <a:srgbClr val="FFC66D"/>
                </a:solidFill>
              </a:rPr>
              <a:t>bindActionCreators</a:t>
            </a:r>
            <a:r>
              <a:rPr lang="en-US" sz="1600" dirty="0"/>
              <a:t>} </a:t>
            </a:r>
            <a:r>
              <a:rPr lang="en-US" sz="1600" b="1" dirty="0">
                <a:solidFill>
                  <a:srgbClr val="FD9940"/>
                </a:solidFill>
              </a:rPr>
              <a:t>from</a:t>
            </a:r>
            <a:r>
              <a:rPr lang="en-US" sz="1600" b="1" dirty="0"/>
              <a:t> </a:t>
            </a:r>
            <a:r>
              <a:rPr lang="en-US" sz="1600" dirty="0">
                <a:solidFill>
                  <a:srgbClr val="46D426"/>
                </a:solidFill>
              </a:rPr>
              <a:t>'redux'</a:t>
            </a:r>
            <a:br>
              <a:rPr lang="en-US" sz="1600" dirty="0"/>
            </a:br>
            <a:r>
              <a:rPr lang="en-US" sz="1600" b="1" dirty="0">
                <a:solidFill>
                  <a:srgbClr val="FD9940"/>
                </a:solidFill>
              </a:rPr>
              <a:t>import</a:t>
            </a:r>
            <a:r>
              <a:rPr lang="en-US" sz="1600" b="1" dirty="0"/>
              <a:t> </a:t>
            </a:r>
            <a:r>
              <a:rPr lang="en-US" sz="1600" dirty="0"/>
              <a:t>{</a:t>
            </a:r>
            <a:r>
              <a:rPr lang="en-US" sz="1600" dirty="0" err="1">
                <a:solidFill>
                  <a:srgbClr val="FFC66D"/>
                </a:solidFill>
              </a:rPr>
              <a:t>setFavoriteGif</a:t>
            </a:r>
            <a:r>
              <a:rPr lang="en-US" sz="1600" dirty="0"/>
              <a:t>} </a:t>
            </a:r>
            <a:r>
              <a:rPr lang="en-US" sz="1600" b="1" dirty="0">
                <a:solidFill>
                  <a:srgbClr val="FD9940"/>
                </a:solidFill>
              </a:rPr>
              <a:t>from</a:t>
            </a:r>
            <a:r>
              <a:rPr lang="en-US" sz="1600" b="1" dirty="0"/>
              <a:t> </a:t>
            </a:r>
            <a:r>
              <a:rPr lang="en-US" sz="1600" dirty="0">
                <a:solidFill>
                  <a:srgbClr val="46D426"/>
                </a:solidFill>
              </a:rPr>
              <a:t>'../actions/</a:t>
            </a:r>
            <a:r>
              <a:rPr lang="en-US" sz="1600" dirty="0" err="1">
                <a:solidFill>
                  <a:srgbClr val="46D426"/>
                </a:solidFill>
              </a:rPr>
              <a:t>favoritesActions</a:t>
            </a:r>
            <a:r>
              <a:rPr lang="en-US" sz="1600" dirty="0">
                <a:solidFill>
                  <a:srgbClr val="46D426"/>
                </a:solidFill>
              </a:rPr>
              <a:t>'</a:t>
            </a:r>
            <a:br>
              <a:rPr lang="en-US" sz="1600" dirty="0">
                <a:solidFill>
                  <a:srgbClr val="46D426"/>
                </a:solidFill>
              </a:rPr>
            </a:br>
            <a:r>
              <a:rPr lang="en-US" sz="1600" b="1" dirty="0">
                <a:solidFill>
                  <a:srgbClr val="FD9940"/>
                </a:solidFill>
              </a:rPr>
              <a:t>import</a:t>
            </a:r>
            <a:r>
              <a:rPr lang="en-US" sz="1600" b="1" dirty="0"/>
              <a:t> </a:t>
            </a:r>
            <a:r>
              <a:rPr lang="en-US" sz="1600" dirty="0"/>
              <a:t>{</a:t>
            </a:r>
            <a:r>
              <a:rPr lang="en-US" sz="1600" dirty="0">
                <a:solidFill>
                  <a:srgbClr val="FFC66D"/>
                </a:solidFill>
              </a:rPr>
              <a:t>closeModal</a:t>
            </a:r>
            <a:r>
              <a:rPr lang="en-US" sz="1600" dirty="0"/>
              <a:t>, </a:t>
            </a:r>
            <a:r>
              <a:rPr lang="en-US" sz="1600" dirty="0">
                <a:solidFill>
                  <a:srgbClr val="FFC66D"/>
                </a:solidFill>
              </a:rPr>
              <a:t>openModal</a:t>
            </a:r>
            <a:r>
              <a:rPr lang="en-US" sz="1600" dirty="0"/>
              <a:t>} </a:t>
            </a:r>
            <a:r>
              <a:rPr lang="en-US" sz="1600" b="1" dirty="0">
                <a:solidFill>
                  <a:srgbClr val="FD9940"/>
                </a:solidFill>
              </a:rPr>
              <a:t>from</a:t>
            </a:r>
            <a:r>
              <a:rPr lang="en-US" sz="1600" b="1" dirty="0"/>
              <a:t> </a:t>
            </a:r>
            <a:r>
              <a:rPr lang="en-US" sz="1600" dirty="0">
                <a:solidFill>
                  <a:srgbClr val="46D426"/>
                </a:solidFill>
              </a:rPr>
              <a:t>'../actions/modalActions'</a:t>
            </a:r>
            <a:br>
              <a:rPr lang="en-US" sz="1600" dirty="0"/>
            </a:br>
            <a:r>
              <a:rPr lang="en-US" sz="1600" b="1" dirty="0">
                <a:solidFill>
                  <a:srgbClr val="FD9940"/>
                </a:solidFill>
              </a:rPr>
              <a:t>import</a:t>
            </a:r>
            <a:r>
              <a:rPr lang="en-US" sz="1600" b="1" dirty="0"/>
              <a:t> </a:t>
            </a:r>
            <a:r>
              <a:rPr lang="en-US" sz="1600" dirty="0"/>
              <a:t>Favorites </a:t>
            </a:r>
            <a:r>
              <a:rPr lang="en-US" sz="1600" b="1" dirty="0">
                <a:solidFill>
                  <a:srgbClr val="FD9940"/>
                </a:solidFill>
              </a:rPr>
              <a:t>from</a:t>
            </a:r>
            <a:r>
              <a:rPr lang="en-US" sz="1600" b="1" dirty="0"/>
              <a:t> </a:t>
            </a:r>
            <a:r>
              <a:rPr lang="en-US" sz="1600" dirty="0"/>
              <a:t>'../components/favorites/Favorites'</a:t>
            </a:r>
            <a:br>
              <a:rPr lang="en-US" sz="1600" dirty="0"/>
            </a:br>
            <a:br>
              <a:rPr lang="en-US" sz="1600" dirty="0"/>
            </a:br>
            <a:r>
              <a:rPr lang="en-US" sz="1600" b="1" dirty="0">
                <a:solidFill>
                  <a:srgbClr val="FD9940"/>
                </a:solidFill>
              </a:rPr>
              <a:t>function</a:t>
            </a:r>
            <a:r>
              <a:rPr lang="en-US" sz="1600" b="1" dirty="0"/>
              <a:t> </a:t>
            </a:r>
            <a:r>
              <a:rPr lang="en-US" sz="1600" b="1" dirty="0" err="1"/>
              <a:t>mapDispatchToProps</a:t>
            </a:r>
            <a:r>
              <a:rPr lang="en-US" sz="1600" dirty="0"/>
              <a:t>(dispatch) {</a:t>
            </a:r>
            <a:br>
              <a:rPr lang="en-US" sz="1600" dirty="0"/>
            </a:br>
            <a:r>
              <a:rPr lang="en-US" sz="1600" dirty="0"/>
              <a:t>  </a:t>
            </a:r>
            <a:r>
              <a:rPr lang="en-US" sz="1600" b="1" dirty="0"/>
              <a:t>return </a:t>
            </a:r>
            <a:r>
              <a:rPr lang="en-US" sz="1600" dirty="0"/>
              <a:t>{</a:t>
            </a:r>
            <a:br>
              <a:rPr lang="en-US" sz="1600" dirty="0"/>
            </a:br>
            <a:r>
              <a:rPr lang="en-US" sz="1600" dirty="0"/>
              <a:t>    </a:t>
            </a:r>
            <a:r>
              <a:rPr lang="en-US" sz="1600" dirty="0" err="1">
                <a:solidFill>
                  <a:schemeClr val="accent4">
                    <a:lumMod val="60000"/>
                    <a:lumOff val="40000"/>
                  </a:schemeClr>
                </a:solidFill>
              </a:rPr>
              <a:t>setFavoriteGif</a:t>
            </a:r>
            <a:r>
              <a:rPr lang="en-US" sz="1600" dirty="0"/>
              <a:t>: </a:t>
            </a:r>
            <a:r>
              <a:rPr lang="en-US" sz="1600" dirty="0" err="1">
                <a:solidFill>
                  <a:srgbClr val="FFC66D"/>
                </a:solidFill>
              </a:rPr>
              <a:t>bindActionCreators</a:t>
            </a:r>
            <a:r>
              <a:rPr lang="en-US" sz="1600" dirty="0"/>
              <a:t>(</a:t>
            </a:r>
            <a:r>
              <a:rPr lang="en-US" sz="1600" dirty="0" err="1">
                <a:solidFill>
                  <a:srgbClr val="FFC66D"/>
                </a:solidFill>
              </a:rPr>
              <a:t>setFavoriteGif</a:t>
            </a:r>
            <a:r>
              <a:rPr lang="en-US" sz="1600" b="1" dirty="0">
                <a:solidFill>
                  <a:srgbClr val="FD9940"/>
                </a:solidFill>
              </a:rPr>
              <a:t>, </a:t>
            </a:r>
            <a:r>
              <a:rPr lang="en-US" sz="1600" dirty="0"/>
              <a:t>dispatch)</a:t>
            </a:r>
            <a:r>
              <a:rPr lang="en-US" sz="1600" b="1" dirty="0">
                <a:solidFill>
                  <a:srgbClr val="FD9940"/>
                </a:solidFill>
              </a:rPr>
              <a:t>,</a:t>
            </a:r>
            <a:br>
              <a:rPr lang="en-US" sz="1600" dirty="0"/>
            </a:br>
            <a:r>
              <a:rPr lang="en-US" sz="1600" dirty="0"/>
              <a:t>    </a:t>
            </a:r>
            <a:r>
              <a:rPr lang="en-US" sz="1600" dirty="0">
                <a:solidFill>
                  <a:schemeClr val="accent4">
                    <a:lumMod val="60000"/>
                    <a:lumOff val="40000"/>
                  </a:schemeClr>
                </a:solidFill>
              </a:rPr>
              <a:t>closeModal</a:t>
            </a:r>
            <a:r>
              <a:rPr lang="en-US" sz="1600" dirty="0"/>
              <a:t>: </a:t>
            </a:r>
            <a:r>
              <a:rPr lang="en-US" sz="1600" dirty="0" err="1">
                <a:solidFill>
                  <a:srgbClr val="FFC66D"/>
                </a:solidFill>
              </a:rPr>
              <a:t>bindActionCreators</a:t>
            </a:r>
            <a:r>
              <a:rPr lang="en-US" sz="1600" dirty="0"/>
              <a:t>(</a:t>
            </a:r>
            <a:r>
              <a:rPr lang="en-US" sz="1600" dirty="0">
                <a:solidFill>
                  <a:srgbClr val="FFC66D"/>
                </a:solidFill>
              </a:rPr>
              <a:t>closeModal</a:t>
            </a:r>
            <a:r>
              <a:rPr lang="en-US" sz="1600" b="1" dirty="0">
                <a:solidFill>
                  <a:srgbClr val="FD9940"/>
                </a:solidFill>
              </a:rPr>
              <a:t>, </a:t>
            </a:r>
            <a:r>
              <a:rPr lang="en-US" sz="1600" dirty="0"/>
              <a:t>dispatch)</a:t>
            </a:r>
            <a:r>
              <a:rPr lang="en-US" sz="1600" b="1" dirty="0">
                <a:solidFill>
                  <a:srgbClr val="FD9940"/>
                </a:solidFill>
              </a:rPr>
              <a:t>,</a:t>
            </a:r>
            <a:br>
              <a:rPr lang="en-US" sz="1600" dirty="0"/>
            </a:br>
            <a:r>
              <a:rPr lang="en-US" sz="1600" dirty="0"/>
              <a:t>    </a:t>
            </a:r>
            <a:r>
              <a:rPr lang="en-US" sz="1600" dirty="0">
                <a:solidFill>
                  <a:schemeClr val="accent4">
                    <a:lumMod val="60000"/>
                    <a:lumOff val="40000"/>
                  </a:schemeClr>
                </a:solidFill>
              </a:rPr>
              <a:t>openModal</a:t>
            </a:r>
            <a:r>
              <a:rPr lang="en-US" sz="1600" dirty="0"/>
              <a:t>: </a:t>
            </a:r>
            <a:r>
              <a:rPr lang="en-US" sz="1600" dirty="0" err="1">
                <a:solidFill>
                  <a:srgbClr val="FFC66D"/>
                </a:solidFill>
              </a:rPr>
              <a:t>bindActionCreators</a:t>
            </a:r>
            <a:r>
              <a:rPr lang="en-US" sz="1600" dirty="0"/>
              <a:t>(</a:t>
            </a:r>
            <a:r>
              <a:rPr lang="en-US" sz="1600" dirty="0">
                <a:solidFill>
                  <a:srgbClr val="FFC66D"/>
                </a:solidFill>
              </a:rPr>
              <a:t>openModal</a:t>
            </a:r>
            <a:r>
              <a:rPr lang="en-US" sz="1600" b="1" dirty="0">
                <a:solidFill>
                  <a:srgbClr val="FD9940"/>
                </a:solidFill>
              </a:rPr>
              <a:t>, </a:t>
            </a:r>
            <a:r>
              <a:rPr lang="en-US" sz="1600" dirty="0"/>
              <a:t>dispatch)</a:t>
            </a:r>
            <a:br>
              <a:rPr lang="en-US" sz="1600" dirty="0"/>
            </a:br>
            <a:r>
              <a:rPr lang="en-US" sz="1600" dirty="0"/>
              <a:t>  }</a:t>
            </a:r>
            <a:br>
              <a:rPr lang="en-US" sz="1600" dirty="0"/>
            </a:br>
            <a:r>
              <a:rPr lang="en-US" sz="1600" dirty="0"/>
              <a:t>}</a:t>
            </a:r>
            <a:br>
              <a:rPr lang="en-US" sz="1600" dirty="0"/>
            </a:br>
            <a:br>
              <a:rPr lang="en-US" sz="1600" dirty="0"/>
            </a:br>
            <a:r>
              <a:rPr lang="en-US" sz="1600" b="1" dirty="0">
                <a:solidFill>
                  <a:srgbClr val="FD9940"/>
                </a:solidFill>
              </a:rPr>
              <a:t>function</a:t>
            </a:r>
            <a:r>
              <a:rPr lang="en-US" sz="1600" b="1" dirty="0"/>
              <a:t> </a:t>
            </a:r>
            <a:r>
              <a:rPr lang="en-US" sz="1600" b="1" dirty="0" err="1"/>
              <a:t>mapStateToProps</a:t>
            </a:r>
            <a:r>
              <a:rPr lang="en-US" sz="1600" dirty="0"/>
              <a:t>(state) {</a:t>
            </a:r>
            <a:br>
              <a:rPr lang="en-US" sz="1600" dirty="0"/>
            </a:br>
            <a:r>
              <a:rPr lang="en-US" sz="1600" dirty="0"/>
              <a:t>  </a:t>
            </a:r>
            <a:r>
              <a:rPr lang="en-US" sz="1600" b="1" dirty="0">
                <a:solidFill>
                  <a:srgbClr val="FD9940"/>
                </a:solidFill>
              </a:rPr>
              <a:t>return</a:t>
            </a:r>
            <a:r>
              <a:rPr lang="en-US" sz="1600" b="1" dirty="0"/>
              <a:t> </a:t>
            </a:r>
            <a:r>
              <a:rPr lang="en-US" sz="1600" dirty="0"/>
              <a:t>{</a:t>
            </a:r>
            <a:br>
              <a:rPr lang="en-US" sz="1600" dirty="0"/>
            </a:br>
            <a:r>
              <a:rPr lang="en-US" sz="1600" dirty="0"/>
              <a:t>    </a:t>
            </a:r>
            <a:r>
              <a:rPr lang="en-US" sz="1600" dirty="0" err="1">
                <a:solidFill>
                  <a:schemeClr val="accent4">
                    <a:lumMod val="60000"/>
                    <a:lumOff val="40000"/>
                  </a:schemeClr>
                </a:solidFill>
              </a:rPr>
              <a:t>favoriteGifIdsMap</a:t>
            </a:r>
            <a:r>
              <a:rPr lang="en-US" sz="1600" dirty="0"/>
              <a:t>: </a:t>
            </a:r>
            <a:r>
              <a:rPr lang="en-US" sz="1600" dirty="0" err="1"/>
              <a:t>state.</a:t>
            </a:r>
            <a:r>
              <a:rPr lang="en-US" sz="1600" dirty="0" err="1">
                <a:solidFill>
                  <a:srgbClr val="FFC66D"/>
                </a:solidFill>
              </a:rPr>
              <a:t>favorites</a:t>
            </a:r>
            <a:r>
              <a:rPr lang="en-US" sz="1600" dirty="0" err="1"/>
              <a:t>.</a:t>
            </a:r>
            <a:r>
              <a:rPr lang="en-US" sz="1600" dirty="0" err="1">
                <a:solidFill>
                  <a:schemeClr val="accent4">
                    <a:lumMod val="60000"/>
                    <a:lumOff val="40000"/>
                  </a:schemeClr>
                </a:solidFill>
              </a:rPr>
              <a:t>favoriteGifIdsMap</a:t>
            </a:r>
            <a:r>
              <a:rPr lang="en-US" sz="1600" b="1" dirty="0">
                <a:solidFill>
                  <a:srgbClr val="FD9940"/>
                </a:solidFill>
              </a:rPr>
              <a:t>,</a:t>
            </a:r>
            <a:br>
              <a:rPr lang="en-US" sz="1600" dirty="0"/>
            </a:br>
            <a:r>
              <a:rPr lang="en-US" sz="1600" dirty="0"/>
              <a:t>    </a:t>
            </a:r>
            <a:r>
              <a:rPr lang="en-US" sz="1600" dirty="0" err="1">
                <a:solidFill>
                  <a:schemeClr val="accent4">
                    <a:lumMod val="60000"/>
                    <a:lumOff val="40000"/>
                  </a:schemeClr>
                </a:solidFill>
              </a:rPr>
              <a:t>modalIsOpen</a:t>
            </a:r>
            <a:r>
              <a:rPr lang="en-US" sz="1600" dirty="0"/>
              <a:t>: </a:t>
            </a:r>
            <a:r>
              <a:rPr lang="en-US" sz="1600" dirty="0" err="1"/>
              <a:t>state.</a:t>
            </a:r>
            <a:r>
              <a:rPr lang="en-US" sz="1600" dirty="0" err="1">
                <a:solidFill>
                  <a:srgbClr val="FFC66D"/>
                </a:solidFill>
              </a:rPr>
              <a:t>modal</a:t>
            </a:r>
            <a:r>
              <a:rPr lang="en-US" sz="1600" dirty="0" err="1"/>
              <a:t>.</a:t>
            </a:r>
            <a:r>
              <a:rPr lang="en-US" sz="1600" dirty="0" err="1">
                <a:solidFill>
                  <a:schemeClr val="accent4">
                    <a:lumMod val="60000"/>
                    <a:lumOff val="40000"/>
                  </a:schemeClr>
                </a:solidFill>
              </a:rPr>
              <a:t>modalIsOpen</a:t>
            </a:r>
            <a:r>
              <a:rPr lang="en-US" sz="1600" b="1" dirty="0">
                <a:solidFill>
                  <a:srgbClr val="FD9940"/>
                </a:solidFill>
              </a:rPr>
              <a:t>,</a:t>
            </a:r>
            <a:br>
              <a:rPr lang="en-US" sz="1600" dirty="0"/>
            </a:br>
            <a:r>
              <a:rPr lang="en-US" sz="1600" dirty="0"/>
              <a:t>    </a:t>
            </a:r>
            <a:r>
              <a:rPr lang="en-US" sz="1600" dirty="0" err="1">
                <a:solidFill>
                  <a:schemeClr val="accent4">
                    <a:lumMod val="60000"/>
                    <a:lumOff val="40000"/>
                  </a:schemeClr>
                </a:solidFill>
              </a:rPr>
              <a:t>selectedGif</a:t>
            </a:r>
            <a:r>
              <a:rPr lang="en-US" sz="1600" dirty="0"/>
              <a:t>: </a:t>
            </a:r>
            <a:r>
              <a:rPr lang="en-US" sz="1600" dirty="0" err="1"/>
              <a:t>state.</a:t>
            </a:r>
            <a:r>
              <a:rPr lang="en-US" sz="1600" dirty="0" err="1">
                <a:solidFill>
                  <a:srgbClr val="FFC66D"/>
                </a:solidFill>
              </a:rPr>
              <a:t>modal</a:t>
            </a:r>
            <a:r>
              <a:rPr lang="en-US" sz="1600" dirty="0" err="1"/>
              <a:t>.</a:t>
            </a:r>
            <a:r>
              <a:rPr lang="en-US" sz="1600" dirty="0" err="1">
                <a:solidFill>
                  <a:schemeClr val="accent4">
                    <a:lumMod val="60000"/>
                    <a:lumOff val="40000"/>
                  </a:schemeClr>
                </a:solidFill>
              </a:rPr>
              <a:t>gif</a:t>
            </a:r>
            <a:br>
              <a:rPr lang="en-US" sz="1600" dirty="0"/>
            </a:br>
            <a:r>
              <a:rPr lang="en-US" sz="1600" dirty="0"/>
              <a:t>  }</a:t>
            </a:r>
            <a:br>
              <a:rPr lang="en-US" sz="1600" dirty="0"/>
            </a:br>
            <a:r>
              <a:rPr lang="en-US" sz="1600" dirty="0"/>
              <a:t>}</a:t>
            </a:r>
            <a:br>
              <a:rPr lang="en-US" sz="1600" dirty="0"/>
            </a:br>
            <a:r>
              <a:rPr lang="en-US" sz="1600" b="1" dirty="0">
                <a:solidFill>
                  <a:srgbClr val="FD9940"/>
                </a:solidFill>
              </a:rPr>
              <a:t>export default </a:t>
            </a:r>
            <a:r>
              <a:rPr lang="en-US" sz="1600" b="1" dirty="0"/>
              <a:t>connect</a:t>
            </a:r>
            <a:r>
              <a:rPr lang="en-US" sz="1600" dirty="0"/>
              <a:t>(</a:t>
            </a:r>
            <a:r>
              <a:rPr lang="en-US" sz="1600" b="1" dirty="0" err="1">
                <a:solidFill>
                  <a:srgbClr val="FFC66D"/>
                </a:solidFill>
              </a:rPr>
              <a:t>mapStateToProps</a:t>
            </a:r>
            <a:r>
              <a:rPr lang="en-US" sz="1600" b="1" dirty="0"/>
              <a:t>, </a:t>
            </a:r>
            <a:r>
              <a:rPr lang="en-US" sz="1600" b="1" dirty="0" err="1">
                <a:solidFill>
                  <a:srgbClr val="FFC66D"/>
                </a:solidFill>
              </a:rPr>
              <a:t>mapDispatchToProps</a:t>
            </a:r>
            <a:r>
              <a:rPr lang="en-US" sz="1600" dirty="0"/>
              <a:t>)(Favorites)</a:t>
            </a:r>
            <a:br>
              <a:rPr lang="en-US" sz="1600" dirty="0"/>
            </a:br>
            <a:endParaRPr lang="en-US" sz="1600" dirty="0"/>
          </a:p>
        </p:txBody>
      </p:sp>
      <p:sp>
        <p:nvSpPr>
          <p:cNvPr id="9" name="TextBox 8">
            <a:extLst>
              <a:ext uri="{FF2B5EF4-FFF2-40B4-BE49-F238E27FC236}">
                <a16:creationId xmlns:a16="http://schemas.microsoft.com/office/drawing/2014/main" id="{87916131-634B-4E45-957E-5D193A7877F2}"/>
              </a:ext>
            </a:extLst>
          </p:cNvPr>
          <p:cNvSpPr txBox="1"/>
          <p:nvPr/>
        </p:nvSpPr>
        <p:spPr>
          <a:xfrm rot="19479805">
            <a:off x="4996234" y="2888174"/>
            <a:ext cx="7456968" cy="461665"/>
          </a:xfrm>
          <a:prstGeom prst="rect">
            <a:avLst/>
          </a:prstGeom>
          <a:solidFill>
            <a:schemeClr val="bg1"/>
          </a:solidFill>
          <a:ln>
            <a:solidFill>
              <a:schemeClr val="tx1"/>
            </a:solidFill>
          </a:ln>
        </p:spPr>
        <p:txBody>
          <a:bodyPr wrap="square" rtlCol="0">
            <a:spAutoFit/>
          </a:bodyPr>
          <a:lstStyle/>
          <a:p>
            <a:pPr algn="ctr"/>
            <a:r>
              <a:rPr lang="en-US" sz="2400" b="1" dirty="0"/>
              <a:t>verify connecting React Component to Redux Store</a:t>
            </a:r>
            <a:endParaRPr lang="en-US" sz="2400" dirty="0"/>
          </a:p>
        </p:txBody>
      </p:sp>
    </p:spTree>
    <p:extLst>
      <p:ext uri="{BB962C8B-B14F-4D97-AF65-F5344CB8AC3E}">
        <p14:creationId xmlns:p14="http://schemas.microsoft.com/office/powerpoint/2010/main" val="462717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15B07C-1F0E-E143-AE2C-E07B2BE60F7D}"/>
              </a:ext>
            </a:extLst>
          </p:cNvPr>
          <p:cNvSpPr txBox="1"/>
          <p:nvPr/>
        </p:nvSpPr>
        <p:spPr>
          <a:xfrm>
            <a:off x="524761" y="115118"/>
            <a:ext cx="11566216" cy="6627764"/>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600" b="1" dirty="0">
                <a:solidFill>
                  <a:srgbClr val="FD9940"/>
                </a:solidFill>
              </a:rPr>
              <a:t>import</a:t>
            </a:r>
            <a:r>
              <a:rPr lang="en-US" sz="1600" b="1" dirty="0"/>
              <a:t> </a:t>
            </a:r>
            <a:r>
              <a:rPr lang="en-US" sz="1600" dirty="0"/>
              <a:t>{mount} </a:t>
            </a:r>
            <a:r>
              <a:rPr lang="en-US" sz="1600" b="1" dirty="0">
                <a:solidFill>
                  <a:srgbClr val="FD9940"/>
                </a:solidFill>
              </a:rPr>
              <a:t>from</a:t>
            </a:r>
            <a:r>
              <a:rPr lang="en-US" sz="1600" b="1" dirty="0"/>
              <a:t> </a:t>
            </a:r>
            <a:r>
              <a:rPr lang="en-US" sz="1600" dirty="0">
                <a:solidFill>
                  <a:srgbClr val="46D426"/>
                </a:solidFill>
              </a:rPr>
              <a:t>'enzyme'</a:t>
            </a:r>
            <a:br>
              <a:rPr lang="en-US" sz="1600" dirty="0"/>
            </a:br>
            <a:r>
              <a:rPr lang="en-US" sz="1600" b="1" dirty="0">
                <a:solidFill>
                  <a:srgbClr val="FD9940"/>
                </a:solidFill>
              </a:rPr>
              <a:t>import</a:t>
            </a:r>
            <a:r>
              <a:rPr lang="en-US" sz="1600" b="1" dirty="0"/>
              <a:t> </a:t>
            </a:r>
            <a:r>
              <a:rPr lang="en-US" sz="1600" dirty="0"/>
              <a:t>React </a:t>
            </a:r>
            <a:r>
              <a:rPr lang="en-US" sz="1600" b="1" dirty="0">
                <a:solidFill>
                  <a:srgbClr val="FD9940"/>
                </a:solidFill>
              </a:rPr>
              <a:t>from</a:t>
            </a:r>
            <a:r>
              <a:rPr lang="en-US" sz="1600" b="1" dirty="0"/>
              <a:t> </a:t>
            </a:r>
            <a:r>
              <a:rPr lang="en-US" sz="1600" dirty="0">
                <a:solidFill>
                  <a:srgbClr val="46D426"/>
                </a:solidFill>
              </a:rPr>
              <a:t>'react'</a:t>
            </a:r>
            <a:br>
              <a:rPr lang="en-US" sz="1600" dirty="0"/>
            </a:br>
            <a:r>
              <a:rPr lang="en-US" sz="1600" b="1" dirty="0">
                <a:solidFill>
                  <a:srgbClr val="FD9940"/>
                </a:solidFill>
              </a:rPr>
              <a:t>import</a:t>
            </a:r>
            <a:r>
              <a:rPr lang="en-US" sz="1600" b="1" dirty="0"/>
              <a:t> </a:t>
            </a:r>
            <a:r>
              <a:rPr lang="en-US" sz="1600" dirty="0"/>
              <a:t>test </a:t>
            </a:r>
            <a:r>
              <a:rPr lang="en-US" sz="1600" b="1" dirty="0">
                <a:solidFill>
                  <a:srgbClr val="FD9940"/>
                </a:solidFill>
              </a:rPr>
              <a:t>from</a:t>
            </a:r>
            <a:r>
              <a:rPr lang="en-US" sz="1600" b="1" dirty="0"/>
              <a:t> </a:t>
            </a:r>
            <a:r>
              <a:rPr lang="en-US" sz="1600" dirty="0">
                <a:solidFill>
                  <a:srgbClr val="46D426"/>
                </a:solidFill>
              </a:rPr>
              <a:t>'tape'</a:t>
            </a:r>
            <a:br>
              <a:rPr lang="en-US" sz="1600" dirty="0"/>
            </a:br>
            <a:r>
              <a:rPr lang="en-US" sz="1600" b="1" dirty="0">
                <a:solidFill>
                  <a:srgbClr val="FD9940"/>
                </a:solidFill>
              </a:rPr>
              <a:t>import</a:t>
            </a:r>
            <a:r>
              <a:rPr lang="en-US" sz="1600" b="1" dirty="0"/>
              <a:t> </a:t>
            </a:r>
            <a:r>
              <a:rPr lang="en-US" sz="1600" dirty="0"/>
              <a:t>{Provider} </a:t>
            </a:r>
            <a:r>
              <a:rPr lang="en-US" sz="1600" b="1" dirty="0">
                <a:solidFill>
                  <a:srgbClr val="FD9940"/>
                </a:solidFill>
              </a:rPr>
              <a:t>from</a:t>
            </a:r>
            <a:r>
              <a:rPr lang="en-US" sz="1600" b="1" dirty="0"/>
              <a:t> </a:t>
            </a:r>
            <a:r>
              <a:rPr lang="en-US" sz="1600" dirty="0">
                <a:solidFill>
                  <a:srgbClr val="46D426"/>
                </a:solidFill>
              </a:rPr>
              <a:t>'react-redux'</a:t>
            </a:r>
            <a:br>
              <a:rPr lang="en-US" sz="1600" dirty="0"/>
            </a:br>
            <a:r>
              <a:rPr lang="en-US" sz="1600" b="1" dirty="0">
                <a:solidFill>
                  <a:srgbClr val="FD9940"/>
                </a:solidFill>
              </a:rPr>
              <a:t>import</a:t>
            </a:r>
            <a:r>
              <a:rPr lang="en-US" sz="1600" b="1" dirty="0"/>
              <a:t> </a:t>
            </a:r>
            <a:r>
              <a:rPr lang="en-US" sz="1600" dirty="0" err="1">
                <a:solidFill>
                  <a:srgbClr val="E8BF6A"/>
                </a:solidFill>
              </a:rPr>
              <a:t>configureStore</a:t>
            </a:r>
            <a:r>
              <a:rPr lang="en-US" sz="1600" dirty="0"/>
              <a:t> </a:t>
            </a:r>
            <a:r>
              <a:rPr lang="en-US" sz="1600" b="1" dirty="0">
                <a:solidFill>
                  <a:srgbClr val="FD9940"/>
                </a:solidFill>
              </a:rPr>
              <a:t>from</a:t>
            </a:r>
            <a:r>
              <a:rPr lang="en-US" sz="1600" b="1" dirty="0"/>
              <a:t> </a:t>
            </a:r>
            <a:r>
              <a:rPr lang="en-US" sz="1600" dirty="0">
                <a:solidFill>
                  <a:srgbClr val="46D426"/>
                </a:solidFill>
              </a:rPr>
              <a:t>'../store/</a:t>
            </a:r>
            <a:r>
              <a:rPr lang="en-US" sz="1600" dirty="0" err="1">
                <a:solidFill>
                  <a:srgbClr val="46D426"/>
                </a:solidFill>
              </a:rPr>
              <a:t>configureStore</a:t>
            </a:r>
            <a:r>
              <a:rPr lang="en-US" sz="1600" dirty="0">
                <a:solidFill>
                  <a:srgbClr val="46D426"/>
                </a:solidFill>
              </a:rPr>
              <a:t>'</a:t>
            </a:r>
            <a:br>
              <a:rPr lang="en-US" sz="1600" dirty="0"/>
            </a:br>
            <a:r>
              <a:rPr lang="en-US" sz="1600" b="1" dirty="0">
                <a:solidFill>
                  <a:srgbClr val="FD9940"/>
                </a:solidFill>
              </a:rPr>
              <a:t>import</a:t>
            </a:r>
            <a:r>
              <a:rPr lang="en-US" sz="1600" b="1" dirty="0"/>
              <a:t> </a:t>
            </a:r>
            <a:r>
              <a:rPr lang="en-US" sz="1600" dirty="0"/>
              <a:t>{</a:t>
            </a:r>
            <a:r>
              <a:rPr lang="en-US" sz="1600" dirty="0" err="1"/>
              <a:t>favoritesMap</a:t>
            </a:r>
            <a:r>
              <a:rPr lang="en-US" sz="1600" dirty="0"/>
              <a:t>} </a:t>
            </a:r>
            <a:r>
              <a:rPr lang="en-US" sz="1600" b="1" dirty="0">
                <a:solidFill>
                  <a:srgbClr val="FD9940"/>
                </a:solidFill>
              </a:rPr>
              <a:t>from</a:t>
            </a:r>
            <a:r>
              <a:rPr lang="en-US" sz="1600" b="1" dirty="0"/>
              <a:t> </a:t>
            </a:r>
            <a:r>
              <a:rPr lang="en-US" sz="1600" dirty="0">
                <a:solidFill>
                  <a:srgbClr val="46D426"/>
                </a:solidFill>
              </a:rPr>
              <a:t>'../../../test/mocks/</a:t>
            </a:r>
            <a:r>
              <a:rPr lang="en-US" sz="1600" dirty="0" err="1">
                <a:solidFill>
                  <a:srgbClr val="46D426"/>
                </a:solidFill>
              </a:rPr>
              <a:t>dataMocks</a:t>
            </a:r>
            <a:r>
              <a:rPr lang="en-US" sz="1600" dirty="0">
                <a:solidFill>
                  <a:srgbClr val="46D426"/>
                </a:solidFill>
              </a:rPr>
              <a:t>'</a:t>
            </a:r>
            <a:br>
              <a:rPr lang="en-US" sz="1600" dirty="0"/>
            </a:br>
            <a:r>
              <a:rPr lang="en-US" sz="1600" b="1" dirty="0">
                <a:solidFill>
                  <a:srgbClr val="FD9940"/>
                </a:solidFill>
              </a:rPr>
              <a:t>import</a:t>
            </a:r>
            <a:r>
              <a:rPr lang="en-US" sz="1600" b="1" dirty="0"/>
              <a:t> </a:t>
            </a:r>
            <a:r>
              <a:rPr lang="en-US" sz="1600" dirty="0"/>
              <a:t>{</a:t>
            </a:r>
            <a:r>
              <a:rPr lang="en-US" sz="1600" dirty="0" err="1">
                <a:solidFill>
                  <a:srgbClr val="E8BF6A"/>
                </a:solidFill>
              </a:rPr>
              <a:t>createInitialAppState</a:t>
            </a:r>
            <a:r>
              <a:rPr lang="en-US" sz="1600" dirty="0"/>
              <a:t>} </a:t>
            </a:r>
            <a:r>
              <a:rPr lang="en-US" sz="1600" b="1" dirty="0">
                <a:solidFill>
                  <a:srgbClr val="FD9940"/>
                </a:solidFill>
              </a:rPr>
              <a:t>from</a:t>
            </a:r>
            <a:r>
              <a:rPr lang="en-US" sz="1600" b="1" dirty="0"/>
              <a:t> </a:t>
            </a:r>
            <a:r>
              <a:rPr lang="en-US" sz="1600" dirty="0">
                <a:solidFill>
                  <a:srgbClr val="46D426"/>
                </a:solidFill>
              </a:rPr>
              <a:t>'../store/</a:t>
            </a:r>
            <a:r>
              <a:rPr lang="en-US" sz="1600" dirty="0" err="1">
                <a:solidFill>
                  <a:srgbClr val="46D426"/>
                </a:solidFill>
              </a:rPr>
              <a:t>rootReducer</a:t>
            </a:r>
            <a:r>
              <a:rPr lang="en-US" sz="1600" dirty="0">
                <a:solidFill>
                  <a:srgbClr val="46D426"/>
                </a:solidFill>
              </a:rPr>
              <a:t>'</a:t>
            </a:r>
            <a:br>
              <a:rPr lang="en-US" sz="1600" dirty="0"/>
            </a:br>
            <a:r>
              <a:rPr lang="en-US" sz="1600" b="1" dirty="0">
                <a:solidFill>
                  <a:srgbClr val="FD9940"/>
                </a:solidFill>
              </a:rPr>
              <a:t>import</a:t>
            </a:r>
            <a:r>
              <a:rPr lang="en-US" sz="1600" b="1" dirty="0"/>
              <a:t> </a:t>
            </a:r>
            <a:r>
              <a:rPr lang="en-US" sz="1600" dirty="0"/>
              <a:t>FavoritesContainer </a:t>
            </a:r>
            <a:r>
              <a:rPr lang="en-US" sz="1600" b="1" dirty="0">
                <a:solidFill>
                  <a:srgbClr val="FD9940"/>
                </a:solidFill>
              </a:rPr>
              <a:t>from</a:t>
            </a:r>
            <a:r>
              <a:rPr lang="en-US" sz="1600" b="1" dirty="0"/>
              <a:t> </a:t>
            </a:r>
            <a:r>
              <a:rPr lang="en-US" sz="1600" dirty="0">
                <a:solidFill>
                  <a:srgbClr val="46D426"/>
                </a:solidFill>
              </a:rPr>
              <a:t>'./FavoritesContainer'</a:t>
            </a:r>
            <a:br>
              <a:rPr lang="en-US" sz="1600" dirty="0"/>
            </a:br>
            <a:br>
              <a:rPr lang="en-US" sz="1600" dirty="0"/>
            </a:br>
            <a:r>
              <a:rPr lang="en-US" sz="1600" dirty="0"/>
              <a:t>test.</a:t>
            </a:r>
            <a:r>
              <a:rPr lang="en-US" sz="1600" dirty="0">
                <a:solidFill>
                  <a:srgbClr val="FFC66D"/>
                </a:solidFill>
              </a:rPr>
              <a:t>only</a:t>
            </a:r>
            <a:r>
              <a:rPr lang="en-US" sz="1600" dirty="0"/>
              <a:t>(</a:t>
            </a:r>
            <a:r>
              <a:rPr lang="en-US" sz="1600" dirty="0">
                <a:solidFill>
                  <a:srgbClr val="46D426"/>
                </a:solidFill>
              </a:rPr>
              <a:t>'FavoritesContainer: test connection to Redux store'</a:t>
            </a:r>
            <a:r>
              <a:rPr lang="en-US" sz="1600" dirty="0"/>
              <a:t>, </a:t>
            </a:r>
            <a:r>
              <a:rPr lang="en-US" sz="1600" b="1" dirty="0"/>
              <a:t> </a:t>
            </a:r>
            <a:r>
              <a:rPr lang="en-US" sz="1600" dirty="0"/>
              <a:t>t =&gt; {</a:t>
            </a:r>
            <a:br>
              <a:rPr lang="en-US" sz="1600" dirty="0"/>
            </a:br>
            <a:r>
              <a:rPr lang="en-US" sz="1600" dirty="0"/>
              <a:t>    t.plan(</a:t>
            </a:r>
            <a:r>
              <a:rPr lang="en-US" sz="1600" dirty="0">
                <a:solidFill>
                  <a:srgbClr val="00B0F0"/>
                </a:solidFill>
              </a:rPr>
              <a:t>1</a:t>
            </a:r>
            <a:r>
              <a:rPr lang="en-US" sz="1600" dirty="0"/>
              <a:t>)</a:t>
            </a:r>
            <a:br>
              <a:rPr lang="en-US" sz="1600" dirty="0"/>
            </a:br>
            <a:r>
              <a:rPr lang="en-US" sz="1600" dirty="0"/>
              <a:t>    </a:t>
            </a:r>
            <a:r>
              <a:rPr lang="en-US" sz="1600" b="1" dirty="0">
                <a:solidFill>
                  <a:srgbClr val="FD9940"/>
                </a:solidFill>
              </a:rPr>
              <a:t>try</a:t>
            </a:r>
            <a:r>
              <a:rPr lang="en-US" sz="1600" b="1" dirty="0"/>
              <a:t> </a:t>
            </a:r>
            <a:r>
              <a:rPr lang="en-US" sz="1600" dirty="0"/>
              <a:t>{</a:t>
            </a:r>
            <a:br>
              <a:rPr lang="en-US" sz="1600" dirty="0"/>
            </a:br>
            <a:r>
              <a:rPr lang="en-US" sz="1600" dirty="0"/>
              <a:t>      </a:t>
            </a:r>
            <a:r>
              <a:rPr lang="en-US" sz="1600" b="1" dirty="0"/>
              <a:t>const </a:t>
            </a:r>
            <a:r>
              <a:rPr lang="en-US" sz="1600" dirty="0"/>
              <a:t>store = </a:t>
            </a:r>
            <a:r>
              <a:rPr lang="en-US" sz="1600" dirty="0" err="1">
                <a:solidFill>
                  <a:srgbClr val="E8BF6A"/>
                </a:solidFill>
              </a:rPr>
              <a:t>configureStore</a:t>
            </a:r>
            <a:r>
              <a:rPr lang="en-US" sz="1600" dirty="0"/>
              <a:t>(</a:t>
            </a:r>
            <a:r>
              <a:rPr lang="en-US" sz="1600" dirty="0" err="1">
                <a:solidFill>
                  <a:srgbClr val="E8BF6A"/>
                </a:solidFill>
              </a:rPr>
              <a:t>createInitialAppState</a:t>
            </a:r>
            <a:r>
              <a:rPr lang="en-US" sz="1600" dirty="0"/>
              <a:t>(</a:t>
            </a:r>
            <a:r>
              <a:rPr lang="en-US" sz="1600" b="1" dirty="0">
                <a:solidFill>
                  <a:srgbClr val="FD9940"/>
                </a:solidFill>
              </a:rPr>
              <a:t>null</a:t>
            </a:r>
            <a:r>
              <a:rPr lang="en-US" sz="1600" dirty="0"/>
              <a:t>, </a:t>
            </a:r>
            <a:r>
              <a:rPr lang="en-US" sz="1600" dirty="0" err="1"/>
              <a:t>favoritesMap</a:t>
            </a:r>
            <a:r>
              <a:rPr lang="en-US" sz="1600" dirty="0"/>
              <a:t>))</a:t>
            </a:r>
            <a:br>
              <a:rPr lang="en-US" sz="1600" dirty="0"/>
            </a:br>
            <a:r>
              <a:rPr lang="en-US" sz="1600" dirty="0"/>
              <a:t>      </a:t>
            </a:r>
            <a:br>
              <a:rPr lang="en-US" sz="1600" dirty="0"/>
            </a:br>
            <a:r>
              <a:rPr lang="en-US" sz="1600" dirty="0"/>
              <a:t>      </a:t>
            </a:r>
            <a:r>
              <a:rPr lang="en-US" sz="1600" b="1" dirty="0">
                <a:solidFill>
                  <a:srgbClr val="FD9940"/>
                </a:solidFill>
              </a:rPr>
              <a:t>const</a:t>
            </a:r>
            <a:r>
              <a:rPr lang="en-US" sz="1600" b="1" dirty="0"/>
              <a:t> </a:t>
            </a:r>
            <a:r>
              <a:rPr lang="en-US" sz="1600" dirty="0"/>
              <a:t>wrapper = mount(</a:t>
            </a:r>
            <a:br>
              <a:rPr lang="en-US" sz="1600" dirty="0"/>
            </a:br>
            <a:r>
              <a:rPr lang="en-US" sz="1600" dirty="0"/>
              <a:t>        </a:t>
            </a:r>
            <a:r>
              <a:rPr lang="en-US" sz="1600" dirty="0">
                <a:solidFill>
                  <a:srgbClr val="E8BF6A"/>
                </a:solidFill>
              </a:rPr>
              <a:t>&lt;Provider </a:t>
            </a:r>
            <a:r>
              <a:rPr lang="en-US" sz="1600" dirty="0"/>
              <a:t>store={store}&gt;</a:t>
            </a:r>
            <a:br>
              <a:rPr lang="en-US" sz="1600" dirty="0"/>
            </a:br>
            <a:r>
              <a:rPr lang="en-US" sz="1600" dirty="0"/>
              <a:t>          </a:t>
            </a:r>
            <a:r>
              <a:rPr lang="en-US" sz="1600" dirty="0">
                <a:solidFill>
                  <a:srgbClr val="E8BF6A"/>
                </a:solidFill>
              </a:rPr>
              <a:t>&lt;FavoritesContainer </a:t>
            </a:r>
            <a:r>
              <a:rPr lang="en-US" sz="1600" dirty="0"/>
              <a:t>store={store}</a:t>
            </a:r>
            <a:r>
              <a:rPr lang="en-US" sz="1600" dirty="0">
                <a:solidFill>
                  <a:srgbClr val="E8BF6A"/>
                </a:solidFill>
              </a:rPr>
              <a:t>/&gt;</a:t>
            </a:r>
            <a:br>
              <a:rPr lang="en-US" sz="1600" dirty="0"/>
            </a:br>
            <a:r>
              <a:rPr lang="en-US" sz="1600" dirty="0"/>
              <a:t>        </a:t>
            </a:r>
            <a:r>
              <a:rPr lang="en-US" sz="1600" dirty="0">
                <a:solidFill>
                  <a:srgbClr val="E8BF6A"/>
                </a:solidFill>
              </a:rPr>
              <a:t>&lt;/Provider&gt;</a:t>
            </a:r>
            <a:br>
              <a:rPr lang="en-US" sz="1600" dirty="0">
                <a:solidFill>
                  <a:srgbClr val="E8BF6A"/>
                </a:solidFill>
              </a:rPr>
            </a:br>
            <a:r>
              <a:rPr lang="en-US" sz="1600" dirty="0"/>
              <a:t>      )</a:t>
            </a:r>
            <a:br>
              <a:rPr lang="en-US" sz="1600" dirty="0"/>
            </a:br>
            <a:r>
              <a:rPr lang="en-US" sz="1600" dirty="0"/>
              <a:t>      </a:t>
            </a:r>
          </a:p>
          <a:p>
            <a:r>
              <a:rPr lang="en-US" sz="1600" dirty="0"/>
              <a:t>      </a:t>
            </a:r>
            <a:r>
              <a:rPr lang="en-US" sz="1600" dirty="0" err="1"/>
              <a:t>t.</a:t>
            </a:r>
            <a:r>
              <a:rPr lang="en-US" sz="1600" dirty="0" err="1">
                <a:solidFill>
                  <a:schemeClr val="accent4">
                    <a:lumMod val="60000"/>
                    <a:lumOff val="40000"/>
                  </a:schemeClr>
                </a:solidFill>
              </a:rPr>
              <a:t>equal</a:t>
            </a:r>
            <a:r>
              <a:rPr lang="en-US" sz="1600" dirty="0"/>
              <a:t>(</a:t>
            </a:r>
            <a:r>
              <a:rPr lang="en-US" sz="1600" dirty="0" err="1"/>
              <a:t>wrapper.</a:t>
            </a:r>
            <a:r>
              <a:rPr lang="en-US" sz="1600" dirty="0" err="1">
                <a:solidFill>
                  <a:srgbClr val="E8BF6A"/>
                </a:solidFill>
              </a:rPr>
              <a:t>find</a:t>
            </a:r>
            <a:r>
              <a:rPr lang="en-US" sz="1600" dirty="0"/>
              <a:t>(</a:t>
            </a:r>
            <a:r>
              <a:rPr lang="en-US" sz="1600" dirty="0">
                <a:solidFill>
                  <a:srgbClr val="46D426"/>
                </a:solidFill>
              </a:rPr>
              <a:t>'.gif-item'</a:t>
            </a:r>
            <a:r>
              <a:rPr lang="en-US" sz="1600" dirty="0"/>
              <a:t>).</a:t>
            </a:r>
            <a:r>
              <a:rPr lang="en-US" sz="1600" dirty="0">
                <a:solidFill>
                  <a:schemeClr val="accent4">
                    <a:lumMod val="60000"/>
                    <a:lumOff val="40000"/>
                  </a:schemeClr>
                </a:solidFill>
              </a:rPr>
              <a:t>length</a:t>
            </a:r>
            <a:r>
              <a:rPr lang="en-US" sz="1600" dirty="0"/>
              <a:t>, </a:t>
            </a:r>
            <a:r>
              <a:rPr lang="en-US" sz="1600" dirty="0">
                <a:solidFill>
                  <a:srgbClr val="00B0F0"/>
                </a:solidFill>
              </a:rPr>
              <a:t>2</a:t>
            </a:r>
            <a:r>
              <a:rPr lang="en-US" sz="1600" dirty="0"/>
              <a:t>, </a:t>
            </a:r>
            <a:r>
              <a:rPr lang="en-US" sz="1600" dirty="0">
                <a:solidFill>
                  <a:srgbClr val="46D426"/>
                </a:solidFill>
              </a:rPr>
              <a:t>'should render 2 gifs'</a:t>
            </a:r>
            <a:r>
              <a:rPr lang="en-US" sz="1600" dirty="0"/>
              <a:t>)</a:t>
            </a:r>
            <a:br>
              <a:rPr lang="en-US" sz="1600" dirty="0"/>
            </a:br>
            <a:r>
              <a:rPr lang="en-US" sz="1600" dirty="0"/>
              <a:t>      </a:t>
            </a:r>
            <a:br>
              <a:rPr lang="en-US" sz="1600" dirty="0"/>
            </a:br>
            <a:r>
              <a:rPr lang="en-US" sz="1600" dirty="0"/>
              <a:t>    } </a:t>
            </a:r>
            <a:r>
              <a:rPr lang="en-US" sz="1600" b="1" dirty="0">
                <a:solidFill>
                  <a:srgbClr val="FD9940"/>
                </a:solidFill>
              </a:rPr>
              <a:t>catch</a:t>
            </a:r>
            <a:r>
              <a:rPr lang="en-US" sz="1600" b="1" dirty="0"/>
              <a:t> </a:t>
            </a:r>
            <a:r>
              <a:rPr lang="en-US" sz="1600" dirty="0"/>
              <a:t>(e) {</a:t>
            </a:r>
            <a:br>
              <a:rPr lang="en-US" sz="1600" dirty="0"/>
            </a:br>
            <a:r>
              <a:rPr lang="en-US" sz="1600" dirty="0"/>
              <a:t>      t.</a:t>
            </a:r>
            <a:r>
              <a:rPr lang="en-US" sz="1600" dirty="0">
                <a:solidFill>
                  <a:srgbClr val="E8BF6A"/>
                </a:solidFill>
              </a:rPr>
              <a:t>fail</a:t>
            </a:r>
            <a:r>
              <a:rPr lang="en-US" sz="1600" dirty="0"/>
              <a:t>(e.</a:t>
            </a:r>
            <a:r>
              <a:rPr lang="en-US" sz="1600" dirty="0">
                <a:solidFill>
                  <a:schemeClr val="accent4">
                    <a:lumMod val="60000"/>
                    <a:lumOff val="40000"/>
                  </a:schemeClr>
                </a:solidFill>
              </a:rPr>
              <a:t>message</a:t>
            </a:r>
            <a:r>
              <a:rPr lang="en-US" sz="1600" dirty="0"/>
              <a:t>)</a:t>
            </a:r>
            <a:br>
              <a:rPr lang="en-US" sz="1600" dirty="0"/>
            </a:br>
            <a:r>
              <a:rPr lang="en-US" sz="1600" dirty="0"/>
              <a:t>    }</a:t>
            </a:r>
            <a:br>
              <a:rPr lang="en-US" sz="1600" dirty="0"/>
            </a:br>
            <a:r>
              <a:rPr lang="en-US" sz="1600" dirty="0"/>
              <a:t>  }</a:t>
            </a:r>
            <a:br>
              <a:rPr lang="en-US" sz="1600" dirty="0"/>
            </a:br>
            <a:r>
              <a:rPr lang="en-US" sz="1600" dirty="0"/>
              <a:t>)</a:t>
            </a:r>
            <a:br>
              <a:rPr lang="en-US" sz="1600" dirty="0"/>
            </a:br>
            <a:br>
              <a:rPr lang="en-US" sz="1600" dirty="0"/>
            </a:br>
            <a:endParaRPr lang="en-US" sz="1600" dirty="0"/>
          </a:p>
        </p:txBody>
      </p:sp>
      <p:sp>
        <p:nvSpPr>
          <p:cNvPr id="8" name="TextBox 7">
            <a:extLst>
              <a:ext uri="{FF2B5EF4-FFF2-40B4-BE49-F238E27FC236}">
                <a16:creationId xmlns:a16="http://schemas.microsoft.com/office/drawing/2014/main" id="{AAC648A9-D780-7F4C-A32A-1791702CF8C2}"/>
              </a:ext>
            </a:extLst>
          </p:cNvPr>
          <p:cNvSpPr txBox="1"/>
          <p:nvPr/>
        </p:nvSpPr>
        <p:spPr>
          <a:xfrm>
            <a:off x="4159623" y="6142518"/>
            <a:ext cx="3526841" cy="461665"/>
          </a:xfrm>
          <a:prstGeom prst="rect">
            <a:avLst/>
          </a:prstGeom>
          <a:solidFill>
            <a:schemeClr val="bg1"/>
          </a:solidFill>
          <a:ln>
            <a:solidFill>
              <a:schemeClr val="tx1"/>
            </a:solidFill>
          </a:ln>
        </p:spPr>
        <p:txBody>
          <a:bodyPr wrap="square" rtlCol="0">
            <a:spAutoFit/>
          </a:bodyPr>
          <a:lstStyle/>
          <a:p>
            <a:pPr algn="ctr"/>
            <a:r>
              <a:rPr lang="en-US" sz="2400" b="1" dirty="0" err="1"/>
              <a:t>FavoritesContainer.spec.js</a:t>
            </a:r>
            <a:endParaRPr lang="en-US" sz="2400" dirty="0"/>
          </a:p>
        </p:txBody>
      </p:sp>
      <p:sp>
        <p:nvSpPr>
          <p:cNvPr id="5" name="Rectangle 4">
            <a:extLst>
              <a:ext uri="{FF2B5EF4-FFF2-40B4-BE49-F238E27FC236}">
                <a16:creationId xmlns:a16="http://schemas.microsoft.com/office/drawing/2014/main" id="{306C36BD-69FF-A547-9793-C743AD256B93}"/>
              </a:ext>
            </a:extLst>
          </p:cNvPr>
          <p:cNvSpPr/>
          <p:nvPr/>
        </p:nvSpPr>
        <p:spPr>
          <a:xfrm>
            <a:off x="524761" y="115118"/>
            <a:ext cx="3891122" cy="34654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FAD0A29-5434-774F-9B87-343E7DC7A1C8}"/>
              </a:ext>
            </a:extLst>
          </p:cNvPr>
          <p:cNvCxnSpPr>
            <a:cxnSpLocks/>
          </p:cNvCxnSpPr>
          <p:nvPr/>
        </p:nvCxnSpPr>
        <p:spPr>
          <a:xfrm flipH="1" flipV="1">
            <a:off x="4415884" y="288392"/>
            <a:ext cx="4471638" cy="1183569"/>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5CCFBE2-3CCA-F84D-BF6E-FDD3FBB2E5FB}"/>
              </a:ext>
            </a:extLst>
          </p:cNvPr>
          <p:cNvSpPr/>
          <p:nvPr/>
        </p:nvSpPr>
        <p:spPr>
          <a:xfrm>
            <a:off x="724829" y="3529361"/>
            <a:ext cx="6099717" cy="13939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C78ACC8-7365-3642-BF83-9F7D75E576EE}"/>
              </a:ext>
            </a:extLst>
          </p:cNvPr>
          <p:cNvSpPr txBox="1"/>
          <p:nvPr/>
        </p:nvSpPr>
        <p:spPr>
          <a:xfrm>
            <a:off x="6133172" y="576783"/>
            <a:ext cx="5879748" cy="1068451"/>
          </a:xfrm>
          <a:prstGeom prst="rect">
            <a:avLst/>
          </a:prstGeom>
          <a:solidFill>
            <a:schemeClr val="bg1"/>
          </a:solidFill>
          <a:ln>
            <a:solidFill>
              <a:schemeClr val="tx1"/>
            </a:solidFill>
          </a:ln>
        </p:spPr>
        <p:txBody>
          <a:bodyPr wrap="square" rtlCol="0">
            <a:noAutofit/>
          </a:bodyPr>
          <a:lstStyle/>
          <a:p>
            <a:r>
              <a:rPr lang="en-US" sz="2000" dirty="0"/>
              <a:t>Use </a:t>
            </a:r>
            <a:r>
              <a:rPr lang="en-US" sz="2000" b="1" dirty="0">
                <a:solidFill>
                  <a:srgbClr val="FD9940"/>
                </a:solidFill>
              </a:rPr>
              <a:t>mount</a:t>
            </a:r>
            <a:r>
              <a:rPr lang="en-US" sz="2000" b="1" dirty="0"/>
              <a:t> API</a:t>
            </a:r>
            <a:r>
              <a:rPr lang="en-US" sz="2000" dirty="0"/>
              <a:t>, since react-redux </a:t>
            </a:r>
            <a:r>
              <a:rPr lang="en-US" sz="2000" b="1" dirty="0"/>
              <a:t>connect </a:t>
            </a:r>
            <a:r>
              <a:rPr lang="en-US" sz="2000" dirty="0"/>
              <a:t>method</a:t>
            </a:r>
            <a:r>
              <a:rPr lang="en-US" sz="2000" b="1" dirty="0"/>
              <a:t> </a:t>
            </a:r>
            <a:r>
              <a:rPr lang="en-US" sz="2000" dirty="0"/>
              <a:t>wraps </a:t>
            </a:r>
            <a:r>
              <a:rPr lang="en-US" sz="2000" b="1" dirty="0"/>
              <a:t>Favorite</a:t>
            </a:r>
            <a:r>
              <a:rPr lang="en-US" sz="2000" dirty="0"/>
              <a:t> Component, so we could not find it using Shallow Wrapper</a:t>
            </a:r>
            <a:endParaRPr lang="en-US" sz="2000" b="1" dirty="0"/>
          </a:p>
          <a:p>
            <a:endParaRPr lang="en-US" sz="2000" dirty="0"/>
          </a:p>
        </p:txBody>
      </p:sp>
      <p:sp>
        <p:nvSpPr>
          <p:cNvPr id="30" name="TextBox 29">
            <a:extLst>
              <a:ext uri="{FF2B5EF4-FFF2-40B4-BE49-F238E27FC236}">
                <a16:creationId xmlns:a16="http://schemas.microsoft.com/office/drawing/2014/main" id="{C43CA5CD-F839-474A-8AA4-94673D1EBB2C}"/>
              </a:ext>
            </a:extLst>
          </p:cNvPr>
          <p:cNvSpPr txBox="1"/>
          <p:nvPr/>
        </p:nvSpPr>
        <p:spPr>
          <a:xfrm>
            <a:off x="7329409" y="3529361"/>
            <a:ext cx="4650058" cy="1323439"/>
          </a:xfrm>
          <a:prstGeom prst="rect">
            <a:avLst/>
          </a:prstGeom>
          <a:solidFill>
            <a:schemeClr val="bg1"/>
          </a:solidFill>
          <a:ln>
            <a:solidFill>
              <a:schemeClr val="tx1"/>
            </a:solidFill>
          </a:ln>
        </p:spPr>
        <p:txBody>
          <a:bodyPr wrap="square" rtlCol="0">
            <a:spAutoFit/>
          </a:bodyPr>
          <a:lstStyle/>
          <a:p>
            <a:r>
              <a:rPr lang="en-US" sz="2000" dirty="0"/>
              <a:t>We mount react-redux Provider with FavoritesContainer as child component to enable passing App Store to child component and mapping state to props</a:t>
            </a:r>
          </a:p>
        </p:txBody>
      </p:sp>
      <p:cxnSp>
        <p:nvCxnSpPr>
          <p:cNvPr id="32" name="Straight Arrow Connector 31">
            <a:extLst>
              <a:ext uri="{FF2B5EF4-FFF2-40B4-BE49-F238E27FC236}">
                <a16:creationId xmlns:a16="http://schemas.microsoft.com/office/drawing/2014/main" id="{869B9A42-AA29-5142-B0A2-1C236292378F}"/>
              </a:ext>
            </a:extLst>
          </p:cNvPr>
          <p:cNvCxnSpPr>
            <a:cxnSpLocks/>
          </p:cNvCxnSpPr>
          <p:nvPr/>
        </p:nvCxnSpPr>
        <p:spPr>
          <a:xfrm flipH="1">
            <a:off x="6313123" y="4226311"/>
            <a:ext cx="1133050" cy="1"/>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DB3CFC0-A954-3F4D-872D-A7D1C756B103}"/>
              </a:ext>
            </a:extLst>
          </p:cNvPr>
          <p:cNvSpPr/>
          <p:nvPr/>
        </p:nvSpPr>
        <p:spPr>
          <a:xfrm>
            <a:off x="724829" y="3042742"/>
            <a:ext cx="6099717" cy="402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D314DCB7-A786-B94B-9D03-8CEB9C201C62}"/>
              </a:ext>
            </a:extLst>
          </p:cNvPr>
          <p:cNvCxnSpPr>
            <a:cxnSpLocks/>
          </p:cNvCxnSpPr>
          <p:nvPr/>
        </p:nvCxnSpPr>
        <p:spPr>
          <a:xfrm flipH="1">
            <a:off x="6722001" y="3252438"/>
            <a:ext cx="1133050" cy="1"/>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CDECA55-BAAC-FB41-9269-434DCCBDCDC4}"/>
              </a:ext>
            </a:extLst>
          </p:cNvPr>
          <p:cNvSpPr txBox="1"/>
          <p:nvPr/>
        </p:nvSpPr>
        <p:spPr>
          <a:xfrm>
            <a:off x="7340776" y="3042742"/>
            <a:ext cx="4650058" cy="400110"/>
          </a:xfrm>
          <a:prstGeom prst="rect">
            <a:avLst/>
          </a:prstGeom>
          <a:solidFill>
            <a:schemeClr val="bg1"/>
          </a:solidFill>
          <a:ln>
            <a:solidFill>
              <a:schemeClr val="tx1"/>
            </a:solidFill>
          </a:ln>
        </p:spPr>
        <p:txBody>
          <a:bodyPr wrap="square" rtlCol="0">
            <a:spAutoFit/>
          </a:bodyPr>
          <a:lstStyle/>
          <a:p>
            <a:r>
              <a:rPr lang="en-US" sz="2000" dirty="0"/>
              <a:t>Create store: </a:t>
            </a:r>
            <a:r>
              <a:rPr lang="en-US" sz="2000" dirty="0" err="1">
                <a:solidFill>
                  <a:srgbClr val="E8BF6A"/>
                </a:solidFill>
              </a:rPr>
              <a:t>createInitialAppState</a:t>
            </a:r>
            <a:endParaRPr lang="en-US" sz="2000" dirty="0"/>
          </a:p>
        </p:txBody>
      </p:sp>
      <p:sp>
        <p:nvSpPr>
          <p:cNvPr id="37" name="Rectangle 36">
            <a:extLst>
              <a:ext uri="{FF2B5EF4-FFF2-40B4-BE49-F238E27FC236}">
                <a16:creationId xmlns:a16="http://schemas.microsoft.com/office/drawing/2014/main" id="{F4118CF4-4262-6444-A5E7-0966CA7997EF}"/>
              </a:ext>
            </a:extLst>
          </p:cNvPr>
          <p:cNvSpPr/>
          <p:nvPr/>
        </p:nvSpPr>
        <p:spPr>
          <a:xfrm>
            <a:off x="524761" y="1599518"/>
            <a:ext cx="5095454" cy="29507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9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2" presetClass="entr" presetSubtype="2"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p:tgtEl>
                                          <p:spTgt spid="32"/>
                                        </p:tgtEl>
                                        <p:attrNameLst>
                                          <p:attrName>ppt_x</p:attrName>
                                        </p:attrNameLst>
                                      </p:cBhvr>
                                      <p:tavLst>
                                        <p:tav tm="0">
                                          <p:val>
                                            <p:strVal val="#ppt_x+#ppt_w*1.125000"/>
                                          </p:val>
                                        </p:tav>
                                        <p:tav tm="100000">
                                          <p:val>
                                            <p:strVal val="#ppt_x"/>
                                          </p:val>
                                        </p:tav>
                                      </p:tavLst>
                                    </p:anim>
                                    <p:animEffect transition="in" filter="wipe(left)">
                                      <p:cBhvr>
                                        <p:cTn id="24" dur="500"/>
                                        <p:tgtEl>
                                          <p:spTgt spid="32"/>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2" presetClass="entr" presetSubtype="2"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p:tgtEl>
                                          <p:spTgt spid="36"/>
                                        </p:tgtEl>
                                        <p:attrNameLst>
                                          <p:attrName>ppt_x</p:attrName>
                                        </p:attrNameLst>
                                      </p:cBhvr>
                                      <p:tavLst>
                                        <p:tav tm="0">
                                          <p:val>
                                            <p:strVal val="#ppt_x+#ppt_w*1.125000"/>
                                          </p:val>
                                        </p:tav>
                                        <p:tav tm="100000">
                                          <p:val>
                                            <p:strVal val="#ppt_x"/>
                                          </p:val>
                                        </p:tav>
                                      </p:tavLst>
                                    </p:anim>
                                    <p:animEffect transition="in" filter="wipe(left)">
                                      <p:cBhvr>
                                        <p:cTn id="38" dur="500"/>
                                        <p:tgtEl>
                                          <p:spTgt spid="36"/>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3" grpId="0" animBg="1"/>
      <p:bldP spid="13" grpId="1" animBg="1"/>
      <p:bldP spid="10" grpId="0" animBg="1"/>
      <p:bldP spid="10" grpId="1" animBg="1"/>
      <p:bldP spid="30" grpId="0" animBg="1"/>
      <p:bldP spid="30" grpId="1" animBg="1"/>
      <p:bldP spid="34" grpId="0" animBg="1"/>
      <p:bldP spid="34" grpId="1" animBg="1"/>
      <p:bldP spid="35" grpId="0" animBg="1"/>
      <p:bldP spid="35" grpId="1" animBg="1"/>
      <p:bldP spid="37" grpId="0" animBg="1"/>
      <p:bldP spid="37"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621382" y="287546"/>
            <a:ext cx="12458995" cy="1084053"/>
          </a:xfrm>
        </p:spPr>
        <p:txBody>
          <a:bodyPr wrap="square">
            <a:noAutofit/>
          </a:bodyPr>
          <a:lstStyle/>
          <a:p>
            <a:pPr>
              <a:lnSpc>
                <a:spcPct val="100000"/>
              </a:lnSpc>
            </a:pPr>
            <a:r>
              <a:rPr lang="en-US" dirty="0"/>
              <a:t>RUN </a:t>
            </a:r>
            <a:r>
              <a:rPr lang="en-US" b="1" dirty="0"/>
              <a:t>FavoritesContainer </a:t>
            </a:r>
            <a:r>
              <a:rPr lang="en-US" dirty="0"/>
              <a:t>TEST</a:t>
            </a:r>
            <a:r>
              <a:rPr lang="en-US" b="1" dirty="0"/>
              <a:t>:</a:t>
            </a:r>
            <a:br>
              <a:rPr lang="en-US" dirty="0"/>
            </a:br>
            <a:endParaRPr lang="en-US" b="1" dirty="0">
              <a:latin typeface="+mn-lt"/>
            </a:endParaRPr>
          </a:p>
        </p:txBody>
      </p:sp>
      <p:sp>
        <p:nvSpPr>
          <p:cNvPr id="5" name="TextBox 4">
            <a:extLst>
              <a:ext uri="{FF2B5EF4-FFF2-40B4-BE49-F238E27FC236}">
                <a16:creationId xmlns:a16="http://schemas.microsoft.com/office/drawing/2014/main" id="{D9A62FED-85E6-6544-BD34-4A8971A4C87B}"/>
              </a:ext>
            </a:extLst>
          </p:cNvPr>
          <p:cNvSpPr txBox="1"/>
          <p:nvPr/>
        </p:nvSpPr>
        <p:spPr>
          <a:xfrm>
            <a:off x="7562382" y="231791"/>
            <a:ext cx="4570142" cy="584775"/>
          </a:xfrm>
          <a:prstGeom prst="rect">
            <a:avLst/>
          </a:prstGeom>
          <a:noFill/>
        </p:spPr>
        <p:txBody>
          <a:bodyPr wrap="square" rtlCol="0">
            <a:spAutoFit/>
          </a:bodyPr>
          <a:lstStyle/>
          <a:p>
            <a:r>
              <a:rPr lang="en-US" sz="3200" b="1" dirty="0">
                <a:solidFill>
                  <a:srgbClr val="46D426"/>
                </a:solidFill>
              </a:rPr>
              <a:t>yarn test </a:t>
            </a:r>
            <a:r>
              <a:rPr lang="en-US" sz="3200" dirty="0"/>
              <a:t>or </a:t>
            </a:r>
            <a:r>
              <a:rPr lang="en-US" sz="3200" dirty="0">
                <a:solidFill>
                  <a:srgbClr val="46D426"/>
                </a:solidFill>
              </a:rPr>
              <a:t>npm test </a:t>
            </a:r>
          </a:p>
        </p:txBody>
      </p:sp>
      <p:pic>
        <p:nvPicPr>
          <p:cNvPr id="6" name="Picture 5">
            <a:extLst>
              <a:ext uri="{FF2B5EF4-FFF2-40B4-BE49-F238E27FC236}">
                <a16:creationId xmlns:a16="http://schemas.microsoft.com/office/drawing/2014/main" id="{F08D2F63-374B-634F-B827-621D1A9C7BCF}"/>
              </a:ext>
            </a:extLst>
          </p:cNvPr>
          <p:cNvPicPr>
            <a:picLocks noChangeAspect="1"/>
          </p:cNvPicPr>
          <p:nvPr/>
        </p:nvPicPr>
        <p:blipFill>
          <a:blip r:embed="rId3"/>
          <a:stretch>
            <a:fillRect/>
          </a:stretch>
        </p:blipFill>
        <p:spPr>
          <a:xfrm>
            <a:off x="959901" y="2941535"/>
            <a:ext cx="3603702" cy="3603702"/>
          </a:xfrm>
          <a:prstGeom prst="rect">
            <a:avLst/>
          </a:prstGeom>
        </p:spPr>
      </p:pic>
      <p:sp>
        <p:nvSpPr>
          <p:cNvPr id="14" name="Oval Callout 13">
            <a:extLst>
              <a:ext uri="{FF2B5EF4-FFF2-40B4-BE49-F238E27FC236}">
                <a16:creationId xmlns:a16="http://schemas.microsoft.com/office/drawing/2014/main" id="{1865F807-CEA7-E949-AD77-7C805604AD6C}"/>
              </a:ext>
            </a:extLst>
          </p:cNvPr>
          <p:cNvSpPr/>
          <p:nvPr/>
        </p:nvSpPr>
        <p:spPr>
          <a:xfrm>
            <a:off x="2618991" y="885999"/>
            <a:ext cx="8463776" cy="2670575"/>
          </a:xfrm>
          <a:prstGeom prst="wedgeEllipseCallout">
            <a:avLst>
              <a:gd name="adj1" fmla="val -41767"/>
              <a:gd name="adj2" fmla="val 7167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5714265-9188-3742-9441-800CEC3B22EE}"/>
              </a:ext>
            </a:extLst>
          </p:cNvPr>
          <p:cNvPicPr>
            <a:picLocks noChangeAspect="1"/>
          </p:cNvPicPr>
          <p:nvPr/>
        </p:nvPicPr>
        <p:blipFill>
          <a:blip r:embed="rId4"/>
          <a:stretch>
            <a:fillRect/>
          </a:stretch>
        </p:blipFill>
        <p:spPr>
          <a:xfrm>
            <a:off x="2980888" y="1970052"/>
            <a:ext cx="7774462" cy="608767"/>
          </a:xfrm>
          <a:prstGeom prst="rect">
            <a:avLst/>
          </a:prstGeom>
        </p:spPr>
      </p:pic>
    </p:spTree>
    <p:extLst>
      <p:ext uri="{BB962C8B-B14F-4D97-AF65-F5344CB8AC3E}">
        <p14:creationId xmlns:p14="http://schemas.microsoft.com/office/powerpoint/2010/main" val="2494405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38200" y="309369"/>
            <a:ext cx="10515600" cy="649483"/>
          </a:xfrm>
        </p:spPr>
        <p:txBody>
          <a:bodyPr>
            <a:noAutofit/>
          </a:bodyPr>
          <a:lstStyle/>
          <a:p>
            <a:pPr>
              <a:lnSpc>
                <a:spcPct val="100000"/>
              </a:lnSpc>
            </a:pPr>
            <a:r>
              <a:rPr lang="en-US" dirty="0"/>
              <a:t>SOLUTION</a:t>
            </a:r>
            <a:r>
              <a:rPr lang="en-US" b="1" dirty="0"/>
              <a:t> : configure and use JSDOM</a:t>
            </a:r>
            <a:endParaRPr lang="en-US" b="1" dirty="0">
              <a:latin typeface="+mn-lt"/>
            </a:endParaRPr>
          </a:p>
        </p:txBody>
      </p:sp>
      <p:sp>
        <p:nvSpPr>
          <p:cNvPr id="6" name="TextBox 5">
            <a:extLst>
              <a:ext uri="{FF2B5EF4-FFF2-40B4-BE49-F238E27FC236}">
                <a16:creationId xmlns:a16="http://schemas.microsoft.com/office/drawing/2014/main" id="{5538FA17-B245-964A-8686-81592A7172E2}"/>
              </a:ext>
            </a:extLst>
          </p:cNvPr>
          <p:cNvSpPr txBox="1"/>
          <p:nvPr/>
        </p:nvSpPr>
        <p:spPr>
          <a:xfrm>
            <a:off x="6516547" y="706056"/>
            <a:ext cx="184731" cy="369332"/>
          </a:xfrm>
          <a:prstGeom prst="rect">
            <a:avLst/>
          </a:prstGeom>
          <a:noFill/>
        </p:spPr>
        <p:txBody>
          <a:bodyPr wrap="none" rtlCol="0">
            <a:spAutoFit/>
          </a:bodyPr>
          <a:lstStyle/>
          <a:p>
            <a:endParaRPr lang="en-US" dirty="0"/>
          </a:p>
        </p:txBody>
      </p:sp>
      <p:sp>
        <p:nvSpPr>
          <p:cNvPr id="8" name="Content Placeholder 2">
            <a:extLst>
              <a:ext uri="{FF2B5EF4-FFF2-40B4-BE49-F238E27FC236}">
                <a16:creationId xmlns:a16="http://schemas.microsoft.com/office/drawing/2014/main" id="{E9E25AD1-0244-784F-80AA-4115AA22428B}"/>
              </a:ext>
            </a:extLst>
          </p:cNvPr>
          <p:cNvSpPr txBox="1">
            <a:spLocks/>
          </p:cNvSpPr>
          <p:nvPr/>
        </p:nvSpPr>
        <p:spPr>
          <a:xfrm>
            <a:off x="988672" y="1768130"/>
            <a:ext cx="106091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cs typeface="Calibri"/>
                <a:sym typeface="Calibri"/>
              </a:rPr>
              <a:t>Uncomment the below lines in: </a:t>
            </a:r>
            <a:r>
              <a:rPr lang="en-US" b="1" dirty="0">
                <a:cs typeface="Calibri"/>
                <a:sym typeface="Calibri"/>
              </a:rPr>
              <a:t>test/utils/index.js</a:t>
            </a:r>
          </a:p>
          <a:p>
            <a:pPr>
              <a:lnSpc>
                <a:spcPct val="100000"/>
              </a:lnSpc>
            </a:pPr>
            <a:endParaRPr lang="en-US" b="1" dirty="0">
              <a:cs typeface="Calibri"/>
              <a:sym typeface="Calibri"/>
            </a:endParaRPr>
          </a:p>
          <a:p>
            <a:pPr>
              <a:lnSpc>
                <a:spcPct val="100000"/>
              </a:lnSpc>
            </a:pPr>
            <a:endParaRPr lang="en-US" b="1" dirty="0">
              <a:cs typeface="Calibri"/>
              <a:sym typeface="Calibri"/>
            </a:endParaRPr>
          </a:p>
          <a:p>
            <a:pPr marL="0" indent="0">
              <a:lnSpc>
                <a:spcPct val="100000"/>
              </a:lnSpc>
              <a:buNone/>
            </a:pPr>
            <a:endParaRPr lang="en-US" b="1" dirty="0">
              <a:solidFill>
                <a:srgbClr val="46D426"/>
              </a:solidFill>
            </a:endParaRPr>
          </a:p>
          <a:p>
            <a:pPr>
              <a:lnSpc>
                <a:spcPct val="100000"/>
              </a:lnSpc>
            </a:pPr>
            <a:endParaRPr lang="en-US" dirty="0">
              <a:ea typeface="Calibri"/>
              <a:cs typeface="Calibri"/>
              <a:sym typeface="Calibri"/>
            </a:endParaRPr>
          </a:p>
          <a:p>
            <a:pPr>
              <a:lnSpc>
                <a:spcPct val="100000"/>
              </a:lnSpc>
            </a:pPr>
            <a:endParaRPr lang="en-US" dirty="0">
              <a:cs typeface="Calibri"/>
              <a:sym typeface="Calibri"/>
            </a:endParaRPr>
          </a:p>
          <a:p>
            <a:pPr marL="0" indent="0">
              <a:buFont typeface="Arial" panose="020B0604020202020204" pitchFamily="34" charset="0"/>
              <a:buNone/>
            </a:pPr>
            <a:endParaRPr lang="en-US" dirty="0"/>
          </a:p>
          <a:p>
            <a:endParaRPr lang="en-US" dirty="0"/>
          </a:p>
        </p:txBody>
      </p:sp>
      <p:sp>
        <p:nvSpPr>
          <p:cNvPr id="11" name="TextBox 10">
            <a:extLst>
              <a:ext uri="{FF2B5EF4-FFF2-40B4-BE49-F238E27FC236}">
                <a16:creationId xmlns:a16="http://schemas.microsoft.com/office/drawing/2014/main" id="{1A018E61-69CC-A142-B3EB-F85ED2B09B47}"/>
              </a:ext>
            </a:extLst>
          </p:cNvPr>
          <p:cNvSpPr txBox="1"/>
          <p:nvPr/>
        </p:nvSpPr>
        <p:spPr>
          <a:xfrm>
            <a:off x="1165278" y="2512663"/>
            <a:ext cx="9863278" cy="2082267"/>
          </a:xfrm>
          <a:prstGeom prst="rect">
            <a:avLst/>
          </a:prstGeom>
          <a:solidFill>
            <a:srgbClr val="2C2C2C"/>
          </a:solidFill>
          <a:ln w="12700">
            <a:solidFill>
              <a:schemeClr val="bg1">
                <a:lumMod val="50000"/>
                <a:lumOff val="50000"/>
              </a:schemeClr>
            </a:solidFill>
          </a:ln>
          <a:effectLst/>
        </p:spPr>
        <p:txBody>
          <a:bodyPr wrap="square" rtlCol="0">
            <a:noAutofit/>
          </a:bodyPr>
          <a:lstStyle/>
          <a:p>
            <a:endParaRPr lang="en-US" b="1" dirty="0">
              <a:solidFill>
                <a:srgbClr val="FD9940"/>
              </a:solidFill>
            </a:endParaRPr>
          </a:p>
          <a:p>
            <a:r>
              <a:rPr lang="en-US" sz="2000" b="1" dirty="0">
                <a:solidFill>
                  <a:srgbClr val="FD9940"/>
                </a:solidFill>
              </a:rPr>
              <a:t>const</a:t>
            </a:r>
            <a:r>
              <a:rPr lang="en-US" sz="2000" b="1" dirty="0"/>
              <a:t> </a:t>
            </a:r>
            <a:r>
              <a:rPr lang="en-US" sz="2000" dirty="0" err="1"/>
              <a:t>createDom</a:t>
            </a:r>
            <a:r>
              <a:rPr lang="en-US" sz="2000" dirty="0"/>
              <a:t> = require(</a:t>
            </a:r>
            <a:r>
              <a:rPr lang="en-US" sz="2000" dirty="0">
                <a:solidFill>
                  <a:srgbClr val="46D426"/>
                </a:solidFill>
              </a:rPr>
              <a:t>'./</a:t>
            </a:r>
            <a:r>
              <a:rPr lang="en-US" sz="2000" dirty="0" err="1">
                <a:solidFill>
                  <a:srgbClr val="46D426"/>
                </a:solidFill>
              </a:rPr>
              <a:t>createDom</a:t>
            </a:r>
            <a:r>
              <a:rPr lang="en-US" sz="2000" dirty="0">
                <a:solidFill>
                  <a:srgbClr val="46D426"/>
                </a:solidFill>
              </a:rPr>
              <a:t>'</a:t>
            </a:r>
            <a:r>
              <a:rPr lang="en-US" sz="2000" dirty="0"/>
              <a:t>)</a:t>
            </a:r>
            <a:br>
              <a:rPr lang="en-US" sz="2000" dirty="0"/>
            </a:br>
            <a:br>
              <a:rPr lang="en-US" sz="2000" dirty="0"/>
            </a:br>
            <a:r>
              <a:rPr lang="en-US" sz="2000" dirty="0" err="1"/>
              <a:t>module.exports</a:t>
            </a:r>
            <a:r>
              <a:rPr lang="en-US" sz="2000" dirty="0"/>
              <a:t> = {</a:t>
            </a:r>
            <a:br>
              <a:rPr lang="en-US" sz="2000" dirty="0"/>
            </a:br>
            <a:r>
              <a:rPr lang="en-US" sz="2000" dirty="0"/>
              <a:t>  </a:t>
            </a:r>
            <a:r>
              <a:rPr lang="en-US" sz="2000" dirty="0" err="1"/>
              <a:t>createDom</a:t>
            </a:r>
            <a:br>
              <a:rPr lang="en-US" sz="2000" dirty="0"/>
            </a:br>
            <a:r>
              <a:rPr lang="en-US" sz="2000" dirty="0"/>
              <a:t>}</a:t>
            </a:r>
            <a:br>
              <a:rPr lang="en-US" sz="2000" dirty="0"/>
            </a:br>
            <a:br>
              <a:rPr lang="en-US" sz="2000" dirty="0"/>
            </a:br>
            <a:br>
              <a:rPr lang="en-US" sz="2000" dirty="0"/>
            </a:br>
            <a:br>
              <a:rPr lang="en-US" sz="2000" dirty="0"/>
            </a:br>
            <a:br>
              <a:rPr lang="en-US" sz="2000" dirty="0"/>
            </a:br>
            <a:br>
              <a:rPr lang="en-US" sz="2400" dirty="0"/>
            </a:br>
            <a:endParaRPr lang="en-US" sz="2400" dirty="0"/>
          </a:p>
        </p:txBody>
      </p:sp>
    </p:spTree>
    <p:extLst>
      <p:ext uri="{BB962C8B-B14F-4D97-AF65-F5344CB8AC3E}">
        <p14:creationId xmlns:p14="http://schemas.microsoft.com/office/powerpoint/2010/main" val="522767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1940FD-9BBC-F447-A64D-BDA6A3C31A5C}"/>
              </a:ext>
            </a:extLst>
          </p:cNvPr>
          <p:cNvSpPr>
            <a:spLocks noGrp="1"/>
          </p:cNvSpPr>
          <p:nvPr>
            <p:ph type="title"/>
          </p:nvPr>
        </p:nvSpPr>
        <p:spPr>
          <a:xfrm>
            <a:off x="513610" y="265245"/>
            <a:ext cx="12458995" cy="797728"/>
          </a:xfrm>
        </p:spPr>
        <p:txBody>
          <a:bodyPr wrap="square">
            <a:noAutofit/>
          </a:bodyPr>
          <a:lstStyle/>
          <a:p>
            <a:pPr>
              <a:lnSpc>
                <a:spcPct val="100000"/>
              </a:lnSpc>
            </a:pPr>
            <a:br>
              <a:rPr lang="en-US" dirty="0"/>
            </a:br>
            <a:endParaRPr lang="en-US" b="1" dirty="0">
              <a:latin typeface="+mn-lt"/>
            </a:endParaRPr>
          </a:p>
        </p:txBody>
      </p:sp>
      <p:sp>
        <p:nvSpPr>
          <p:cNvPr id="7" name="TextBox 6">
            <a:extLst>
              <a:ext uri="{FF2B5EF4-FFF2-40B4-BE49-F238E27FC236}">
                <a16:creationId xmlns:a16="http://schemas.microsoft.com/office/drawing/2014/main" id="{3115B07C-1F0E-E143-AE2C-E07B2BE60F7D}"/>
              </a:ext>
            </a:extLst>
          </p:cNvPr>
          <p:cNvSpPr txBox="1"/>
          <p:nvPr/>
        </p:nvSpPr>
        <p:spPr>
          <a:xfrm>
            <a:off x="939225" y="1224998"/>
            <a:ext cx="10414576" cy="5104550"/>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const</a:t>
            </a:r>
            <a:r>
              <a:rPr lang="en-US" b="1" dirty="0"/>
              <a:t> </a:t>
            </a:r>
            <a:r>
              <a:rPr lang="en-US" sz="2000" dirty="0"/>
              <a:t>{JSDOM} = </a:t>
            </a:r>
            <a:r>
              <a:rPr lang="en-US" dirty="0">
                <a:solidFill>
                  <a:srgbClr val="FFC66D"/>
                </a:solidFill>
              </a:rPr>
              <a:t>require</a:t>
            </a:r>
            <a:r>
              <a:rPr lang="en-US" sz="2000" dirty="0"/>
              <a:t>(</a:t>
            </a:r>
            <a:r>
              <a:rPr lang="en-US" dirty="0"/>
              <a:t>"jsdom"</a:t>
            </a:r>
            <a:r>
              <a:rPr lang="en-US" sz="2000" dirty="0"/>
              <a:t>)</a:t>
            </a:r>
            <a:br>
              <a:rPr lang="en-US" sz="2000" dirty="0"/>
            </a:br>
            <a:br>
              <a:rPr lang="en-US" sz="2000" dirty="0"/>
            </a:br>
            <a:r>
              <a:rPr lang="en-US" sz="2000" dirty="0" err="1"/>
              <a:t>module.exports</a:t>
            </a:r>
            <a:r>
              <a:rPr lang="en-US" sz="2000" dirty="0"/>
              <a:t> = </a:t>
            </a:r>
            <a:r>
              <a:rPr lang="en-US" b="1" dirty="0">
                <a:solidFill>
                  <a:srgbClr val="FD9940"/>
                </a:solidFill>
              </a:rPr>
              <a:t>function</a:t>
            </a:r>
            <a:r>
              <a:rPr lang="en-US" b="1" dirty="0"/>
              <a:t> </a:t>
            </a:r>
            <a:r>
              <a:rPr lang="en-US" sz="2000" dirty="0" err="1"/>
              <a:t>createDOM</a:t>
            </a:r>
            <a:r>
              <a:rPr lang="en-US" sz="2000" dirty="0"/>
              <a:t>() {</a:t>
            </a:r>
            <a:br>
              <a:rPr lang="en-US" sz="2000" dirty="0"/>
            </a:br>
            <a:br>
              <a:rPr lang="en-US" sz="2000" dirty="0"/>
            </a:br>
            <a:r>
              <a:rPr lang="en-US" sz="2000" dirty="0"/>
              <a:t>  </a:t>
            </a:r>
            <a:r>
              <a:rPr lang="en-US" b="1" dirty="0">
                <a:solidFill>
                  <a:srgbClr val="FD9940"/>
                </a:solidFill>
              </a:rPr>
              <a:t>const</a:t>
            </a:r>
            <a:r>
              <a:rPr lang="en-US" b="1" dirty="0"/>
              <a:t> </a:t>
            </a:r>
            <a:r>
              <a:rPr lang="en-US" sz="2000" dirty="0" err="1"/>
              <a:t>dom</a:t>
            </a:r>
            <a:r>
              <a:rPr lang="en-US" sz="2000" dirty="0"/>
              <a:t> = </a:t>
            </a:r>
            <a:r>
              <a:rPr lang="en-US" b="1" dirty="0"/>
              <a:t>new </a:t>
            </a:r>
            <a:r>
              <a:rPr lang="en-US" sz="2000" dirty="0"/>
              <a:t>JSDOM(</a:t>
            </a:r>
            <a:r>
              <a:rPr lang="en-US" dirty="0">
                <a:solidFill>
                  <a:srgbClr val="46D426"/>
                </a:solidFill>
              </a:rPr>
              <a:t>'</a:t>
            </a:r>
            <a:r>
              <a:rPr lang="en-US" dirty="0">
                <a:solidFill>
                  <a:srgbClr val="FFC66D"/>
                </a:solidFill>
              </a:rPr>
              <a:t>&lt;html&gt;&lt;body&gt;&lt;/body&gt;&lt;/html&gt;</a:t>
            </a:r>
            <a:r>
              <a:rPr lang="en-US" dirty="0">
                <a:solidFill>
                  <a:srgbClr val="46D426"/>
                </a:solidFill>
              </a:rPr>
              <a:t>'</a:t>
            </a:r>
            <a:r>
              <a:rPr lang="en-US" b="1" dirty="0">
                <a:solidFill>
                  <a:srgbClr val="FD9940"/>
                </a:solidFill>
              </a:rPr>
              <a:t>, </a:t>
            </a:r>
            <a:r>
              <a:rPr lang="en-US" sz="2000" dirty="0"/>
              <a:t>{</a:t>
            </a:r>
            <a:br>
              <a:rPr lang="en-US" sz="2000" dirty="0"/>
            </a:br>
            <a:r>
              <a:rPr lang="en-US" sz="2000" dirty="0"/>
              <a:t>    </a:t>
            </a:r>
            <a:r>
              <a:rPr lang="en-US" dirty="0" err="1">
                <a:solidFill>
                  <a:schemeClr val="accent4">
                    <a:lumMod val="60000"/>
                    <a:lumOff val="40000"/>
                  </a:schemeClr>
                </a:solidFill>
              </a:rPr>
              <a:t>url</a:t>
            </a:r>
            <a:r>
              <a:rPr lang="en-US" sz="2000" dirty="0"/>
              <a:t>: </a:t>
            </a:r>
            <a:r>
              <a:rPr lang="en-US" dirty="0">
                <a:solidFill>
                  <a:srgbClr val="46D426"/>
                </a:solidFill>
              </a:rPr>
              <a:t>'http://</a:t>
            </a:r>
            <a:r>
              <a:rPr lang="en-US" dirty="0" err="1">
                <a:solidFill>
                  <a:srgbClr val="46D426"/>
                </a:solidFill>
              </a:rPr>
              <a:t>api.giphy.com</a:t>
            </a:r>
            <a:r>
              <a:rPr lang="en-US" dirty="0">
                <a:solidFill>
                  <a:srgbClr val="46D426"/>
                </a:solidFill>
              </a:rPr>
              <a:t>'</a:t>
            </a:r>
            <a:r>
              <a:rPr lang="en-US" b="1" dirty="0">
                <a:solidFill>
                  <a:srgbClr val="FD9940"/>
                </a:solidFill>
              </a:rPr>
              <a:t>,</a:t>
            </a:r>
            <a:br>
              <a:rPr lang="en-US" dirty="0"/>
            </a:br>
            <a:r>
              <a:rPr lang="en-US" dirty="0"/>
              <a:t>    </a:t>
            </a:r>
            <a:r>
              <a:rPr lang="en-US" dirty="0">
                <a:solidFill>
                  <a:schemeClr val="accent4">
                    <a:lumMod val="60000"/>
                    <a:lumOff val="40000"/>
                  </a:schemeClr>
                </a:solidFill>
              </a:rPr>
              <a:t>referrer</a:t>
            </a:r>
            <a:r>
              <a:rPr lang="en-US" sz="2000" dirty="0"/>
              <a:t>: </a:t>
            </a:r>
            <a:r>
              <a:rPr lang="en-US" dirty="0">
                <a:solidFill>
                  <a:srgbClr val="46D426"/>
                </a:solidFill>
              </a:rPr>
              <a:t>'http://</a:t>
            </a:r>
            <a:r>
              <a:rPr lang="en-US" dirty="0" err="1">
                <a:solidFill>
                  <a:srgbClr val="46D426"/>
                </a:solidFill>
              </a:rPr>
              <a:t>api.giphy.com</a:t>
            </a:r>
            <a:r>
              <a:rPr lang="en-US" dirty="0">
                <a:solidFill>
                  <a:srgbClr val="46D426"/>
                </a:solidFill>
              </a:rPr>
              <a:t>'</a:t>
            </a:r>
            <a:r>
              <a:rPr lang="en-US" b="1" dirty="0">
                <a:solidFill>
                  <a:srgbClr val="FD9940"/>
                </a:solidFill>
              </a:rPr>
              <a:t>,</a:t>
            </a:r>
            <a:br>
              <a:rPr lang="en-US" dirty="0"/>
            </a:br>
            <a:r>
              <a:rPr lang="en-US" dirty="0"/>
              <a:t>  </a:t>
            </a:r>
            <a:r>
              <a:rPr lang="en-US" sz="2000" dirty="0"/>
              <a:t>})</a:t>
            </a:r>
            <a:br>
              <a:rPr lang="en-US" sz="2000" dirty="0"/>
            </a:br>
            <a:r>
              <a:rPr lang="en-US" sz="2000" dirty="0"/>
              <a:t>  </a:t>
            </a:r>
            <a:r>
              <a:rPr lang="en-US" sz="2000" dirty="0" err="1"/>
              <a:t>global.</a:t>
            </a:r>
            <a:r>
              <a:rPr lang="en-US" dirty="0" err="1">
                <a:solidFill>
                  <a:schemeClr val="accent4">
                    <a:lumMod val="60000"/>
                    <a:lumOff val="40000"/>
                  </a:schemeClr>
                </a:solidFill>
              </a:rPr>
              <a:t>window</a:t>
            </a:r>
            <a:r>
              <a:rPr lang="en-US" dirty="0"/>
              <a:t> </a:t>
            </a:r>
            <a:r>
              <a:rPr lang="en-US" sz="2000" dirty="0"/>
              <a:t>= </a:t>
            </a:r>
            <a:r>
              <a:rPr lang="en-US" sz="2000" dirty="0" err="1"/>
              <a:t>dom.window</a:t>
            </a:r>
            <a:br>
              <a:rPr lang="en-US" sz="2000" dirty="0"/>
            </a:br>
            <a:r>
              <a:rPr lang="en-US" sz="2000" dirty="0"/>
              <a:t>  </a:t>
            </a:r>
            <a:r>
              <a:rPr lang="en-US" sz="2000" dirty="0" err="1"/>
              <a:t>global.</a:t>
            </a:r>
            <a:r>
              <a:rPr lang="en-US" dirty="0" err="1">
                <a:solidFill>
                  <a:schemeClr val="accent4">
                    <a:lumMod val="60000"/>
                    <a:lumOff val="40000"/>
                  </a:schemeClr>
                </a:solidFill>
              </a:rPr>
              <a:t>document</a:t>
            </a:r>
            <a:r>
              <a:rPr lang="en-US" dirty="0"/>
              <a:t> </a:t>
            </a:r>
            <a:r>
              <a:rPr lang="en-US" sz="2000" dirty="0"/>
              <a:t>= </a:t>
            </a:r>
            <a:r>
              <a:rPr lang="en-US" sz="2000" dirty="0" err="1"/>
              <a:t>dom.window.document</a:t>
            </a:r>
            <a:br>
              <a:rPr lang="en-US" sz="2000" dirty="0"/>
            </a:br>
            <a:r>
              <a:rPr lang="en-US" sz="2000" dirty="0"/>
              <a:t>  </a:t>
            </a:r>
            <a:r>
              <a:rPr lang="en-US" sz="2000" dirty="0" err="1"/>
              <a:t>Object.</a:t>
            </a:r>
            <a:r>
              <a:rPr lang="en-US" dirty="0" err="1">
                <a:solidFill>
                  <a:srgbClr val="FFC66D"/>
                </a:solidFill>
              </a:rPr>
              <a:t>keys</a:t>
            </a:r>
            <a:r>
              <a:rPr lang="en-US" sz="2000" dirty="0"/>
              <a:t>(</a:t>
            </a:r>
            <a:r>
              <a:rPr lang="en-US" sz="2000" dirty="0" err="1"/>
              <a:t>dom.window</a:t>
            </a:r>
            <a:r>
              <a:rPr lang="en-US" sz="2000" dirty="0"/>
              <a:t>).</a:t>
            </a:r>
            <a:r>
              <a:rPr lang="en-US" dirty="0" err="1">
                <a:solidFill>
                  <a:srgbClr val="FFC66D"/>
                </a:solidFill>
              </a:rPr>
              <a:t>forEach</a:t>
            </a:r>
            <a:r>
              <a:rPr lang="en-US" sz="2000" dirty="0"/>
              <a:t>((property) =&gt; {</a:t>
            </a:r>
            <a:br>
              <a:rPr lang="en-US" sz="2000" dirty="0"/>
            </a:br>
            <a:r>
              <a:rPr lang="en-US" sz="2000" dirty="0"/>
              <a:t>    </a:t>
            </a:r>
            <a:r>
              <a:rPr lang="en-US" b="1" dirty="0">
                <a:solidFill>
                  <a:srgbClr val="FD9940"/>
                </a:solidFill>
              </a:rPr>
              <a:t>if</a:t>
            </a:r>
            <a:r>
              <a:rPr lang="en-US" b="1" dirty="0"/>
              <a:t> </a:t>
            </a:r>
            <a:r>
              <a:rPr lang="en-US" sz="2000" dirty="0"/>
              <a:t>(</a:t>
            </a:r>
            <a:r>
              <a:rPr lang="en-US" b="1" dirty="0" err="1">
                <a:solidFill>
                  <a:srgbClr val="FD9940"/>
                </a:solidFill>
              </a:rPr>
              <a:t>typeof</a:t>
            </a:r>
            <a:r>
              <a:rPr lang="en-US" b="1" dirty="0"/>
              <a:t> </a:t>
            </a:r>
            <a:r>
              <a:rPr lang="en-US" sz="2000" dirty="0"/>
              <a:t>global[property] === </a:t>
            </a:r>
            <a:r>
              <a:rPr lang="en-US" dirty="0">
                <a:solidFill>
                  <a:srgbClr val="46D426"/>
                </a:solidFill>
              </a:rPr>
              <a:t>'undefined'</a:t>
            </a:r>
            <a:r>
              <a:rPr lang="en-US" sz="2000" dirty="0"/>
              <a:t>) {</a:t>
            </a:r>
            <a:br>
              <a:rPr lang="en-US" sz="2000" dirty="0"/>
            </a:br>
            <a:r>
              <a:rPr lang="en-US" sz="2000" dirty="0"/>
              <a:t>      global[property] = </a:t>
            </a:r>
            <a:r>
              <a:rPr lang="en-US" sz="2000" dirty="0" err="1"/>
              <a:t>dom.window</a:t>
            </a:r>
            <a:r>
              <a:rPr lang="en-US" sz="2000" dirty="0"/>
              <a:t>[property]</a:t>
            </a:r>
            <a:br>
              <a:rPr lang="en-US" sz="2000" dirty="0"/>
            </a:br>
            <a:r>
              <a:rPr lang="en-US" sz="2000" dirty="0"/>
              <a:t>    }</a:t>
            </a:r>
            <a:br>
              <a:rPr lang="en-US" sz="2000" dirty="0"/>
            </a:br>
            <a:r>
              <a:rPr lang="en-US" sz="2000" dirty="0"/>
              <a:t>  })</a:t>
            </a:r>
            <a:br>
              <a:rPr lang="en-US" sz="2000" dirty="0"/>
            </a:br>
            <a:r>
              <a:rPr lang="en-US" sz="2000" dirty="0"/>
              <a:t>}</a:t>
            </a:r>
            <a:br>
              <a:rPr lang="en-US" sz="2000" dirty="0"/>
            </a:br>
            <a:endParaRPr lang="en-US" sz="2000" dirty="0"/>
          </a:p>
        </p:txBody>
      </p:sp>
      <p:sp>
        <p:nvSpPr>
          <p:cNvPr id="2" name="Rectangle 1">
            <a:extLst>
              <a:ext uri="{FF2B5EF4-FFF2-40B4-BE49-F238E27FC236}">
                <a16:creationId xmlns:a16="http://schemas.microsoft.com/office/drawing/2014/main" id="{DD21C525-B9C6-774F-9613-618752C4ADFF}"/>
              </a:ext>
            </a:extLst>
          </p:cNvPr>
          <p:cNvSpPr/>
          <p:nvPr/>
        </p:nvSpPr>
        <p:spPr>
          <a:xfrm rot="19964394">
            <a:off x="7357266" y="1349464"/>
            <a:ext cx="4846210" cy="461665"/>
          </a:xfrm>
          <a:prstGeom prst="rect">
            <a:avLst/>
          </a:prstGeom>
          <a:solidFill>
            <a:schemeClr val="bg1"/>
          </a:solidFill>
          <a:ln>
            <a:solidFill>
              <a:schemeClr val="tx1"/>
            </a:solidFill>
          </a:ln>
        </p:spPr>
        <p:txBody>
          <a:bodyPr wrap="square">
            <a:spAutoFit/>
          </a:bodyPr>
          <a:lstStyle/>
          <a:p>
            <a:pPr algn="ctr"/>
            <a:r>
              <a:rPr lang="en-US" sz="2400" b="1" dirty="0"/>
              <a:t>test/utils/</a:t>
            </a:r>
            <a:r>
              <a:rPr lang="en-US" sz="2400" b="1" dirty="0" err="1"/>
              <a:t>createDom</a:t>
            </a:r>
            <a:r>
              <a:rPr lang="en-US" sz="2400" b="1" dirty="0"/>
              <a:t>/index.js</a:t>
            </a:r>
            <a:endParaRPr lang="en-US" sz="2400" dirty="0"/>
          </a:p>
        </p:txBody>
      </p:sp>
      <p:sp>
        <p:nvSpPr>
          <p:cNvPr id="5" name="Title 1">
            <a:extLst>
              <a:ext uri="{FF2B5EF4-FFF2-40B4-BE49-F238E27FC236}">
                <a16:creationId xmlns:a16="http://schemas.microsoft.com/office/drawing/2014/main" id="{A1BDD385-4644-FC4A-B63F-5CB0FA8E9BD7}"/>
              </a:ext>
            </a:extLst>
          </p:cNvPr>
          <p:cNvSpPr txBox="1">
            <a:spLocks/>
          </p:cNvSpPr>
          <p:nvPr/>
        </p:nvSpPr>
        <p:spPr>
          <a:xfrm>
            <a:off x="838200" y="309369"/>
            <a:ext cx="10515600" cy="649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dirty="0"/>
              <a:t>JSDOM CONFIGURATION</a:t>
            </a:r>
            <a:endParaRPr lang="en-US" b="1" dirty="0">
              <a:latin typeface="+mn-lt"/>
            </a:endParaRPr>
          </a:p>
        </p:txBody>
      </p:sp>
    </p:spTree>
    <p:extLst>
      <p:ext uri="{BB962C8B-B14F-4D97-AF65-F5344CB8AC3E}">
        <p14:creationId xmlns:p14="http://schemas.microsoft.com/office/powerpoint/2010/main" val="567624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15B07C-1F0E-E143-AE2C-E07B2BE60F7D}"/>
              </a:ext>
            </a:extLst>
          </p:cNvPr>
          <p:cNvSpPr txBox="1"/>
          <p:nvPr/>
        </p:nvSpPr>
        <p:spPr>
          <a:xfrm>
            <a:off x="491307" y="683830"/>
            <a:ext cx="11566216" cy="6084960"/>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400" b="1" dirty="0">
                <a:solidFill>
                  <a:srgbClr val="FD9940"/>
                </a:solidFill>
              </a:rPr>
              <a:t>import</a:t>
            </a:r>
            <a:r>
              <a:rPr lang="en-US" sz="1400" b="1" dirty="0"/>
              <a:t> </a:t>
            </a:r>
            <a:r>
              <a:rPr lang="en-US" sz="1400" dirty="0"/>
              <a:t>{mount} </a:t>
            </a:r>
            <a:r>
              <a:rPr lang="en-US" sz="1400" b="1" dirty="0">
                <a:solidFill>
                  <a:srgbClr val="FD9940"/>
                </a:solidFill>
              </a:rPr>
              <a:t>from</a:t>
            </a:r>
            <a:r>
              <a:rPr lang="en-US" sz="1400" b="1" dirty="0"/>
              <a:t> </a:t>
            </a:r>
            <a:r>
              <a:rPr lang="en-US" sz="1400" dirty="0">
                <a:solidFill>
                  <a:srgbClr val="46D426"/>
                </a:solidFill>
              </a:rPr>
              <a:t>'enzyme'</a:t>
            </a:r>
            <a:br>
              <a:rPr lang="en-US" sz="1400" dirty="0"/>
            </a:br>
            <a:r>
              <a:rPr lang="en-US" sz="1400" b="1" dirty="0">
                <a:solidFill>
                  <a:srgbClr val="FD9940"/>
                </a:solidFill>
              </a:rPr>
              <a:t>import</a:t>
            </a:r>
            <a:r>
              <a:rPr lang="en-US" sz="1400" b="1" dirty="0"/>
              <a:t> </a:t>
            </a:r>
            <a:r>
              <a:rPr lang="en-US" sz="1400" dirty="0"/>
              <a:t>React </a:t>
            </a:r>
            <a:r>
              <a:rPr lang="en-US" sz="1400" b="1" dirty="0">
                <a:solidFill>
                  <a:srgbClr val="FD9940"/>
                </a:solidFill>
              </a:rPr>
              <a:t>from</a:t>
            </a:r>
            <a:r>
              <a:rPr lang="en-US" sz="1400" b="1" dirty="0"/>
              <a:t> </a:t>
            </a:r>
            <a:r>
              <a:rPr lang="en-US" sz="1400" dirty="0">
                <a:solidFill>
                  <a:srgbClr val="46D426"/>
                </a:solidFill>
              </a:rPr>
              <a:t>'react'</a:t>
            </a:r>
            <a:br>
              <a:rPr lang="en-US" sz="1400" dirty="0"/>
            </a:br>
            <a:r>
              <a:rPr lang="en-US" sz="1400" b="1" dirty="0">
                <a:solidFill>
                  <a:srgbClr val="FD9940"/>
                </a:solidFill>
              </a:rPr>
              <a:t>import</a:t>
            </a:r>
            <a:r>
              <a:rPr lang="en-US" sz="1400" b="1" dirty="0"/>
              <a:t> </a:t>
            </a:r>
            <a:r>
              <a:rPr lang="en-US" sz="1400" dirty="0"/>
              <a:t>test </a:t>
            </a:r>
            <a:r>
              <a:rPr lang="en-US" sz="1400" b="1" dirty="0">
                <a:solidFill>
                  <a:srgbClr val="FD9940"/>
                </a:solidFill>
              </a:rPr>
              <a:t>from</a:t>
            </a:r>
            <a:r>
              <a:rPr lang="en-US" sz="1400" b="1" dirty="0"/>
              <a:t> </a:t>
            </a:r>
            <a:r>
              <a:rPr lang="en-US" sz="1400" dirty="0">
                <a:solidFill>
                  <a:srgbClr val="46D426"/>
                </a:solidFill>
              </a:rPr>
              <a:t>'tape'</a:t>
            </a:r>
            <a:br>
              <a:rPr lang="en-US" sz="1400" dirty="0"/>
            </a:br>
            <a:r>
              <a:rPr lang="en-US" sz="1400" b="1" dirty="0">
                <a:solidFill>
                  <a:srgbClr val="FD9940"/>
                </a:solidFill>
              </a:rPr>
              <a:t>import</a:t>
            </a:r>
            <a:r>
              <a:rPr lang="en-US" sz="1400" b="1" dirty="0"/>
              <a:t> </a:t>
            </a:r>
            <a:r>
              <a:rPr lang="en-US" sz="1400" dirty="0"/>
              <a:t>{Provider} </a:t>
            </a:r>
            <a:r>
              <a:rPr lang="en-US" sz="1400" b="1" dirty="0">
                <a:solidFill>
                  <a:srgbClr val="FD9940"/>
                </a:solidFill>
              </a:rPr>
              <a:t>from</a:t>
            </a:r>
            <a:r>
              <a:rPr lang="en-US" sz="1400" b="1" dirty="0"/>
              <a:t> </a:t>
            </a:r>
            <a:r>
              <a:rPr lang="en-US" sz="1400" dirty="0">
                <a:solidFill>
                  <a:srgbClr val="46D426"/>
                </a:solidFill>
              </a:rPr>
              <a:t>'react-redux'</a:t>
            </a:r>
            <a:br>
              <a:rPr lang="en-US" sz="1400" dirty="0"/>
            </a:br>
            <a:r>
              <a:rPr lang="en-US" sz="1400" b="1" dirty="0">
                <a:solidFill>
                  <a:srgbClr val="FD9940"/>
                </a:solidFill>
              </a:rPr>
              <a:t>import</a:t>
            </a:r>
            <a:r>
              <a:rPr lang="en-US" sz="1400" b="1" dirty="0"/>
              <a:t> </a:t>
            </a:r>
            <a:r>
              <a:rPr lang="en-US" sz="1400" dirty="0" err="1">
                <a:solidFill>
                  <a:srgbClr val="E8BF6A"/>
                </a:solidFill>
              </a:rPr>
              <a:t>configureStore</a:t>
            </a:r>
            <a:r>
              <a:rPr lang="en-US" sz="1400" dirty="0"/>
              <a:t> </a:t>
            </a:r>
            <a:r>
              <a:rPr lang="en-US" sz="1400" b="1" dirty="0">
                <a:solidFill>
                  <a:srgbClr val="FD9940"/>
                </a:solidFill>
              </a:rPr>
              <a:t>from</a:t>
            </a:r>
            <a:r>
              <a:rPr lang="en-US" sz="1400" b="1" dirty="0"/>
              <a:t> </a:t>
            </a:r>
            <a:r>
              <a:rPr lang="en-US" sz="1400" dirty="0">
                <a:solidFill>
                  <a:srgbClr val="46D426"/>
                </a:solidFill>
              </a:rPr>
              <a:t>'../store/</a:t>
            </a:r>
            <a:r>
              <a:rPr lang="en-US" sz="1400" dirty="0" err="1">
                <a:solidFill>
                  <a:srgbClr val="46D426"/>
                </a:solidFill>
              </a:rPr>
              <a:t>configureStore</a:t>
            </a:r>
            <a:r>
              <a:rPr lang="en-US" sz="1400" dirty="0">
                <a:solidFill>
                  <a:srgbClr val="46D426"/>
                </a:solidFill>
              </a:rPr>
              <a:t>'</a:t>
            </a:r>
            <a:br>
              <a:rPr lang="en-US" sz="1400" dirty="0"/>
            </a:br>
            <a:r>
              <a:rPr lang="en-US" sz="1400" b="1" dirty="0">
                <a:solidFill>
                  <a:srgbClr val="FD9940"/>
                </a:solidFill>
              </a:rPr>
              <a:t>import</a:t>
            </a:r>
            <a:r>
              <a:rPr lang="en-US" sz="1400" b="1" dirty="0"/>
              <a:t> </a:t>
            </a:r>
            <a:r>
              <a:rPr lang="en-US" sz="1400" dirty="0"/>
              <a:t>{</a:t>
            </a:r>
            <a:r>
              <a:rPr lang="en-US" sz="1400" dirty="0" err="1"/>
              <a:t>favoritesMap</a:t>
            </a:r>
            <a:r>
              <a:rPr lang="en-US" sz="1400" dirty="0"/>
              <a:t>} </a:t>
            </a:r>
            <a:r>
              <a:rPr lang="en-US" sz="1400" b="1" dirty="0">
                <a:solidFill>
                  <a:srgbClr val="FD9940"/>
                </a:solidFill>
              </a:rPr>
              <a:t>from</a:t>
            </a:r>
            <a:r>
              <a:rPr lang="en-US" sz="1400" b="1" dirty="0"/>
              <a:t> </a:t>
            </a:r>
            <a:r>
              <a:rPr lang="en-US" sz="1400" dirty="0">
                <a:solidFill>
                  <a:srgbClr val="46D426"/>
                </a:solidFill>
              </a:rPr>
              <a:t>'../../../test/mocks/</a:t>
            </a:r>
            <a:r>
              <a:rPr lang="en-US" sz="1400" dirty="0" err="1">
                <a:solidFill>
                  <a:srgbClr val="46D426"/>
                </a:solidFill>
              </a:rPr>
              <a:t>dataMocks</a:t>
            </a:r>
            <a:r>
              <a:rPr lang="en-US" sz="1400" dirty="0">
                <a:solidFill>
                  <a:srgbClr val="46D426"/>
                </a:solidFill>
              </a:rPr>
              <a:t>'</a:t>
            </a:r>
            <a:br>
              <a:rPr lang="en-US" sz="1400" dirty="0"/>
            </a:br>
            <a:r>
              <a:rPr lang="en-US" sz="1400" b="1" dirty="0">
                <a:solidFill>
                  <a:srgbClr val="FD9940"/>
                </a:solidFill>
              </a:rPr>
              <a:t>import</a:t>
            </a:r>
            <a:r>
              <a:rPr lang="en-US" sz="1400" b="1" dirty="0"/>
              <a:t> </a:t>
            </a:r>
            <a:r>
              <a:rPr lang="en-US" sz="1400" dirty="0"/>
              <a:t>{</a:t>
            </a:r>
            <a:r>
              <a:rPr lang="en-US" sz="1400" dirty="0" err="1">
                <a:solidFill>
                  <a:srgbClr val="E8BF6A"/>
                </a:solidFill>
              </a:rPr>
              <a:t>createInitialAppState</a:t>
            </a:r>
            <a:r>
              <a:rPr lang="en-US" sz="1400" dirty="0"/>
              <a:t>} </a:t>
            </a:r>
            <a:r>
              <a:rPr lang="en-US" sz="1400" b="1" dirty="0">
                <a:solidFill>
                  <a:srgbClr val="FD9940"/>
                </a:solidFill>
              </a:rPr>
              <a:t>from</a:t>
            </a:r>
            <a:r>
              <a:rPr lang="en-US" sz="1400" b="1" dirty="0"/>
              <a:t> </a:t>
            </a:r>
            <a:r>
              <a:rPr lang="en-US" sz="1400" dirty="0">
                <a:solidFill>
                  <a:srgbClr val="46D426"/>
                </a:solidFill>
              </a:rPr>
              <a:t>'../store/</a:t>
            </a:r>
            <a:r>
              <a:rPr lang="en-US" sz="1400" dirty="0" err="1">
                <a:solidFill>
                  <a:srgbClr val="46D426"/>
                </a:solidFill>
              </a:rPr>
              <a:t>rootReducer</a:t>
            </a:r>
            <a:r>
              <a:rPr lang="en-US" sz="1400" dirty="0">
                <a:solidFill>
                  <a:srgbClr val="46D426"/>
                </a:solidFill>
              </a:rPr>
              <a:t>'</a:t>
            </a:r>
            <a:br>
              <a:rPr lang="en-US" sz="1400" dirty="0"/>
            </a:br>
            <a:r>
              <a:rPr lang="en-US" sz="1400" b="1" dirty="0">
                <a:solidFill>
                  <a:srgbClr val="FD9940"/>
                </a:solidFill>
              </a:rPr>
              <a:t>import</a:t>
            </a:r>
            <a:r>
              <a:rPr lang="en-US" sz="1400" b="1" dirty="0"/>
              <a:t> </a:t>
            </a:r>
            <a:r>
              <a:rPr lang="en-US" sz="1400" dirty="0"/>
              <a:t>FavoritesContainer </a:t>
            </a:r>
            <a:r>
              <a:rPr lang="en-US" sz="1400" b="1" dirty="0">
                <a:solidFill>
                  <a:srgbClr val="FD9940"/>
                </a:solidFill>
              </a:rPr>
              <a:t>from</a:t>
            </a:r>
            <a:r>
              <a:rPr lang="en-US" sz="1400" b="1" dirty="0"/>
              <a:t> </a:t>
            </a:r>
            <a:r>
              <a:rPr lang="en-US" sz="1400" dirty="0">
                <a:solidFill>
                  <a:srgbClr val="46D426"/>
                </a:solidFill>
              </a:rPr>
              <a:t>'./FavoritesContainer’</a:t>
            </a:r>
          </a:p>
          <a:p>
            <a:r>
              <a:rPr lang="en-US" sz="1400" b="1" dirty="0">
                <a:solidFill>
                  <a:srgbClr val="FD9940"/>
                </a:solidFill>
              </a:rPr>
              <a:t>import</a:t>
            </a:r>
            <a:r>
              <a:rPr lang="en-US" sz="1400" b="1" dirty="0"/>
              <a:t> </a:t>
            </a:r>
            <a:r>
              <a:rPr lang="en-US" sz="1400" dirty="0"/>
              <a:t>{</a:t>
            </a:r>
            <a:r>
              <a:rPr lang="en-US" sz="1400" dirty="0" err="1">
                <a:solidFill>
                  <a:srgbClr val="FFC66D"/>
                </a:solidFill>
              </a:rPr>
              <a:t>createDom</a:t>
            </a:r>
            <a:r>
              <a:rPr lang="en-US" sz="1400" dirty="0"/>
              <a:t>} </a:t>
            </a:r>
            <a:r>
              <a:rPr lang="en-US" sz="1400" b="1" dirty="0">
                <a:solidFill>
                  <a:srgbClr val="FD9940"/>
                </a:solidFill>
              </a:rPr>
              <a:t>from</a:t>
            </a:r>
            <a:r>
              <a:rPr lang="en-US" sz="1400" b="1" dirty="0"/>
              <a:t> </a:t>
            </a:r>
            <a:r>
              <a:rPr lang="en-US" sz="1400" dirty="0">
                <a:solidFill>
                  <a:srgbClr val="46D426"/>
                </a:solidFill>
              </a:rPr>
              <a:t>'../../../test/utils'</a:t>
            </a:r>
            <a:br>
              <a:rPr lang="en-US" sz="1400" dirty="0">
                <a:solidFill>
                  <a:srgbClr val="46D426"/>
                </a:solidFill>
              </a:rPr>
            </a:br>
            <a:br>
              <a:rPr lang="en-US" sz="1400" dirty="0"/>
            </a:br>
            <a:r>
              <a:rPr lang="en-US" sz="1400" dirty="0"/>
              <a:t>test.</a:t>
            </a:r>
            <a:r>
              <a:rPr lang="en-US" sz="1400" dirty="0">
                <a:solidFill>
                  <a:srgbClr val="FFC66D"/>
                </a:solidFill>
              </a:rPr>
              <a:t>only</a:t>
            </a:r>
            <a:r>
              <a:rPr lang="en-US" sz="1400" dirty="0"/>
              <a:t>(</a:t>
            </a:r>
            <a:r>
              <a:rPr lang="en-US" sz="1400" dirty="0">
                <a:solidFill>
                  <a:srgbClr val="46D426"/>
                </a:solidFill>
              </a:rPr>
              <a:t>'FavoritesContainer: test connection to Redux store’</a:t>
            </a:r>
            <a:r>
              <a:rPr lang="en-US" sz="1400" dirty="0"/>
              <a:t>, t =&gt; {</a:t>
            </a:r>
            <a:br>
              <a:rPr lang="en-US" sz="1400" dirty="0"/>
            </a:br>
            <a:r>
              <a:rPr lang="en-US" sz="1400" dirty="0"/>
              <a:t>    t.plan(</a:t>
            </a:r>
            <a:r>
              <a:rPr lang="en-US" sz="1400" dirty="0">
                <a:solidFill>
                  <a:srgbClr val="00B0F0"/>
                </a:solidFill>
              </a:rPr>
              <a:t>1</a:t>
            </a:r>
            <a:r>
              <a:rPr lang="en-US" sz="1400" dirty="0"/>
              <a:t>)</a:t>
            </a:r>
            <a:br>
              <a:rPr lang="en-US" sz="1400" dirty="0"/>
            </a:br>
            <a:r>
              <a:rPr lang="en-US" sz="1400" dirty="0"/>
              <a:t>    </a:t>
            </a:r>
            <a:r>
              <a:rPr lang="en-US" sz="1400" b="1" dirty="0">
                <a:solidFill>
                  <a:srgbClr val="FD9940"/>
                </a:solidFill>
              </a:rPr>
              <a:t>try</a:t>
            </a:r>
            <a:r>
              <a:rPr lang="en-US" sz="1400" b="1" dirty="0"/>
              <a:t> </a:t>
            </a:r>
            <a:r>
              <a:rPr lang="en-US" sz="1400" dirty="0"/>
              <a:t>{</a:t>
            </a:r>
            <a:br>
              <a:rPr lang="en-US" sz="1400" dirty="0"/>
            </a:br>
            <a:r>
              <a:rPr lang="en-US" sz="1400" dirty="0"/>
              <a:t>      </a:t>
            </a:r>
            <a:r>
              <a:rPr lang="en-US" sz="1400" b="1" dirty="0"/>
              <a:t>const </a:t>
            </a:r>
            <a:r>
              <a:rPr lang="en-US" sz="1400" dirty="0"/>
              <a:t>store = </a:t>
            </a:r>
            <a:r>
              <a:rPr lang="en-US" sz="1400" dirty="0" err="1">
                <a:solidFill>
                  <a:srgbClr val="E8BF6A"/>
                </a:solidFill>
              </a:rPr>
              <a:t>configureStore</a:t>
            </a:r>
            <a:r>
              <a:rPr lang="en-US" sz="1400" dirty="0"/>
              <a:t>(</a:t>
            </a:r>
            <a:r>
              <a:rPr lang="en-US" sz="1400" dirty="0" err="1">
                <a:solidFill>
                  <a:srgbClr val="E8BF6A"/>
                </a:solidFill>
              </a:rPr>
              <a:t>createInitialAppState</a:t>
            </a:r>
            <a:r>
              <a:rPr lang="en-US" sz="1400" dirty="0"/>
              <a:t>(</a:t>
            </a:r>
            <a:r>
              <a:rPr lang="en-US" sz="1400" b="1" dirty="0">
                <a:solidFill>
                  <a:srgbClr val="FD9940"/>
                </a:solidFill>
              </a:rPr>
              <a:t>null</a:t>
            </a:r>
            <a:r>
              <a:rPr lang="en-US" sz="1400" dirty="0"/>
              <a:t>, </a:t>
            </a:r>
            <a:r>
              <a:rPr lang="en-US" sz="1400" dirty="0" err="1"/>
              <a:t>favoritesMap</a:t>
            </a:r>
            <a:r>
              <a:rPr lang="en-US" sz="1400" dirty="0"/>
              <a:t>))</a:t>
            </a:r>
            <a:br>
              <a:rPr lang="en-US" sz="1400" dirty="0"/>
            </a:br>
            <a:r>
              <a:rPr lang="en-US" sz="1400" dirty="0"/>
              <a:t>      </a:t>
            </a:r>
            <a:r>
              <a:rPr lang="en-US" sz="1400" dirty="0" err="1">
                <a:solidFill>
                  <a:srgbClr val="FFC66D"/>
                </a:solidFill>
              </a:rPr>
              <a:t>createDom</a:t>
            </a:r>
            <a:r>
              <a:rPr lang="en-US" sz="1400" dirty="0"/>
              <a:t>()</a:t>
            </a:r>
            <a:br>
              <a:rPr lang="en-US" sz="1400" dirty="0"/>
            </a:br>
            <a:r>
              <a:rPr lang="en-US" sz="1400" dirty="0"/>
              <a:t>      </a:t>
            </a:r>
            <a:r>
              <a:rPr lang="en-US" sz="1400" b="1" dirty="0">
                <a:solidFill>
                  <a:srgbClr val="FD9940"/>
                </a:solidFill>
              </a:rPr>
              <a:t>const</a:t>
            </a:r>
            <a:r>
              <a:rPr lang="en-US" sz="1400" b="1" dirty="0"/>
              <a:t> </a:t>
            </a:r>
            <a:r>
              <a:rPr lang="en-US" sz="1400" dirty="0"/>
              <a:t>wrapper = mount(</a:t>
            </a:r>
            <a:br>
              <a:rPr lang="en-US" sz="1400" dirty="0"/>
            </a:br>
            <a:r>
              <a:rPr lang="en-US" sz="1400" dirty="0"/>
              <a:t>        </a:t>
            </a:r>
            <a:r>
              <a:rPr lang="en-US" sz="1400" dirty="0">
                <a:solidFill>
                  <a:srgbClr val="E8BF6A"/>
                </a:solidFill>
              </a:rPr>
              <a:t>&lt;Provider </a:t>
            </a:r>
            <a:r>
              <a:rPr lang="en-US" sz="1400" dirty="0"/>
              <a:t>store={store}&gt;</a:t>
            </a:r>
            <a:br>
              <a:rPr lang="en-US" sz="1400" dirty="0"/>
            </a:br>
            <a:r>
              <a:rPr lang="en-US" sz="1400" dirty="0"/>
              <a:t>          </a:t>
            </a:r>
            <a:r>
              <a:rPr lang="en-US" sz="1400" dirty="0">
                <a:solidFill>
                  <a:srgbClr val="E8BF6A"/>
                </a:solidFill>
              </a:rPr>
              <a:t>&lt;FavoritesContainer </a:t>
            </a:r>
            <a:r>
              <a:rPr lang="en-US" sz="1400" dirty="0"/>
              <a:t>store={store}</a:t>
            </a:r>
            <a:r>
              <a:rPr lang="en-US" sz="1400" dirty="0">
                <a:solidFill>
                  <a:srgbClr val="E8BF6A"/>
                </a:solidFill>
              </a:rPr>
              <a:t>/&gt;</a:t>
            </a:r>
            <a:br>
              <a:rPr lang="en-US" sz="1400" dirty="0"/>
            </a:br>
            <a:r>
              <a:rPr lang="en-US" sz="1400" dirty="0"/>
              <a:t>        </a:t>
            </a:r>
            <a:r>
              <a:rPr lang="en-US" sz="1400" dirty="0">
                <a:solidFill>
                  <a:srgbClr val="E8BF6A"/>
                </a:solidFill>
              </a:rPr>
              <a:t>&lt;/Provider&gt;</a:t>
            </a:r>
            <a:br>
              <a:rPr lang="en-US" sz="1400" dirty="0">
                <a:solidFill>
                  <a:srgbClr val="E8BF6A"/>
                </a:solidFill>
              </a:rPr>
            </a:br>
            <a:r>
              <a:rPr lang="en-US" sz="1400" dirty="0"/>
              <a:t>      )</a:t>
            </a:r>
            <a:br>
              <a:rPr lang="en-US" sz="1400" dirty="0"/>
            </a:br>
            <a:r>
              <a:rPr lang="en-US" sz="1400" dirty="0"/>
              <a:t>      </a:t>
            </a:r>
          </a:p>
          <a:p>
            <a:r>
              <a:rPr lang="en-US" sz="1400" dirty="0"/>
              <a:t>      </a:t>
            </a:r>
            <a:r>
              <a:rPr lang="en-US" sz="1400" dirty="0" err="1"/>
              <a:t>t.</a:t>
            </a:r>
            <a:r>
              <a:rPr lang="en-US" sz="1400" dirty="0" err="1">
                <a:solidFill>
                  <a:schemeClr val="accent4">
                    <a:lumMod val="60000"/>
                    <a:lumOff val="40000"/>
                  </a:schemeClr>
                </a:solidFill>
              </a:rPr>
              <a:t>equal</a:t>
            </a:r>
            <a:r>
              <a:rPr lang="en-US" sz="1400" dirty="0"/>
              <a:t>(</a:t>
            </a:r>
            <a:r>
              <a:rPr lang="en-US" sz="1400" dirty="0" err="1"/>
              <a:t>wrapper.</a:t>
            </a:r>
            <a:r>
              <a:rPr lang="en-US" sz="1400" dirty="0" err="1">
                <a:solidFill>
                  <a:srgbClr val="E8BF6A"/>
                </a:solidFill>
              </a:rPr>
              <a:t>find</a:t>
            </a:r>
            <a:r>
              <a:rPr lang="en-US" sz="1400" dirty="0"/>
              <a:t>(</a:t>
            </a:r>
            <a:r>
              <a:rPr lang="en-US" sz="1400" dirty="0">
                <a:solidFill>
                  <a:srgbClr val="46D426"/>
                </a:solidFill>
              </a:rPr>
              <a:t>'.gif-item'</a:t>
            </a:r>
            <a:r>
              <a:rPr lang="en-US" sz="1400" dirty="0"/>
              <a:t>).</a:t>
            </a:r>
            <a:r>
              <a:rPr lang="en-US" sz="1400" dirty="0">
                <a:solidFill>
                  <a:schemeClr val="accent4">
                    <a:lumMod val="60000"/>
                    <a:lumOff val="40000"/>
                  </a:schemeClr>
                </a:solidFill>
              </a:rPr>
              <a:t>length</a:t>
            </a:r>
            <a:r>
              <a:rPr lang="en-US" sz="1400" dirty="0"/>
              <a:t>, </a:t>
            </a:r>
            <a:r>
              <a:rPr lang="en-US" sz="1400" dirty="0">
                <a:solidFill>
                  <a:srgbClr val="00B0F0"/>
                </a:solidFill>
              </a:rPr>
              <a:t>2</a:t>
            </a:r>
            <a:r>
              <a:rPr lang="en-US" sz="1400" dirty="0"/>
              <a:t>, </a:t>
            </a:r>
            <a:r>
              <a:rPr lang="en-US" sz="1400" dirty="0">
                <a:solidFill>
                  <a:srgbClr val="46D426"/>
                </a:solidFill>
              </a:rPr>
              <a:t>'should render 2 gifs'</a:t>
            </a:r>
            <a:r>
              <a:rPr lang="en-US" sz="1400" dirty="0"/>
              <a:t>)</a:t>
            </a:r>
            <a:br>
              <a:rPr lang="en-US" sz="1400" dirty="0"/>
            </a:br>
            <a:r>
              <a:rPr lang="en-US" sz="1400" dirty="0"/>
              <a:t>      </a:t>
            </a:r>
            <a:br>
              <a:rPr lang="en-US" sz="1400" dirty="0"/>
            </a:br>
            <a:r>
              <a:rPr lang="en-US" sz="1400" dirty="0"/>
              <a:t>    } </a:t>
            </a:r>
            <a:r>
              <a:rPr lang="en-US" sz="1400" b="1" dirty="0">
                <a:solidFill>
                  <a:srgbClr val="FD9940"/>
                </a:solidFill>
              </a:rPr>
              <a:t>catch</a:t>
            </a:r>
            <a:r>
              <a:rPr lang="en-US" sz="1400" b="1" dirty="0"/>
              <a:t> </a:t>
            </a:r>
            <a:r>
              <a:rPr lang="en-US" sz="1400" dirty="0"/>
              <a:t>(e) {</a:t>
            </a:r>
            <a:br>
              <a:rPr lang="en-US" sz="1400" dirty="0"/>
            </a:br>
            <a:r>
              <a:rPr lang="en-US" sz="1400" dirty="0"/>
              <a:t>      t.</a:t>
            </a:r>
            <a:r>
              <a:rPr lang="en-US" sz="1400" dirty="0">
                <a:solidFill>
                  <a:srgbClr val="E8BF6A"/>
                </a:solidFill>
              </a:rPr>
              <a:t>fail</a:t>
            </a:r>
            <a:r>
              <a:rPr lang="en-US" sz="1400" dirty="0"/>
              <a:t>(e.</a:t>
            </a:r>
            <a:r>
              <a:rPr lang="en-US" sz="1400" dirty="0">
                <a:solidFill>
                  <a:schemeClr val="accent4">
                    <a:lumMod val="60000"/>
                    <a:lumOff val="40000"/>
                  </a:schemeClr>
                </a:solidFill>
              </a:rPr>
              <a:t>message</a:t>
            </a:r>
            <a:r>
              <a:rPr lang="en-US" sz="1400" dirty="0"/>
              <a:t>)</a:t>
            </a:r>
            <a:br>
              <a:rPr lang="en-US" sz="1400" dirty="0"/>
            </a:br>
            <a:r>
              <a:rPr lang="en-US" sz="1400" dirty="0"/>
              <a:t>    }</a:t>
            </a:r>
            <a:br>
              <a:rPr lang="en-US" sz="1400" dirty="0"/>
            </a:br>
            <a:r>
              <a:rPr lang="en-US" sz="1400" dirty="0"/>
              <a:t>  }</a:t>
            </a:r>
            <a:br>
              <a:rPr lang="en-US" sz="1400" dirty="0"/>
            </a:br>
            <a:r>
              <a:rPr lang="en-US" sz="1400" dirty="0"/>
              <a:t>)</a:t>
            </a:r>
            <a:br>
              <a:rPr lang="en-US" sz="1400" dirty="0"/>
            </a:br>
            <a:br>
              <a:rPr lang="en-US" sz="1600" dirty="0"/>
            </a:br>
            <a:endParaRPr lang="en-US" sz="1600" dirty="0"/>
          </a:p>
        </p:txBody>
      </p:sp>
      <p:sp>
        <p:nvSpPr>
          <p:cNvPr id="14" name="Title 1">
            <a:extLst>
              <a:ext uri="{FF2B5EF4-FFF2-40B4-BE49-F238E27FC236}">
                <a16:creationId xmlns:a16="http://schemas.microsoft.com/office/drawing/2014/main" id="{B4D40695-3D2B-974A-B4D7-9297C5FCD652}"/>
              </a:ext>
            </a:extLst>
          </p:cNvPr>
          <p:cNvSpPr>
            <a:spLocks noGrp="1"/>
          </p:cNvSpPr>
          <p:nvPr>
            <p:ph type="title"/>
          </p:nvPr>
        </p:nvSpPr>
        <p:spPr>
          <a:xfrm>
            <a:off x="491307" y="141803"/>
            <a:ext cx="12458995" cy="1084053"/>
          </a:xfrm>
        </p:spPr>
        <p:txBody>
          <a:bodyPr wrap="square">
            <a:noAutofit/>
          </a:bodyPr>
          <a:lstStyle/>
          <a:p>
            <a:pPr>
              <a:lnSpc>
                <a:spcPct val="100000"/>
              </a:lnSpc>
            </a:pPr>
            <a:r>
              <a:rPr lang="en-US" dirty="0"/>
              <a:t>UPDATE </a:t>
            </a:r>
            <a:r>
              <a:rPr lang="en-US" b="1" dirty="0"/>
              <a:t>FavoritesContainer </a:t>
            </a:r>
            <a:r>
              <a:rPr lang="en-US" dirty="0"/>
              <a:t>TEST</a:t>
            </a:r>
            <a:r>
              <a:rPr lang="en-US" b="1" dirty="0"/>
              <a:t>:</a:t>
            </a:r>
            <a:br>
              <a:rPr lang="en-US" dirty="0"/>
            </a:br>
            <a:endParaRPr lang="en-US" b="1" dirty="0">
              <a:latin typeface="+mn-lt"/>
            </a:endParaRPr>
          </a:p>
        </p:txBody>
      </p:sp>
      <p:sp>
        <p:nvSpPr>
          <p:cNvPr id="2" name="Rectangle 1">
            <a:extLst>
              <a:ext uri="{FF2B5EF4-FFF2-40B4-BE49-F238E27FC236}">
                <a16:creationId xmlns:a16="http://schemas.microsoft.com/office/drawing/2014/main" id="{0F9AC228-4EED-E148-843C-CBEBA21B0F7E}"/>
              </a:ext>
            </a:extLst>
          </p:cNvPr>
          <p:cNvSpPr/>
          <p:nvPr/>
        </p:nvSpPr>
        <p:spPr>
          <a:xfrm>
            <a:off x="558213" y="2430966"/>
            <a:ext cx="3902273" cy="2899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04491BC-64C3-6440-B6AA-4BCB258C8ACE}"/>
              </a:ext>
            </a:extLst>
          </p:cNvPr>
          <p:cNvSpPr/>
          <p:nvPr/>
        </p:nvSpPr>
        <p:spPr>
          <a:xfrm>
            <a:off x="755217" y="3707391"/>
            <a:ext cx="5177232" cy="2899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9FC4545-CCEC-6946-B687-830FEB20DC41}"/>
              </a:ext>
            </a:extLst>
          </p:cNvPr>
          <p:cNvCxnSpPr>
            <a:cxnSpLocks/>
          </p:cNvCxnSpPr>
          <p:nvPr/>
        </p:nvCxnSpPr>
        <p:spPr>
          <a:xfrm flipH="1">
            <a:off x="4460487" y="2575932"/>
            <a:ext cx="3902928" cy="27065"/>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C03EDF-35C9-C945-BA4F-AF60CF06A84F}"/>
              </a:ext>
            </a:extLst>
          </p:cNvPr>
          <p:cNvSpPr txBox="1"/>
          <p:nvPr/>
        </p:nvSpPr>
        <p:spPr>
          <a:xfrm>
            <a:off x="7322635" y="2342602"/>
            <a:ext cx="4482791" cy="466660"/>
          </a:xfrm>
          <a:prstGeom prst="rect">
            <a:avLst/>
          </a:prstGeom>
          <a:solidFill>
            <a:schemeClr val="bg1"/>
          </a:solidFill>
          <a:ln>
            <a:solidFill>
              <a:schemeClr val="tx1"/>
            </a:solidFill>
          </a:ln>
        </p:spPr>
        <p:txBody>
          <a:bodyPr wrap="square" rtlCol="0">
            <a:noAutofit/>
          </a:bodyPr>
          <a:lstStyle/>
          <a:p>
            <a:r>
              <a:rPr lang="en-US" sz="2000" dirty="0"/>
              <a:t>Import CreateDom from test utils</a:t>
            </a:r>
            <a:endParaRPr lang="en-US" sz="2000" b="1" dirty="0"/>
          </a:p>
          <a:p>
            <a:endParaRPr lang="en-US" sz="2000" dirty="0"/>
          </a:p>
        </p:txBody>
      </p:sp>
      <p:cxnSp>
        <p:nvCxnSpPr>
          <p:cNvPr id="24" name="Straight Arrow Connector 23">
            <a:extLst>
              <a:ext uri="{FF2B5EF4-FFF2-40B4-BE49-F238E27FC236}">
                <a16:creationId xmlns:a16="http://schemas.microsoft.com/office/drawing/2014/main" id="{CFAF96DF-6E53-F049-A7F2-3724F3D297BD}"/>
              </a:ext>
            </a:extLst>
          </p:cNvPr>
          <p:cNvCxnSpPr>
            <a:cxnSpLocks/>
          </p:cNvCxnSpPr>
          <p:nvPr/>
        </p:nvCxnSpPr>
        <p:spPr>
          <a:xfrm flipH="1">
            <a:off x="5932449" y="3825292"/>
            <a:ext cx="3902928" cy="27065"/>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DB55246-642F-BB43-973A-9B2597D553F3}"/>
              </a:ext>
            </a:extLst>
          </p:cNvPr>
          <p:cNvSpPr txBox="1"/>
          <p:nvPr/>
        </p:nvSpPr>
        <p:spPr>
          <a:xfrm>
            <a:off x="7322635" y="3610435"/>
            <a:ext cx="4482791" cy="466660"/>
          </a:xfrm>
          <a:prstGeom prst="rect">
            <a:avLst/>
          </a:prstGeom>
          <a:solidFill>
            <a:schemeClr val="bg1"/>
          </a:solidFill>
          <a:ln>
            <a:solidFill>
              <a:schemeClr val="tx1"/>
            </a:solidFill>
          </a:ln>
        </p:spPr>
        <p:txBody>
          <a:bodyPr wrap="square" rtlCol="0">
            <a:noAutofit/>
          </a:bodyPr>
          <a:lstStyle/>
          <a:p>
            <a:r>
              <a:rPr lang="en-US" sz="2000" dirty="0"/>
              <a:t>Create DOM before mount</a:t>
            </a:r>
            <a:endParaRPr lang="en-US" sz="2000" b="1" dirty="0"/>
          </a:p>
          <a:p>
            <a:endParaRPr lang="en-US" sz="2000" dirty="0"/>
          </a:p>
        </p:txBody>
      </p:sp>
      <p:sp>
        <p:nvSpPr>
          <p:cNvPr id="3" name="Rectangle 2">
            <a:extLst>
              <a:ext uri="{FF2B5EF4-FFF2-40B4-BE49-F238E27FC236}">
                <a16:creationId xmlns:a16="http://schemas.microsoft.com/office/drawing/2014/main" id="{4096D776-7167-C24C-9ABF-C0CDE183C39D}"/>
              </a:ext>
            </a:extLst>
          </p:cNvPr>
          <p:cNvSpPr/>
          <p:nvPr/>
        </p:nvSpPr>
        <p:spPr>
          <a:xfrm>
            <a:off x="755217" y="5130140"/>
            <a:ext cx="5051817" cy="3681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48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2" presetClass="entr" presetSubtype="2"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p:tgtEl>
                                          <p:spTgt spid="24"/>
                                        </p:tgtEl>
                                        <p:attrNameLst>
                                          <p:attrName>ppt_x</p:attrName>
                                        </p:attrNameLst>
                                      </p:cBhvr>
                                      <p:tavLst>
                                        <p:tav tm="0">
                                          <p:val>
                                            <p:strVal val="#ppt_x+#ppt_w*1.125000"/>
                                          </p:val>
                                        </p:tav>
                                        <p:tav tm="100000">
                                          <p:val>
                                            <p:strVal val="#ppt_x"/>
                                          </p:val>
                                        </p:tav>
                                      </p:tavLst>
                                    </p:anim>
                                    <p:animEffect transition="in" filter="wipe(left)">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6" grpId="0" animBg="1"/>
      <p:bldP spid="16" grpId="1" animBg="1"/>
      <p:bldP spid="18" grpId="0" animBg="1"/>
      <p:bldP spid="18" grpId="1" animBg="1"/>
      <p:bldP spid="21" grpId="0" animBg="1"/>
      <p:bldP spid="21" grpId="1" animBg="1"/>
      <p:bldP spid="3" grpId="0" animBg="1"/>
      <p:bldP spid="3"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1E0DB5-EF6D-4F4D-A6FC-34D3BBF14835}"/>
              </a:ext>
            </a:extLst>
          </p:cNvPr>
          <p:cNvPicPr>
            <a:picLocks noChangeAspect="1"/>
          </p:cNvPicPr>
          <p:nvPr/>
        </p:nvPicPr>
        <p:blipFill>
          <a:blip r:embed="rId3"/>
          <a:stretch>
            <a:fillRect/>
          </a:stretch>
        </p:blipFill>
        <p:spPr>
          <a:xfrm>
            <a:off x="0" y="1214499"/>
            <a:ext cx="4508500" cy="4381500"/>
          </a:xfrm>
          <a:prstGeom prst="rect">
            <a:avLst/>
          </a:prstGeom>
        </p:spPr>
      </p:pic>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20487" y="456365"/>
            <a:ext cx="5879592" cy="649483"/>
          </a:xfrm>
        </p:spPr>
        <p:txBody>
          <a:bodyPr>
            <a:noAutofit/>
          </a:bodyPr>
          <a:lstStyle/>
          <a:p>
            <a:pPr>
              <a:lnSpc>
                <a:spcPct val="100000"/>
              </a:lnSpc>
            </a:pPr>
            <a:r>
              <a:rPr lang="en-US" dirty="0"/>
              <a:t>TEST ACTION CREATORS</a:t>
            </a:r>
            <a:endParaRPr lang="en-US" dirty="0">
              <a:latin typeface="+mn-lt"/>
            </a:endParaRPr>
          </a:p>
        </p:txBody>
      </p:sp>
      <p:sp>
        <p:nvSpPr>
          <p:cNvPr id="17" name="Content Placeholder 2">
            <a:extLst>
              <a:ext uri="{FF2B5EF4-FFF2-40B4-BE49-F238E27FC236}">
                <a16:creationId xmlns:a16="http://schemas.microsoft.com/office/drawing/2014/main" id="{5E568FB9-70C7-AD4B-8C03-D0C8BD5ED3C5}"/>
              </a:ext>
            </a:extLst>
          </p:cNvPr>
          <p:cNvSpPr>
            <a:spLocks noGrp="1"/>
          </p:cNvSpPr>
          <p:nvPr>
            <p:ph idx="1"/>
          </p:nvPr>
        </p:nvSpPr>
        <p:spPr>
          <a:xfrm>
            <a:off x="4203864" y="1557110"/>
            <a:ext cx="8534400" cy="3487941"/>
          </a:xfrm>
        </p:spPr>
        <p:txBody>
          <a:bodyPr>
            <a:noAutofit/>
          </a:bodyPr>
          <a:lstStyle/>
          <a:p>
            <a:pPr marL="685800" indent="-571500">
              <a:lnSpc>
                <a:spcPct val="200000"/>
              </a:lnSpc>
              <a:spcBef>
                <a:spcPts val="800"/>
              </a:spcBef>
              <a:buClr>
                <a:schemeClr val="tx1"/>
              </a:buClr>
              <a:buSzPct val="100000"/>
            </a:pPr>
            <a:r>
              <a:rPr lang="en-US" b="1" dirty="0">
                <a:ea typeface="Archivo Narrow"/>
                <a:cs typeface="Archivo Narrow"/>
                <a:sym typeface="Archivo Narrow"/>
              </a:rPr>
              <a:t>Action</a:t>
            </a:r>
            <a:r>
              <a:rPr lang="en-US" dirty="0">
                <a:ea typeface="Archivo Narrow"/>
                <a:cs typeface="Archivo Narrow"/>
                <a:sym typeface="Archivo Narrow"/>
              </a:rPr>
              <a:t> is a plain JavaScript object with</a:t>
            </a:r>
          </a:p>
          <a:p>
            <a:pPr marL="914400" lvl="1" indent="-342900">
              <a:lnSpc>
                <a:spcPct val="100000"/>
              </a:lnSpc>
              <a:spcBef>
                <a:spcPts val="800"/>
              </a:spcBef>
              <a:buClr>
                <a:schemeClr val="tx1"/>
              </a:buClr>
              <a:buSzPct val="100000"/>
              <a:buFont typeface=".AppleSystemUIFont"/>
              <a:buChar char="-"/>
            </a:pPr>
            <a:r>
              <a:rPr lang="en-US" dirty="0">
                <a:ea typeface="Archivo Narrow"/>
                <a:cs typeface="Archivo Narrow"/>
                <a:sym typeface="Archivo Narrow"/>
              </a:rPr>
              <a:t>type - required</a:t>
            </a:r>
          </a:p>
          <a:p>
            <a:pPr marL="914400" lvl="1" indent="-342900">
              <a:lnSpc>
                <a:spcPct val="100000"/>
              </a:lnSpc>
              <a:spcBef>
                <a:spcPts val="800"/>
              </a:spcBef>
              <a:buClr>
                <a:schemeClr val="tx1"/>
              </a:buClr>
              <a:buSzPct val="100000"/>
              <a:buFont typeface=".AppleSystemUIFont"/>
              <a:buChar char="-"/>
            </a:pPr>
            <a:r>
              <a:rPr lang="en-US" b="1" dirty="0">
                <a:ea typeface="Archivo Narrow"/>
                <a:cs typeface="Archivo Narrow"/>
                <a:sym typeface="Archivo Narrow"/>
              </a:rPr>
              <a:t>payload -</a:t>
            </a:r>
            <a:r>
              <a:rPr lang="en-US" dirty="0">
                <a:ea typeface="Archivo Narrow"/>
                <a:cs typeface="Archivo Narrow"/>
                <a:sym typeface="Archivo Narrow"/>
              </a:rPr>
              <a:t> required, if you need pass data within action</a:t>
            </a:r>
          </a:p>
          <a:p>
            <a:pPr marL="571500" indent="-457200">
              <a:lnSpc>
                <a:spcPct val="300000"/>
              </a:lnSpc>
              <a:spcBef>
                <a:spcPts val="800"/>
              </a:spcBef>
              <a:buClr>
                <a:schemeClr val="tx1"/>
              </a:buClr>
              <a:buSzPct val="100000"/>
            </a:pPr>
            <a:r>
              <a:rPr lang="en-US" b="1" dirty="0">
                <a:ea typeface="Archivo Narrow"/>
                <a:cs typeface="Archivo Narrow"/>
                <a:sym typeface="Archivo Narrow"/>
              </a:rPr>
              <a:t>Action Creator : </a:t>
            </a:r>
          </a:p>
          <a:p>
            <a:pPr marL="914400" lvl="1" indent="-342900">
              <a:lnSpc>
                <a:spcPct val="150000"/>
              </a:lnSpc>
              <a:spcBef>
                <a:spcPts val="0"/>
              </a:spcBef>
              <a:buClr>
                <a:schemeClr val="tx1"/>
              </a:buClr>
              <a:buSzPts val="1800"/>
              <a:buFont typeface=".AppleSystemUIFont"/>
              <a:buChar char="-"/>
            </a:pPr>
            <a:r>
              <a:rPr lang="en-US" dirty="0">
                <a:latin typeface="Archivo Narrow"/>
                <a:ea typeface="Archivo Narrow"/>
                <a:cs typeface="Archivo Narrow"/>
                <a:sym typeface="Archivo Narrow"/>
              </a:rPr>
              <a:t>function that create actions</a:t>
            </a:r>
          </a:p>
          <a:p>
            <a:pPr marL="914400" lvl="1" indent="-342900">
              <a:lnSpc>
                <a:spcPct val="100000"/>
              </a:lnSpc>
              <a:spcBef>
                <a:spcPts val="800"/>
              </a:spcBef>
              <a:buClr>
                <a:schemeClr val="tx1"/>
              </a:buClr>
              <a:buSzPct val="100000"/>
              <a:buFont typeface=".AppleSystemUIFont"/>
              <a:buChar char="-"/>
            </a:pPr>
            <a:endParaRPr lang="en-US" dirty="0">
              <a:ea typeface="Archivo Narrow"/>
              <a:cs typeface="Archivo Narrow"/>
              <a:sym typeface="Archivo Narrow"/>
            </a:endParaRPr>
          </a:p>
          <a:p>
            <a:pPr marL="914400" lvl="1" indent="-342900">
              <a:lnSpc>
                <a:spcPct val="100000"/>
              </a:lnSpc>
              <a:spcBef>
                <a:spcPts val="800"/>
              </a:spcBef>
              <a:buClr>
                <a:schemeClr val="tx1"/>
              </a:buClr>
              <a:buSzPct val="100000"/>
              <a:buFont typeface=".AppleSystemUIFont"/>
              <a:buChar char="-"/>
            </a:pPr>
            <a:endParaRPr lang="en-US" dirty="0">
              <a:ea typeface="Archivo Narrow"/>
              <a:cs typeface="Archivo Narrow"/>
              <a:sym typeface="Archivo Narrow"/>
            </a:endParaRPr>
          </a:p>
          <a:p>
            <a:pPr marL="914400" lvl="1" indent="-342900">
              <a:lnSpc>
                <a:spcPct val="100000"/>
              </a:lnSpc>
              <a:spcBef>
                <a:spcPts val="800"/>
              </a:spcBef>
              <a:buClr>
                <a:schemeClr val="tx1"/>
              </a:buClr>
              <a:buSzPct val="100000"/>
              <a:buFont typeface=".AppleSystemUIFont"/>
              <a:buChar char="-"/>
            </a:pPr>
            <a:endParaRPr lang="en-US" dirty="0">
              <a:ea typeface="Archivo Narrow"/>
              <a:cs typeface="Archivo Narrow"/>
              <a:sym typeface="Archivo Narrow"/>
            </a:endParaRPr>
          </a:p>
          <a:p>
            <a:pPr marL="571500" indent="-457200">
              <a:lnSpc>
                <a:spcPct val="200000"/>
              </a:lnSpc>
              <a:spcBef>
                <a:spcPts val="800"/>
              </a:spcBef>
              <a:buClr>
                <a:schemeClr val="tx1"/>
              </a:buClr>
              <a:buSzPct val="100000"/>
              <a:buFont typeface=".AppleSystemUIFont"/>
              <a:buChar char="-"/>
            </a:pPr>
            <a:endParaRPr lang="en-US" dirty="0"/>
          </a:p>
          <a:p>
            <a:pPr marL="0" indent="0">
              <a:buNone/>
            </a:pPr>
            <a:endParaRPr lang="en-US" dirty="0"/>
          </a:p>
          <a:p>
            <a:pPr marL="0" indent="0">
              <a:buNone/>
            </a:pPr>
            <a:endParaRPr lang="en-US" dirty="0"/>
          </a:p>
        </p:txBody>
      </p:sp>
      <p:sp>
        <p:nvSpPr>
          <p:cNvPr id="8" name="TextBox 7">
            <a:extLst>
              <a:ext uri="{FF2B5EF4-FFF2-40B4-BE49-F238E27FC236}">
                <a16:creationId xmlns:a16="http://schemas.microsoft.com/office/drawing/2014/main" id="{D8E37F17-8293-5C4E-9252-0199A71D3B79}"/>
              </a:ext>
            </a:extLst>
          </p:cNvPr>
          <p:cNvSpPr txBox="1"/>
          <p:nvPr/>
        </p:nvSpPr>
        <p:spPr>
          <a:xfrm>
            <a:off x="926275" y="3093958"/>
            <a:ext cx="2636322" cy="646331"/>
          </a:xfrm>
          <a:prstGeom prst="rect">
            <a:avLst/>
          </a:prstGeom>
          <a:solidFill>
            <a:schemeClr val="bg1"/>
          </a:solidFill>
          <a:ln>
            <a:noFill/>
          </a:ln>
        </p:spPr>
        <p:txBody>
          <a:bodyPr wrap="square" rtlCol="0">
            <a:spAutoFit/>
          </a:bodyPr>
          <a:lstStyle/>
          <a:p>
            <a:pPr algn="ctr"/>
            <a:r>
              <a:rPr lang="en-US" b="1">
                <a:solidFill>
                  <a:schemeClr val="tx1">
                    <a:lumMod val="85000"/>
                  </a:schemeClr>
                </a:solidFill>
                <a:latin typeface="Chalkboard SE" panose="03050602040202020205" pitchFamily="66" charset="77"/>
              </a:rPr>
              <a:t>JSHeroes</a:t>
            </a:r>
          </a:p>
          <a:p>
            <a:pPr algn="ctr"/>
            <a:r>
              <a:rPr lang="en-US" b="1">
                <a:solidFill>
                  <a:schemeClr val="tx1">
                    <a:lumMod val="85000"/>
                  </a:schemeClr>
                </a:solidFill>
                <a:latin typeface="Chalkboard SE" panose="03050602040202020205" pitchFamily="66" charset="77"/>
              </a:rPr>
              <a:t>PRODUCTION</a:t>
            </a:r>
          </a:p>
        </p:txBody>
      </p:sp>
      <p:sp>
        <p:nvSpPr>
          <p:cNvPr id="14" name="TextBox 13">
            <a:extLst>
              <a:ext uri="{FF2B5EF4-FFF2-40B4-BE49-F238E27FC236}">
                <a16:creationId xmlns:a16="http://schemas.microsoft.com/office/drawing/2014/main" id="{F04F7F78-0694-F048-9787-55BA2E22A564}"/>
              </a:ext>
            </a:extLst>
          </p:cNvPr>
          <p:cNvSpPr txBox="1"/>
          <p:nvPr/>
        </p:nvSpPr>
        <p:spPr>
          <a:xfrm>
            <a:off x="926275" y="3740289"/>
            <a:ext cx="1674421" cy="629830"/>
          </a:xfrm>
          <a:prstGeom prst="rect">
            <a:avLst/>
          </a:prstGeom>
          <a:solidFill>
            <a:schemeClr val="bg1"/>
          </a:solidFill>
          <a:ln>
            <a:noFill/>
          </a:ln>
        </p:spPr>
        <p:txBody>
          <a:bodyPr wrap="square" rtlCol="0">
            <a:noAutofit/>
          </a:bodyPr>
          <a:lstStyle/>
          <a:p>
            <a:pPr algn="ctr"/>
            <a:r>
              <a:rPr lang="en-US" b="1">
                <a:solidFill>
                  <a:schemeClr val="tx1">
                    <a:lumMod val="85000"/>
                  </a:schemeClr>
                </a:solidFill>
                <a:latin typeface="Chalkboard SE" panose="03050602040202020205" pitchFamily="66" charset="77"/>
              </a:rPr>
              <a:t>CAMERA:</a:t>
            </a:r>
          </a:p>
        </p:txBody>
      </p:sp>
      <p:sp>
        <p:nvSpPr>
          <p:cNvPr id="15" name="TextBox 14">
            <a:extLst>
              <a:ext uri="{FF2B5EF4-FFF2-40B4-BE49-F238E27FC236}">
                <a16:creationId xmlns:a16="http://schemas.microsoft.com/office/drawing/2014/main" id="{63831EB4-658D-2A46-9698-38B2D33AC669}"/>
              </a:ext>
            </a:extLst>
          </p:cNvPr>
          <p:cNvSpPr txBox="1"/>
          <p:nvPr/>
        </p:nvSpPr>
        <p:spPr>
          <a:xfrm>
            <a:off x="926275" y="4691051"/>
            <a:ext cx="1413071" cy="354000"/>
          </a:xfrm>
          <a:prstGeom prst="rect">
            <a:avLst/>
          </a:prstGeom>
          <a:solidFill>
            <a:schemeClr val="bg1"/>
          </a:solidFill>
          <a:ln>
            <a:noFill/>
          </a:ln>
        </p:spPr>
        <p:txBody>
          <a:bodyPr wrap="square" rtlCol="0">
            <a:noAutofit/>
          </a:bodyPr>
          <a:lstStyle/>
          <a:p>
            <a:pPr algn="just"/>
            <a:r>
              <a:rPr lang="en-US" b="1">
                <a:solidFill>
                  <a:schemeClr val="tx1">
                    <a:lumMod val="85000"/>
                  </a:schemeClr>
                </a:solidFill>
                <a:latin typeface="Chalkboard SE" panose="03050602040202020205" pitchFamily="66" charset="77"/>
              </a:rPr>
              <a:t>18/4/18</a:t>
            </a:r>
            <a:r>
              <a:rPr lang="en-US" b="1"/>
              <a:t>   </a:t>
            </a:r>
            <a:r>
              <a:rPr lang="en-US" b="1">
                <a:solidFill>
                  <a:schemeClr val="bg1"/>
                </a:solidFill>
              </a:rPr>
              <a:t>g </a:t>
            </a:r>
            <a:r>
              <a:rPr lang="en-US" b="1"/>
              <a:t>                </a:t>
            </a:r>
          </a:p>
        </p:txBody>
      </p:sp>
      <p:sp>
        <p:nvSpPr>
          <p:cNvPr id="16" name="TextBox 15">
            <a:extLst>
              <a:ext uri="{FF2B5EF4-FFF2-40B4-BE49-F238E27FC236}">
                <a16:creationId xmlns:a16="http://schemas.microsoft.com/office/drawing/2014/main" id="{450E6FF4-4128-0F43-A06B-D7414ACB24B5}"/>
              </a:ext>
            </a:extLst>
          </p:cNvPr>
          <p:cNvSpPr txBox="1"/>
          <p:nvPr/>
        </p:nvSpPr>
        <p:spPr>
          <a:xfrm>
            <a:off x="2159137" y="4709847"/>
            <a:ext cx="465025" cy="306603"/>
          </a:xfrm>
          <a:prstGeom prst="rect">
            <a:avLst/>
          </a:prstGeom>
          <a:solidFill>
            <a:schemeClr val="bg1"/>
          </a:solidFill>
          <a:ln>
            <a:noFill/>
          </a:ln>
        </p:spPr>
        <p:txBody>
          <a:bodyPr wrap="square" rtlCol="0">
            <a:noAutofit/>
          </a:bodyPr>
          <a:lstStyle/>
          <a:p>
            <a:pPr algn="just"/>
            <a:r>
              <a:rPr lang="en-US" b="1">
                <a:solidFill>
                  <a:schemeClr val="tx1">
                    <a:lumMod val="85000"/>
                  </a:schemeClr>
                </a:solidFill>
                <a:latin typeface="Chalkboard SE" panose="03050602040202020205" pitchFamily="66" charset="77"/>
              </a:rPr>
              <a:t>47</a:t>
            </a:r>
            <a:r>
              <a:rPr lang="en-US" b="1"/>
              <a:t>   </a:t>
            </a:r>
            <a:r>
              <a:rPr lang="en-US" b="1" u="sng">
                <a:solidFill>
                  <a:schemeClr val="bg1"/>
                </a:solidFill>
              </a:rPr>
              <a:t>g </a:t>
            </a:r>
            <a:r>
              <a:rPr lang="en-US" b="1" u="sng"/>
              <a:t>                </a:t>
            </a:r>
          </a:p>
        </p:txBody>
      </p:sp>
      <p:sp>
        <p:nvSpPr>
          <p:cNvPr id="18" name="TextBox 17">
            <a:extLst>
              <a:ext uri="{FF2B5EF4-FFF2-40B4-BE49-F238E27FC236}">
                <a16:creationId xmlns:a16="http://schemas.microsoft.com/office/drawing/2014/main" id="{8BE7E6F4-FECB-5748-9BE5-BB925A0ADFA4}"/>
              </a:ext>
            </a:extLst>
          </p:cNvPr>
          <p:cNvSpPr txBox="1"/>
          <p:nvPr/>
        </p:nvSpPr>
        <p:spPr>
          <a:xfrm>
            <a:off x="2391650" y="3742443"/>
            <a:ext cx="1170947" cy="627675"/>
          </a:xfrm>
          <a:prstGeom prst="rect">
            <a:avLst/>
          </a:prstGeom>
          <a:solidFill>
            <a:schemeClr val="bg1"/>
          </a:solidFill>
          <a:ln>
            <a:noFill/>
          </a:ln>
        </p:spPr>
        <p:txBody>
          <a:bodyPr wrap="square" rtlCol="0">
            <a:noAutofit/>
          </a:bodyPr>
          <a:lstStyle/>
          <a:p>
            <a:pPr algn="just"/>
            <a:r>
              <a:rPr lang="en-US" b="1" u="sng">
                <a:solidFill>
                  <a:schemeClr val="tx1">
                    <a:lumMod val="85000"/>
                  </a:schemeClr>
                </a:solidFill>
                <a:latin typeface="Chalkboard SE" panose="03050602040202020205" pitchFamily="66" charset="77"/>
              </a:rPr>
              <a:t>Marianna</a:t>
            </a:r>
            <a:r>
              <a:rPr lang="en-US" b="1" u="sng"/>
              <a:t>   </a:t>
            </a:r>
            <a:r>
              <a:rPr lang="en-US" b="1" u="sng">
                <a:solidFill>
                  <a:schemeClr val="bg1"/>
                </a:solidFill>
              </a:rPr>
              <a:t>g </a:t>
            </a:r>
            <a:r>
              <a:rPr lang="en-US" b="1" u="sng"/>
              <a:t>                </a:t>
            </a:r>
          </a:p>
        </p:txBody>
      </p:sp>
      <p:cxnSp>
        <p:nvCxnSpPr>
          <p:cNvPr id="21" name="Straight Connector 20">
            <a:extLst>
              <a:ext uri="{FF2B5EF4-FFF2-40B4-BE49-F238E27FC236}">
                <a16:creationId xmlns:a16="http://schemas.microsoft.com/office/drawing/2014/main" id="{A888C13A-2BC8-8D4E-BDBE-89AE109730C4}"/>
              </a:ext>
            </a:extLst>
          </p:cNvPr>
          <p:cNvCxnSpPr/>
          <p:nvPr/>
        </p:nvCxnSpPr>
        <p:spPr>
          <a:xfrm>
            <a:off x="2078182" y="4691051"/>
            <a:ext cx="0" cy="354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3B4EBA4-0FB4-994B-A3EA-C38DCA8DBB4E}"/>
              </a:ext>
            </a:extLst>
          </p:cNvPr>
          <p:cNvSpPr txBox="1"/>
          <p:nvPr/>
        </p:nvSpPr>
        <p:spPr>
          <a:xfrm>
            <a:off x="2980614" y="4709847"/>
            <a:ext cx="391978" cy="306603"/>
          </a:xfrm>
          <a:prstGeom prst="rect">
            <a:avLst/>
          </a:prstGeom>
          <a:solidFill>
            <a:schemeClr val="bg1"/>
          </a:solidFill>
          <a:ln>
            <a:noFill/>
          </a:ln>
        </p:spPr>
        <p:txBody>
          <a:bodyPr wrap="square" rtlCol="0">
            <a:noAutofit/>
          </a:bodyPr>
          <a:lstStyle/>
          <a:p>
            <a:pPr algn="just"/>
            <a:r>
              <a:rPr lang="en-US" b="1">
                <a:solidFill>
                  <a:schemeClr val="tx1">
                    <a:lumMod val="85000"/>
                  </a:schemeClr>
                </a:solidFill>
                <a:latin typeface="Chalkboard SE" panose="03050602040202020205" pitchFamily="66" charset="77"/>
              </a:rPr>
              <a:t>1</a:t>
            </a:r>
            <a:r>
              <a:rPr lang="en-US" b="1"/>
              <a:t>   </a:t>
            </a:r>
            <a:r>
              <a:rPr lang="en-US" b="1">
                <a:solidFill>
                  <a:schemeClr val="bg1"/>
                </a:solidFill>
              </a:rPr>
              <a:t>g </a:t>
            </a:r>
            <a:r>
              <a:rPr lang="en-US" b="1"/>
              <a:t>                </a:t>
            </a:r>
          </a:p>
        </p:txBody>
      </p:sp>
      <p:sp>
        <p:nvSpPr>
          <p:cNvPr id="12" name="Title 1">
            <a:extLst>
              <a:ext uri="{FF2B5EF4-FFF2-40B4-BE49-F238E27FC236}">
                <a16:creationId xmlns:a16="http://schemas.microsoft.com/office/drawing/2014/main" id="{7A51EBEA-0603-D34E-A138-01788E022965}"/>
              </a:ext>
            </a:extLst>
          </p:cNvPr>
          <p:cNvSpPr txBox="1">
            <a:spLocks/>
          </p:cNvSpPr>
          <p:nvPr/>
        </p:nvSpPr>
        <p:spPr>
          <a:xfrm>
            <a:off x="852023" y="5161356"/>
            <a:ext cx="2974645" cy="649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dirty="0">
                <a:latin typeface="Chalkboard SE" panose="03050602040202020205" pitchFamily="66" charset="77"/>
              </a:rPr>
              <a:t>READY, SET, ACTION!</a:t>
            </a:r>
          </a:p>
        </p:txBody>
      </p:sp>
    </p:spTree>
    <p:extLst>
      <p:ext uri="{BB962C8B-B14F-4D97-AF65-F5344CB8AC3E}">
        <p14:creationId xmlns:p14="http://schemas.microsoft.com/office/powerpoint/2010/main" val="205267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59068" y="322551"/>
            <a:ext cx="11228854" cy="649483"/>
          </a:xfrm>
        </p:spPr>
        <p:txBody>
          <a:bodyPr>
            <a:noAutofit/>
          </a:bodyPr>
          <a:lstStyle/>
          <a:p>
            <a:pPr>
              <a:lnSpc>
                <a:spcPct val="100000"/>
              </a:lnSpc>
            </a:pPr>
            <a:r>
              <a:rPr lang="en-US" dirty="0"/>
              <a:t>TEST</a:t>
            </a:r>
            <a:r>
              <a:rPr lang="en-US" b="1" dirty="0"/>
              <a:t> </a:t>
            </a:r>
            <a:r>
              <a:rPr lang="en-US" b="1" dirty="0" err="1"/>
              <a:t>favoriesActions</a:t>
            </a:r>
            <a:r>
              <a:rPr lang="en-US" b="1" dirty="0"/>
              <a:t> </a:t>
            </a:r>
            <a:r>
              <a:rPr lang="en-US" dirty="0"/>
              <a:t>CREATOR</a:t>
            </a:r>
            <a:r>
              <a:rPr lang="en-US" b="1" dirty="0"/>
              <a:t>: </a:t>
            </a:r>
            <a:r>
              <a:rPr lang="en-US" sz="3200" b="1" dirty="0" err="1">
                <a:latin typeface="+mn-lt"/>
              </a:rPr>
              <a:t>favoritesActions.spec.js</a:t>
            </a:r>
            <a:r>
              <a:rPr lang="en-US" sz="3200" b="1" dirty="0">
                <a:latin typeface="+mn-lt"/>
              </a:rPr>
              <a:t> </a:t>
            </a:r>
          </a:p>
        </p:txBody>
      </p:sp>
      <p:sp>
        <p:nvSpPr>
          <p:cNvPr id="8" name="TextBox 7">
            <a:extLst>
              <a:ext uri="{FF2B5EF4-FFF2-40B4-BE49-F238E27FC236}">
                <a16:creationId xmlns:a16="http://schemas.microsoft.com/office/drawing/2014/main" id="{A1E4C0DA-A3D4-CF48-8F3E-A4D6D45ED7C6}"/>
              </a:ext>
            </a:extLst>
          </p:cNvPr>
          <p:cNvSpPr txBox="1"/>
          <p:nvPr/>
        </p:nvSpPr>
        <p:spPr>
          <a:xfrm>
            <a:off x="998009" y="1195059"/>
            <a:ext cx="9863278" cy="5462220"/>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import</a:t>
            </a:r>
            <a:r>
              <a:rPr lang="en-US" b="1" dirty="0"/>
              <a:t> </a:t>
            </a:r>
            <a:r>
              <a:rPr lang="en-US" dirty="0"/>
              <a:t>{</a:t>
            </a:r>
            <a:r>
              <a:rPr lang="en-US" dirty="0" err="1">
                <a:solidFill>
                  <a:srgbClr val="FFC66D"/>
                </a:solidFill>
              </a:rPr>
              <a:t>setFavoriteGif</a:t>
            </a:r>
            <a:r>
              <a:rPr lang="en-US" dirty="0"/>
              <a:t>} </a:t>
            </a:r>
            <a:r>
              <a:rPr lang="en-US" b="1" dirty="0">
                <a:solidFill>
                  <a:srgbClr val="FD9940"/>
                </a:solidFill>
              </a:rPr>
              <a:t>from</a:t>
            </a:r>
            <a:r>
              <a:rPr lang="en-US" b="1" dirty="0"/>
              <a:t> </a:t>
            </a:r>
            <a:r>
              <a:rPr lang="en-US" dirty="0">
                <a:solidFill>
                  <a:srgbClr val="46D426"/>
                </a:solidFill>
              </a:rPr>
              <a:t>'./</a:t>
            </a:r>
            <a:r>
              <a:rPr lang="en-US" dirty="0" err="1">
                <a:solidFill>
                  <a:srgbClr val="46D426"/>
                </a:solidFill>
              </a:rPr>
              <a:t>favoritesActions</a:t>
            </a:r>
            <a:r>
              <a:rPr lang="en-US" dirty="0">
                <a:solidFill>
                  <a:srgbClr val="46D426"/>
                </a:solidFill>
              </a:rPr>
              <a:t>'</a:t>
            </a:r>
            <a:br>
              <a:rPr lang="en-US" dirty="0"/>
            </a:br>
            <a:r>
              <a:rPr lang="en-US" b="1" dirty="0">
                <a:solidFill>
                  <a:srgbClr val="FD9940"/>
                </a:solidFill>
              </a:rPr>
              <a:t>import</a:t>
            </a:r>
            <a:r>
              <a:rPr lang="en-US" b="1" dirty="0"/>
              <a:t> </a:t>
            </a:r>
            <a:r>
              <a:rPr lang="en-US" dirty="0"/>
              <a:t>test </a:t>
            </a:r>
            <a:r>
              <a:rPr lang="en-US" b="1" dirty="0">
                <a:solidFill>
                  <a:srgbClr val="FD9940"/>
                </a:solidFill>
              </a:rPr>
              <a:t>from</a:t>
            </a:r>
            <a:r>
              <a:rPr lang="en-US" b="1" dirty="0"/>
              <a:t> </a:t>
            </a:r>
            <a:r>
              <a:rPr lang="en-US" dirty="0">
                <a:solidFill>
                  <a:srgbClr val="46D426"/>
                </a:solidFill>
              </a:rPr>
              <a:t>'tape'</a:t>
            </a:r>
            <a:br>
              <a:rPr lang="en-US" dirty="0"/>
            </a:br>
            <a:br>
              <a:rPr lang="en-US" dirty="0"/>
            </a:br>
            <a:r>
              <a:rPr lang="en-US" dirty="0"/>
              <a:t>test(</a:t>
            </a:r>
            <a:r>
              <a:rPr lang="en-US" dirty="0">
                <a:solidFill>
                  <a:srgbClr val="46D426"/>
                </a:solidFill>
              </a:rPr>
              <a:t>'Test SET_FAVORITE_GIF action creator'</a:t>
            </a:r>
            <a:r>
              <a:rPr lang="en-US" b="1" dirty="0">
                <a:solidFill>
                  <a:srgbClr val="FD9940"/>
                </a:solidFill>
              </a:rPr>
              <a:t>,</a:t>
            </a:r>
            <a:r>
              <a:rPr lang="en-US" dirty="0"/>
              <a:t> t =&gt; {</a:t>
            </a:r>
            <a:br>
              <a:rPr lang="en-US" dirty="0"/>
            </a:br>
            <a:r>
              <a:rPr lang="en-US" dirty="0"/>
              <a:t>  t.plan(</a:t>
            </a:r>
            <a:r>
              <a:rPr lang="en-US" dirty="0">
                <a:solidFill>
                  <a:srgbClr val="00B0F0"/>
                </a:solidFill>
              </a:rPr>
              <a:t>1</a:t>
            </a:r>
            <a:r>
              <a:rPr lang="en-US" dirty="0"/>
              <a:t>)</a:t>
            </a:r>
            <a:br>
              <a:rPr lang="en-US" dirty="0"/>
            </a:br>
            <a:r>
              <a:rPr lang="en-US" dirty="0"/>
              <a:t>  </a:t>
            </a:r>
            <a:r>
              <a:rPr lang="en-US" b="1" dirty="0">
                <a:solidFill>
                  <a:srgbClr val="FD9940"/>
                </a:solidFill>
              </a:rPr>
              <a:t>try</a:t>
            </a:r>
            <a:r>
              <a:rPr lang="en-US" b="1" dirty="0"/>
              <a:t> </a:t>
            </a:r>
            <a:r>
              <a:rPr lang="en-US" dirty="0"/>
              <a:t>{</a:t>
            </a:r>
            <a:br>
              <a:rPr lang="en-US" dirty="0"/>
            </a:br>
            <a:br>
              <a:rPr lang="en-US" dirty="0"/>
            </a:br>
            <a:r>
              <a:rPr lang="en-US" dirty="0"/>
              <a:t>    </a:t>
            </a:r>
            <a:r>
              <a:rPr lang="en-US" b="1" dirty="0">
                <a:solidFill>
                  <a:srgbClr val="FD9940"/>
                </a:solidFill>
              </a:rPr>
              <a:t>const</a:t>
            </a:r>
            <a:r>
              <a:rPr lang="en-US" b="1" dirty="0"/>
              <a:t> </a:t>
            </a:r>
            <a:r>
              <a:rPr lang="en-US" dirty="0" err="1"/>
              <a:t>expectedAction</a:t>
            </a:r>
            <a:r>
              <a:rPr lang="en-US" dirty="0"/>
              <a:t> = {</a:t>
            </a:r>
            <a:br>
              <a:rPr lang="en-US" dirty="0"/>
            </a:br>
            <a:r>
              <a:rPr lang="en-US" dirty="0"/>
              <a:t>      </a:t>
            </a:r>
            <a:r>
              <a:rPr lang="en-US" dirty="0">
                <a:solidFill>
                  <a:schemeClr val="accent4">
                    <a:lumMod val="60000"/>
                    <a:lumOff val="40000"/>
                  </a:schemeClr>
                </a:solidFill>
              </a:rPr>
              <a:t>type</a:t>
            </a:r>
            <a:r>
              <a:rPr lang="en-US" dirty="0"/>
              <a:t>: </a:t>
            </a:r>
            <a:r>
              <a:rPr lang="en-US" dirty="0">
                <a:solidFill>
                  <a:srgbClr val="46D426"/>
                </a:solidFill>
              </a:rPr>
              <a:t>'SET_FAVORITE_GIF'</a:t>
            </a:r>
            <a:r>
              <a:rPr lang="en-US" b="1" dirty="0">
                <a:solidFill>
                  <a:srgbClr val="FD9940"/>
                </a:solidFill>
              </a:rPr>
              <a:t>,</a:t>
            </a:r>
            <a:br>
              <a:rPr lang="en-US" dirty="0"/>
            </a:br>
            <a:r>
              <a:rPr lang="en-US" dirty="0"/>
              <a:t>      </a:t>
            </a:r>
            <a:r>
              <a:rPr lang="en-US" dirty="0">
                <a:solidFill>
                  <a:schemeClr val="accent4">
                    <a:lumMod val="60000"/>
                    <a:lumOff val="40000"/>
                  </a:schemeClr>
                </a:solidFill>
              </a:rPr>
              <a:t>gif</a:t>
            </a:r>
            <a:r>
              <a:rPr lang="en-US" dirty="0"/>
              <a:t>: {}</a:t>
            </a:r>
            <a:r>
              <a:rPr lang="en-US" b="1" dirty="0">
                <a:solidFill>
                  <a:srgbClr val="FD9940"/>
                </a:solidFill>
              </a:rPr>
              <a:t>,</a:t>
            </a:r>
            <a:br>
              <a:rPr lang="en-US" dirty="0"/>
            </a:br>
            <a:r>
              <a:rPr lang="en-US" dirty="0"/>
              <a:t>      </a:t>
            </a:r>
            <a:r>
              <a:rPr lang="en-US" dirty="0">
                <a:solidFill>
                  <a:schemeClr val="accent4">
                    <a:lumMod val="60000"/>
                    <a:lumOff val="40000"/>
                  </a:schemeClr>
                </a:solidFill>
              </a:rPr>
              <a:t>isFavorite</a:t>
            </a:r>
            <a:r>
              <a:rPr lang="en-US" dirty="0"/>
              <a:t>: </a:t>
            </a:r>
            <a:r>
              <a:rPr lang="en-US" b="1" dirty="0">
                <a:solidFill>
                  <a:srgbClr val="FD9940"/>
                </a:solidFill>
              </a:rPr>
              <a:t>true</a:t>
            </a:r>
            <a:br>
              <a:rPr lang="en-US" b="1" dirty="0"/>
            </a:br>
            <a:r>
              <a:rPr lang="en-US" b="1" dirty="0"/>
              <a:t>    </a:t>
            </a:r>
            <a:r>
              <a:rPr lang="en-US" dirty="0"/>
              <a:t>}</a:t>
            </a:r>
            <a:br>
              <a:rPr lang="en-US" dirty="0"/>
            </a:br>
            <a:r>
              <a:rPr lang="en-US" dirty="0"/>
              <a:t>    </a:t>
            </a:r>
            <a:r>
              <a:rPr lang="en-US" b="1" dirty="0">
                <a:solidFill>
                  <a:srgbClr val="FD9940"/>
                </a:solidFill>
              </a:rPr>
              <a:t>const</a:t>
            </a:r>
            <a:r>
              <a:rPr lang="en-US" b="1" dirty="0"/>
              <a:t> </a:t>
            </a:r>
            <a:r>
              <a:rPr lang="en-US" dirty="0" err="1"/>
              <a:t>actualAction</a:t>
            </a:r>
            <a:r>
              <a:rPr lang="en-US" dirty="0"/>
              <a:t> = </a:t>
            </a:r>
            <a:r>
              <a:rPr lang="en-US" dirty="0" err="1">
                <a:solidFill>
                  <a:srgbClr val="FFC66D"/>
                </a:solidFill>
              </a:rPr>
              <a:t>setFavoriteGif</a:t>
            </a:r>
            <a:r>
              <a:rPr lang="en-US" dirty="0"/>
              <a:t>({}</a:t>
            </a:r>
            <a:r>
              <a:rPr lang="en-US" b="1" dirty="0"/>
              <a:t>,</a:t>
            </a:r>
            <a:r>
              <a:rPr lang="en-US" dirty="0"/>
              <a:t> </a:t>
            </a:r>
            <a:r>
              <a:rPr lang="en-US" b="1" dirty="0">
                <a:solidFill>
                  <a:srgbClr val="FD9940"/>
                </a:solidFill>
              </a:rPr>
              <a:t>true</a:t>
            </a:r>
            <a:r>
              <a:rPr lang="en-US" b="1" dirty="0"/>
              <a:t> </a:t>
            </a:r>
            <a:r>
              <a:rPr lang="en-US" dirty="0"/>
              <a:t>)</a:t>
            </a:r>
            <a:br>
              <a:rPr lang="en-US" dirty="0"/>
            </a:br>
            <a:r>
              <a:rPr lang="en-US" dirty="0"/>
              <a:t>    </a:t>
            </a:r>
            <a:r>
              <a:rPr lang="en-US" dirty="0" err="1"/>
              <a:t>t.deepEquals</a:t>
            </a:r>
            <a:r>
              <a:rPr lang="en-US" dirty="0"/>
              <a:t>(</a:t>
            </a:r>
            <a:r>
              <a:rPr lang="en-US" dirty="0" err="1"/>
              <a:t>actualAction</a:t>
            </a:r>
            <a:r>
              <a:rPr lang="en-US" b="1" dirty="0">
                <a:solidFill>
                  <a:srgbClr val="FD9940"/>
                </a:solidFill>
              </a:rPr>
              <a:t>,</a:t>
            </a:r>
            <a:r>
              <a:rPr lang="en-US" dirty="0"/>
              <a:t> </a:t>
            </a:r>
            <a:r>
              <a:rPr lang="en-US" dirty="0" err="1"/>
              <a:t>expectedAction</a:t>
            </a:r>
            <a:r>
              <a:rPr lang="en-US" b="1" dirty="0">
                <a:solidFill>
                  <a:srgbClr val="FD9940"/>
                </a:solidFill>
              </a:rPr>
              <a:t>,</a:t>
            </a:r>
            <a:r>
              <a:rPr lang="en-US" dirty="0"/>
              <a:t> </a:t>
            </a:r>
            <a:r>
              <a:rPr lang="en-US" dirty="0">
                <a:solidFill>
                  <a:srgbClr val="46D426"/>
                </a:solidFill>
              </a:rPr>
              <a:t>'should create SET_FAVORITE_GIF action '</a:t>
            </a:r>
            <a:r>
              <a:rPr lang="en-US" dirty="0"/>
              <a:t>)</a:t>
            </a:r>
            <a:br>
              <a:rPr lang="en-US" dirty="0"/>
            </a:br>
            <a:br>
              <a:rPr lang="en-US" dirty="0"/>
            </a:br>
            <a:r>
              <a:rPr lang="en-US" dirty="0"/>
              <a:t>  } </a:t>
            </a:r>
            <a:r>
              <a:rPr lang="en-US" b="1" dirty="0">
                <a:solidFill>
                  <a:srgbClr val="FD9940"/>
                </a:solidFill>
              </a:rPr>
              <a:t>catch</a:t>
            </a:r>
            <a:r>
              <a:rPr lang="en-US" b="1" dirty="0"/>
              <a:t> </a:t>
            </a:r>
            <a:r>
              <a:rPr lang="en-US" dirty="0"/>
              <a:t>(e) {</a:t>
            </a:r>
            <a:br>
              <a:rPr lang="en-US" dirty="0"/>
            </a:br>
            <a:r>
              <a:rPr lang="en-US" dirty="0"/>
              <a:t>    t.fail(e.</a:t>
            </a:r>
            <a:r>
              <a:rPr lang="en-US" dirty="0">
                <a:solidFill>
                  <a:schemeClr val="accent4">
                    <a:lumMod val="60000"/>
                    <a:lumOff val="40000"/>
                  </a:schemeClr>
                </a:solidFill>
              </a:rPr>
              <a:t>message</a:t>
            </a:r>
            <a:r>
              <a:rPr lang="en-US" dirty="0"/>
              <a:t>)</a:t>
            </a:r>
            <a:br>
              <a:rPr lang="en-US" dirty="0"/>
            </a:br>
            <a:r>
              <a:rPr lang="en-US" dirty="0"/>
              <a:t>  }</a:t>
            </a:r>
            <a:br>
              <a:rPr lang="en-US" dirty="0"/>
            </a:br>
            <a:r>
              <a:rPr lang="en-US" dirty="0"/>
              <a:t>})</a:t>
            </a:r>
            <a:br>
              <a:rPr lang="en-US" sz="2000" dirty="0"/>
            </a:br>
            <a:br>
              <a:rPr lang="en-US" sz="2000" dirty="0"/>
            </a:br>
            <a:br>
              <a:rPr lang="en-US" sz="2000" dirty="0"/>
            </a:br>
            <a:br>
              <a:rPr lang="en-US" sz="2000" dirty="0"/>
            </a:br>
            <a:br>
              <a:rPr lang="en-US" sz="2000" dirty="0"/>
            </a:br>
            <a:br>
              <a:rPr lang="en-US" sz="2400" dirty="0"/>
            </a:br>
            <a:endParaRPr lang="en-US" sz="2400" dirty="0"/>
          </a:p>
        </p:txBody>
      </p:sp>
    </p:spTree>
    <p:extLst>
      <p:ext uri="{BB962C8B-B14F-4D97-AF65-F5344CB8AC3E}">
        <p14:creationId xmlns:p14="http://schemas.microsoft.com/office/powerpoint/2010/main" val="324635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WHAT?</a:t>
            </a:r>
            <a:br>
              <a:rPr lang="en-US" dirty="0"/>
            </a:br>
            <a:endParaRPr lang="en-US" sz="3600"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838200" y="2340629"/>
            <a:ext cx="10515600" cy="3261382"/>
          </a:xfrm>
        </p:spPr>
        <p:txBody>
          <a:bodyPr/>
          <a:lstStyle/>
          <a:p>
            <a:pPr>
              <a:lnSpc>
                <a:spcPct val="200000"/>
              </a:lnSpc>
            </a:pPr>
            <a:r>
              <a:rPr lang="en-US" dirty="0"/>
              <a:t>Find out what </a:t>
            </a:r>
            <a:r>
              <a:rPr lang="en-US" b="1" dirty="0"/>
              <a:t>exactly</a:t>
            </a:r>
            <a:r>
              <a:rPr lang="en-US" dirty="0"/>
              <a:t> we would like to test</a:t>
            </a:r>
          </a:p>
          <a:p>
            <a:pPr>
              <a:lnSpc>
                <a:spcPct val="200000"/>
              </a:lnSpc>
            </a:pPr>
            <a:r>
              <a:rPr lang="en-US" dirty="0"/>
              <a:t>Do </a:t>
            </a:r>
            <a:r>
              <a:rPr lang="en-US" b="1" dirty="0"/>
              <a:t>NOT</a:t>
            </a:r>
            <a:r>
              <a:rPr lang="en-US" dirty="0"/>
              <a:t> test </a:t>
            </a:r>
            <a:r>
              <a:rPr lang="en-US" b="1" dirty="0"/>
              <a:t>3</a:t>
            </a:r>
            <a:r>
              <a:rPr lang="en-US" b="1" baseline="30000" dirty="0"/>
              <a:t>rd</a:t>
            </a:r>
            <a:r>
              <a:rPr lang="en-US" b="1" dirty="0"/>
              <a:t> and 1</a:t>
            </a:r>
            <a:r>
              <a:rPr lang="en-US" b="1" baseline="30000" dirty="0"/>
              <a:t>st</a:t>
            </a:r>
            <a:r>
              <a:rPr lang="en-US" b="1" dirty="0"/>
              <a:t> party dependencies</a:t>
            </a:r>
          </a:p>
          <a:p>
            <a:pPr>
              <a:lnSpc>
                <a:spcPct val="200000"/>
              </a:lnSpc>
            </a:pPr>
            <a:r>
              <a:rPr lang="en-US" dirty="0"/>
              <a:t>If testing the </a:t>
            </a:r>
            <a:r>
              <a:rPr lang="en-US" b="1" dirty="0"/>
              <a:t>integration</a:t>
            </a:r>
            <a:r>
              <a:rPr lang="en-US" dirty="0"/>
              <a:t> with external code, test </a:t>
            </a:r>
            <a:r>
              <a:rPr lang="en-US" b="1" dirty="0"/>
              <a:t>ONLY</a:t>
            </a:r>
            <a:r>
              <a:rPr lang="en-US" dirty="0"/>
              <a:t> the integration</a:t>
            </a:r>
          </a:p>
        </p:txBody>
      </p:sp>
      <p:sp>
        <p:nvSpPr>
          <p:cNvPr id="8" name="TextBox 7">
            <a:extLst>
              <a:ext uri="{FF2B5EF4-FFF2-40B4-BE49-F238E27FC236}">
                <a16:creationId xmlns:a16="http://schemas.microsoft.com/office/drawing/2014/main" id="{2CF475B1-0694-5A4E-8BEE-61A924C7B408}"/>
              </a:ext>
            </a:extLst>
          </p:cNvPr>
          <p:cNvSpPr txBox="1"/>
          <p:nvPr/>
        </p:nvSpPr>
        <p:spPr>
          <a:xfrm>
            <a:off x="627992" y="1000098"/>
            <a:ext cx="6358759" cy="646331"/>
          </a:xfrm>
          <a:prstGeom prst="rect">
            <a:avLst/>
          </a:prstGeom>
          <a:noFill/>
        </p:spPr>
        <p:txBody>
          <a:bodyPr wrap="square" rtlCol="0">
            <a:spAutoFit/>
          </a:bodyPr>
          <a:lstStyle/>
          <a:p>
            <a:r>
              <a:rPr lang="en-US" sz="3600" dirty="0"/>
              <a:t>what are we testing…</a:t>
            </a:r>
          </a:p>
        </p:txBody>
      </p:sp>
      <p:pic>
        <p:nvPicPr>
          <p:cNvPr id="5" name="Picture 4">
            <a:extLst>
              <a:ext uri="{FF2B5EF4-FFF2-40B4-BE49-F238E27FC236}">
                <a16:creationId xmlns:a16="http://schemas.microsoft.com/office/drawing/2014/main" id="{6CBC7036-E511-284B-98EA-90E856398F3B}"/>
              </a:ext>
            </a:extLst>
          </p:cNvPr>
          <p:cNvPicPr>
            <a:picLocks noChangeAspect="1"/>
          </p:cNvPicPr>
          <p:nvPr/>
        </p:nvPicPr>
        <p:blipFill>
          <a:blip r:embed="rId2"/>
          <a:stretch>
            <a:fillRect/>
          </a:stretch>
        </p:blipFill>
        <p:spPr>
          <a:xfrm>
            <a:off x="7992853" y="365124"/>
            <a:ext cx="3767037" cy="3767037"/>
          </a:xfrm>
          <a:prstGeom prst="rect">
            <a:avLst/>
          </a:prstGeom>
        </p:spPr>
      </p:pic>
    </p:spTree>
    <p:extLst>
      <p:ext uri="{BB962C8B-B14F-4D97-AF65-F5344CB8AC3E}">
        <p14:creationId xmlns:p14="http://schemas.microsoft.com/office/powerpoint/2010/main" val="170042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519402" y="456365"/>
            <a:ext cx="8679773" cy="649483"/>
          </a:xfrm>
        </p:spPr>
        <p:txBody>
          <a:bodyPr>
            <a:noAutofit/>
          </a:bodyPr>
          <a:lstStyle/>
          <a:p>
            <a:pPr>
              <a:lnSpc>
                <a:spcPct val="100000"/>
              </a:lnSpc>
            </a:pPr>
            <a:r>
              <a:rPr lang="en-US" b="1" dirty="0"/>
              <a:t>TEST ASYNC ACTION: requestGifs</a:t>
            </a:r>
            <a:endParaRPr lang="en-US" b="1" dirty="0">
              <a:latin typeface="+mn-lt"/>
            </a:endParaRPr>
          </a:p>
        </p:txBody>
      </p:sp>
      <p:sp>
        <p:nvSpPr>
          <p:cNvPr id="6" name="TextBox 5">
            <a:extLst>
              <a:ext uri="{FF2B5EF4-FFF2-40B4-BE49-F238E27FC236}">
                <a16:creationId xmlns:a16="http://schemas.microsoft.com/office/drawing/2014/main" id="{9ED0D751-D5C9-6F4A-BD9B-7B3A50A4828B}"/>
              </a:ext>
            </a:extLst>
          </p:cNvPr>
          <p:cNvSpPr txBox="1"/>
          <p:nvPr/>
        </p:nvSpPr>
        <p:spPr>
          <a:xfrm>
            <a:off x="519402" y="1274993"/>
            <a:ext cx="6394353" cy="5462220"/>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export function </a:t>
            </a:r>
            <a:r>
              <a:rPr lang="en-US" dirty="0">
                <a:solidFill>
                  <a:srgbClr val="FFC66D"/>
                </a:solidFill>
              </a:rPr>
              <a:t>requestGifs</a:t>
            </a:r>
            <a:r>
              <a:rPr lang="en-US" dirty="0"/>
              <a:t>(term) {</a:t>
            </a:r>
          </a:p>
          <a:p>
            <a:br>
              <a:rPr lang="en-US" dirty="0"/>
            </a:br>
            <a:r>
              <a:rPr lang="en-US" dirty="0"/>
              <a:t>  </a:t>
            </a:r>
            <a:r>
              <a:rPr lang="en-US" b="1" dirty="0">
                <a:solidFill>
                  <a:srgbClr val="FD9940"/>
                </a:solidFill>
              </a:rPr>
              <a:t>return</a:t>
            </a:r>
            <a:r>
              <a:rPr lang="en-US" b="1" dirty="0"/>
              <a:t> </a:t>
            </a:r>
            <a:r>
              <a:rPr lang="en-US" dirty="0"/>
              <a:t>(dispatch) =&gt; {</a:t>
            </a:r>
            <a:br>
              <a:rPr lang="en-US" dirty="0"/>
            </a:br>
            <a:br>
              <a:rPr lang="en-US" dirty="0"/>
            </a:br>
            <a:r>
              <a:rPr lang="en-US" dirty="0"/>
              <a:t>    </a:t>
            </a:r>
            <a:r>
              <a:rPr lang="en-US" b="1" dirty="0"/>
              <a:t>let </a:t>
            </a:r>
            <a:r>
              <a:rPr lang="en-US" dirty="0" err="1"/>
              <a:t>url</a:t>
            </a:r>
            <a:r>
              <a:rPr lang="en-US" dirty="0"/>
              <a:t> = </a:t>
            </a:r>
            <a:r>
              <a:rPr lang="en-US" dirty="0">
                <a:solidFill>
                  <a:srgbClr val="46D426"/>
                </a:solidFill>
              </a:rPr>
              <a:t>`</a:t>
            </a:r>
            <a:r>
              <a:rPr lang="en-US" dirty="0"/>
              <a:t>${API_URL}${</a:t>
            </a:r>
            <a:r>
              <a:rPr lang="en-US" dirty="0" err="1"/>
              <a:t>term.</a:t>
            </a:r>
            <a:r>
              <a:rPr lang="en-US" dirty="0" err="1">
                <a:solidFill>
                  <a:srgbClr val="FFC66D"/>
                </a:solidFill>
              </a:rPr>
              <a:t>replace</a:t>
            </a:r>
            <a:r>
              <a:rPr lang="en-US" dirty="0"/>
              <a:t>(/</a:t>
            </a:r>
            <a:r>
              <a:rPr lang="en-US" dirty="0">
                <a:solidFill>
                  <a:srgbClr val="FFC66D"/>
                </a:solidFill>
              </a:rPr>
              <a:t>\s</a:t>
            </a:r>
            <a:r>
              <a:rPr lang="en-US" dirty="0">
                <a:solidFill>
                  <a:srgbClr val="46D426"/>
                </a:solidFill>
              </a:rPr>
              <a:t>/g</a:t>
            </a:r>
            <a:r>
              <a:rPr lang="en-US" b="1" dirty="0">
                <a:solidFill>
                  <a:srgbClr val="FD9940"/>
                </a:solidFill>
              </a:rPr>
              <a:t>,</a:t>
            </a:r>
            <a:r>
              <a:rPr lang="en-US" dirty="0"/>
              <a:t> </a:t>
            </a:r>
            <a:r>
              <a:rPr lang="en-US" dirty="0">
                <a:solidFill>
                  <a:srgbClr val="46D426"/>
                </a:solidFill>
              </a:rPr>
              <a:t>'+'</a:t>
            </a:r>
            <a:r>
              <a:rPr lang="en-US" dirty="0"/>
              <a:t>)}${API_KEY}</a:t>
            </a:r>
            <a:r>
              <a:rPr lang="en-US" dirty="0">
                <a:solidFill>
                  <a:srgbClr val="46D426"/>
                </a:solidFill>
              </a:rPr>
              <a:t>`</a:t>
            </a:r>
            <a:br>
              <a:rPr lang="en-US" dirty="0"/>
            </a:br>
            <a:r>
              <a:rPr lang="en-US" dirty="0"/>
              <a:t>    </a:t>
            </a:r>
            <a:r>
              <a:rPr lang="en-US" b="1" dirty="0">
                <a:solidFill>
                  <a:srgbClr val="FD9940"/>
                </a:solidFill>
              </a:rPr>
              <a:t>return</a:t>
            </a:r>
            <a:r>
              <a:rPr lang="en-US" b="1" dirty="0"/>
              <a:t> </a:t>
            </a:r>
            <a:r>
              <a:rPr lang="en-US" b="1" dirty="0">
                <a:solidFill>
                  <a:srgbClr val="FFC66D"/>
                </a:solidFill>
              </a:rPr>
              <a:t>get</a:t>
            </a:r>
            <a:r>
              <a:rPr lang="en-US" dirty="0"/>
              <a:t>(</a:t>
            </a:r>
            <a:r>
              <a:rPr lang="en-US" dirty="0" err="1"/>
              <a:t>url</a:t>
            </a:r>
            <a:r>
              <a:rPr lang="en-US" dirty="0"/>
              <a:t>)</a:t>
            </a:r>
            <a:br>
              <a:rPr lang="en-US" dirty="0"/>
            </a:br>
            <a:r>
              <a:rPr lang="en-US" dirty="0"/>
              <a:t>      .</a:t>
            </a:r>
            <a:r>
              <a:rPr lang="en-US" dirty="0">
                <a:solidFill>
                  <a:srgbClr val="FFC66D"/>
                </a:solidFill>
              </a:rPr>
              <a:t>then</a:t>
            </a:r>
            <a:r>
              <a:rPr lang="en-US" dirty="0"/>
              <a:t>(</a:t>
            </a:r>
            <a:r>
              <a:rPr lang="en-US" b="1" dirty="0">
                <a:solidFill>
                  <a:srgbClr val="FFC66D"/>
                </a:solidFill>
              </a:rPr>
              <a:t>success</a:t>
            </a:r>
            <a:r>
              <a:rPr lang="en-US" dirty="0"/>
              <a:t>)</a:t>
            </a:r>
            <a:br>
              <a:rPr lang="en-US" dirty="0"/>
            </a:br>
            <a:r>
              <a:rPr lang="en-US" dirty="0"/>
              <a:t>      .</a:t>
            </a:r>
            <a:r>
              <a:rPr lang="en-US" dirty="0">
                <a:solidFill>
                  <a:srgbClr val="FFC66D"/>
                </a:solidFill>
              </a:rPr>
              <a:t>then</a:t>
            </a:r>
            <a:r>
              <a:rPr lang="en-US" dirty="0"/>
              <a:t>((data) =&gt; {</a:t>
            </a:r>
            <a:br>
              <a:rPr lang="en-US" dirty="0"/>
            </a:br>
            <a:r>
              <a:rPr lang="en-US" dirty="0"/>
              <a:t>        dispatch(</a:t>
            </a:r>
            <a:r>
              <a:rPr lang="en-US" dirty="0" err="1">
                <a:solidFill>
                  <a:srgbClr val="FFC66D"/>
                </a:solidFill>
              </a:rPr>
              <a:t>receiveGifs</a:t>
            </a:r>
            <a:r>
              <a:rPr lang="en-US" dirty="0"/>
              <a:t>(data))</a:t>
            </a:r>
            <a:br>
              <a:rPr lang="en-US" dirty="0"/>
            </a:br>
            <a:r>
              <a:rPr lang="en-US" dirty="0"/>
              <a:t>      })</a:t>
            </a:r>
            <a:br>
              <a:rPr lang="en-US" dirty="0"/>
            </a:br>
            <a:r>
              <a:rPr lang="en-US" dirty="0"/>
              <a:t>      .</a:t>
            </a:r>
            <a:r>
              <a:rPr lang="en-US" dirty="0">
                <a:solidFill>
                  <a:srgbClr val="FFC66D"/>
                </a:solidFill>
              </a:rPr>
              <a:t>catch</a:t>
            </a:r>
            <a:r>
              <a:rPr lang="en-US" dirty="0"/>
              <a:t>((error) =&gt; {</a:t>
            </a:r>
            <a:br>
              <a:rPr lang="en-US" dirty="0"/>
            </a:br>
            <a:r>
              <a:rPr lang="en-US" dirty="0"/>
              <a:t>        dispatch(</a:t>
            </a:r>
            <a:r>
              <a:rPr lang="en-US" dirty="0" err="1">
                <a:solidFill>
                  <a:srgbClr val="FFC66D"/>
                </a:solidFill>
              </a:rPr>
              <a:t>failedReceiveGifs</a:t>
            </a:r>
            <a:r>
              <a:rPr lang="en-US" dirty="0"/>
              <a:t>({</a:t>
            </a:r>
          </a:p>
          <a:p>
            <a:r>
              <a:rPr lang="en-US" dirty="0"/>
              <a:t>			</a:t>
            </a:r>
            <a:r>
              <a:rPr lang="en-US" dirty="0" err="1">
                <a:solidFill>
                  <a:schemeClr val="accent4">
                    <a:lumMod val="60000"/>
                    <a:lumOff val="40000"/>
                  </a:schemeClr>
                </a:solidFill>
              </a:rPr>
              <a:t>errorMsg</a:t>
            </a:r>
            <a:r>
              <a:rPr lang="en-US" dirty="0"/>
              <a:t>: </a:t>
            </a:r>
            <a:r>
              <a:rPr lang="en-US" dirty="0">
                <a:solidFill>
                  <a:srgbClr val="46D426"/>
                </a:solidFill>
              </a:rPr>
              <a:t>'error: failed to retrieve gifs’</a:t>
            </a:r>
            <a:r>
              <a:rPr lang="en-US" b="1" dirty="0">
                <a:solidFill>
                  <a:srgbClr val="FD9940"/>
                </a:solidFill>
              </a:rPr>
              <a:t>, </a:t>
            </a:r>
          </a:p>
          <a:p>
            <a:r>
              <a:rPr lang="en-US" dirty="0"/>
              <a:t>			</a:t>
            </a:r>
            <a:r>
              <a:rPr lang="en-US" dirty="0">
                <a:solidFill>
                  <a:schemeClr val="accent4">
                    <a:lumMod val="60000"/>
                    <a:lumOff val="40000"/>
                  </a:schemeClr>
                </a:solidFill>
              </a:rPr>
              <a:t>reason</a:t>
            </a:r>
            <a:r>
              <a:rPr lang="en-US" dirty="0"/>
              <a:t>: error</a:t>
            </a:r>
          </a:p>
          <a:p>
            <a:r>
              <a:rPr lang="en-US" dirty="0"/>
              <a:t>         }))</a:t>
            </a:r>
            <a:br>
              <a:rPr lang="en-US" dirty="0"/>
            </a:br>
            <a:r>
              <a:rPr lang="en-US" dirty="0"/>
              <a:t>        dispatch(</a:t>
            </a:r>
            <a:r>
              <a:rPr lang="en-US" dirty="0" err="1">
                <a:solidFill>
                  <a:srgbClr val="FFC66D"/>
                </a:solidFill>
              </a:rPr>
              <a:t>receiveGifs</a:t>
            </a:r>
            <a:r>
              <a:rPr lang="en-US" dirty="0"/>
              <a:t>([]))</a:t>
            </a:r>
            <a:br>
              <a:rPr lang="en-US" dirty="0"/>
            </a:br>
            <a:r>
              <a:rPr lang="en-US" dirty="0"/>
              <a:t>      })</a:t>
            </a:r>
            <a:br>
              <a:rPr lang="en-US" dirty="0"/>
            </a:br>
            <a:r>
              <a:rPr lang="en-US" dirty="0"/>
              <a:t>  }</a:t>
            </a:r>
            <a:br>
              <a:rPr lang="en-US" dirty="0"/>
            </a:br>
            <a:r>
              <a:rPr lang="en-US" dirty="0"/>
              <a:t>}</a:t>
            </a:r>
            <a:br>
              <a:rPr lang="en-US" sz="2000" dirty="0"/>
            </a:br>
            <a:br>
              <a:rPr lang="en-US" sz="2000" dirty="0"/>
            </a:br>
            <a:br>
              <a:rPr lang="en-US" sz="2000" dirty="0"/>
            </a:br>
            <a:br>
              <a:rPr lang="en-US" sz="2000" dirty="0"/>
            </a:br>
            <a:br>
              <a:rPr lang="en-US" sz="2400" dirty="0"/>
            </a:br>
            <a:endParaRPr lang="en-US" sz="2400" dirty="0"/>
          </a:p>
        </p:txBody>
      </p:sp>
      <p:sp>
        <p:nvSpPr>
          <p:cNvPr id="7" name="TextBox 6">
            <a:extLst>
              <a:ext uri="{FF2B5EF4-FFF2-40B4-BE49-F238E27FC236}">
                <a16:creationId xmlns:a16="http://schemas.microsoft.com/office/drawing/2014/main" id="{F65F2C11-C269-1344-BAE2-5E72D7F8E483}"/>
              </a:ext>
            </a:extLst>
          </p:cNvPr>
          <p:cNvSpPr txBox="1"/>
          <p:nvPr/>
        </p:nvSpPr>
        <p:spPr>
          <a:xfrm>
            <a:off x="7092174" y="1254568"/>
            <a:ext cx="4939991" cy="2603754"/>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export const </a:t>
            </a:r>
            <a:r>
              <a:rPr lang="en-US" b="1" dirty="0">
                <a:solidFill>
                  <a:srgbClr val="FFC66D"/>
                </a:solidFill>
              </a:rPr>
              <a:t>get</a:t>
            </a:r>
            <a:r>
              <a:rPr lang="en-US" dirty="0"/>
              <a:t> = (</a:t>
            </a:r>
            <a:r>
              <a:rPr lang="en-US" dirty="0" err="1"/>
              <a:t>url</a:t>
            </a:r>
            <a:r>
              <a:rPr lang="en-US" dirty="0"/>
              <a:t>) =&gt; {</a:t>
            </a:r>
            <a:br>
              <a:rPr lang="en-US" dirty="0"/>
            </a:br>
            <a:r>
              <a:rPr lang="en-US" dirty="0"/>
              <a:t>  </a:t>
            </a:r>
            <a:r>
              <a:rPr lang="en-US" b="1" dirty="0">
                <a:solidFill>
                  <a:srgbClr val="FD9940"/>
                </a:solidFill>
              </a:rPr>
              <a:t>return</a:t>
            </a:r>
            <a:r>
              <a:rPr lang="en-US" b="1" dirty="0"/>
              <a:t> </a:t>
            </a:r>
            <a:r>
              <a:rPr lang="en-US" b="1" dirty="0" err="1"/>
              <a:t>window.</a:t>
            </a:r>
            <a:r>
              <a:rPr lang="en-US" b="1" dirty="0" err="1">
                <a:solidFill>
                  <a:srgbClr val="FFC66D"/>
                </a:solidFill>
              </a:rPr>
              <a:t>fetch</a:t>
            </a:r>
            <a:r>
              <a:rPr lang="en-US" dirty="0"/>
              <a:t>(</a:t>
            </a:r>
            <a:r>
              <a:rPr lang="en-US" dirty="0" err="1"/>
              <a:t>url</a:t>
            </a:r>
            <a:r>
              <a:rPr lang="en-US" dirty="0"/>
              <a:t> </a:t>
            </a:r>
            <a:r>
              <a:rPr lang="en-US" b="1" dirty="0">
                <a:solidFill>
                  <a:srgbClr val="FD9940"/>
                </a:solidFill>
              </a:rPr>
              <a:t>,</a:t>
            </a:r>
            <a:br>
              <a:rPr lang="en-US" dirty="0"/>
            </a:br>
            <a:r>
              <a:rPr lang="en-US" dirty="0"/>
              <a:t>    {</a:t>
            </a:r>
            <a:br>
              <a:rPr lang="en-US" dirty="0"/>
            </a:br>
            <a:r>
              <a:rPr lang="en-US" dirty="0"/>
              <a:t>      </a:t>
            </a:r>
            <a:r>
              <a:rPr lang="en-US" dirty="0">
                <a:solidFill>
                  <a:schemeClr val="accent4">
                    <a:lumMod val="60000"/>
                    <a:lumOff val="40000"/>
                  </a:schemeClr>
                </a:solidFill>
              </a:rPr>
              <a:t>method</a:t>
            </a:r>
            <a:r>
              <a:rPr lang="en-US" dirty="0"/>
              <a:t>: </a:t>
            </a:r>
            <a:r>
              <a:rPr lang="en-US" dirty="0">
                <a:solidFill>
                  <a:srgbClr val="46D426"/>
                </a:solidFill>
              </a:rPr>
              <a:t>'GET'</a:t>
            </a:r>
            <a:r>
              <a:rPr lang="en-US" b="1" dirty="0"/>
              <a:t>,</a:t>
            </a:r>
            <a:br>
              <a:rPr lang="en-US" dirty="0"/>
            </a:br>
            <a:r>
              <a:rPr lang="en-US" dirty="0"/>
              <a:t>      </a:t>
            </a:r>
            <a:r>
              <a:rPr lang="en-US" dirty="0">
                <a:solidFill>
                  <a:schemeClr val="accent4">
                    <a:lumMod val="60000"/>
                    <a:lumOff val="40000"/>
                  </a:schemeClr>
                </a:solidFill>
              </a:rPr>
              <a:t>headers</a:t>
            </a:r>
            <a:r>
              <a:rPr lang="en-US" dirty="0"/>
              <a:t>: {</a:t>
            </a:r>
            <a:br>
              <a:rPr lang="en-US" dirty="0"/>
            </a:br>
            <a:r>
              <a:rPr lang="en-US" dirty="0">
                <a:solidFill>
                  <a:srgbClr val="46D426"/>
                </a:solidFill>
              </a:rPr>
              <a:t>        'Content-Type'</a:t>
            </a:r>
            <a:r>
              <a:rPr lang="en-US" dirty="0"/>
              <a:t>: </a:t>
            </a:r>
            <a:r>
              <a:rPr lang="en-US" dirty="0">
                <a:solidFill>
                  <a:srgbClr val="46D426"/>
                </a:solidFill>
              </a:rPr>
              <a:t>'application/</a:t>
            </a:r>
            <a:r>
              <a:rPr lang="en-US" dirty="0" err="1">
                <a:solidFill>
                  <a:srgbClr val="46D426"/>
                </a:solidFill>
              </a:rPr>
              <a:t>json</a:t>
            </a:r>
            <a:r>
              <a:rPr lang="en-US" dirty="0">
                <a:solidFill>
                  <a:srgbClr val="46D426"/>
                </a:solidFill>
              </a:rPr>
              <a:t>'</a:t>
            </a:r>
            <a:br>
              <a:rPr lang="en-US" dirty="0"/>
            </a:br>
            <a:r>
              <a:rPr lang="en-US" dirty="0"/>
              <a:t>      }</a:t>
            </a:r>
            <a:br>
              <a:rPr lang="en-US" dirty="0"/>
            </a:br>
            <a:r>
              <a:rPr lang="en-US" dirty="0"/>
              <a:t>    })</a:t>
            </a:r>
            <a:br>
              <a:rPr lang="en-US" dirty="0"/>
            </a:br>
            <a:r>
              <a:rPr lang="en-US" dirty="0"/>
              <a:t>}</a:t>
            </a:r>
            <a:br>
              <a:rPr lang="en-US" dirty="0"/>
            </a:br>
            <a:endParaRPr lang="en-US" dirty="0"/>
          </a:p>
          <a:p>
            <a:endParaRPr lang="en-US" dirty="0"/>
          </a:p>
          <a:p>
            <a:br>
              <a:rPr lang="en-US" dirty="0"/>
            </a:br>
            <a:br>
              <a:rPr lang="en-US" dirty="0"/>
            </a:br>
            <a:br>
              <a:rPr lang="en-US" dirty="0"/>
            </a:br>
            <a:endParaRPr lang="en-US" sz="2400" dirty="0"/>
          </a:p>
        </p:txBody>
      </p:sp>
      <p:cxnSp>
        <p:nvCxnSpPr>
          <p:cNvPr id="8" name="Elbow Connector 7">
            <a:extLst>
              <a:ext uri="{FF2B5EF4-FFF2-40B4-BE49-F238E27FC236}">
                <a16:creationId xmlns:a16="http://schemas.microsoft.com/office/drawing/2014/main" id="{4C6F9468-8F0C-8540-9E47-7C89F5120DFE}"/>
              </a:ext>
            </a:extLst>
          </p:cNvPr>
          <p:cNvCxnSpPr>
            <a:cxnSpLocks/>
          </p:cNvCxnSpPr>
          <p:nvPr/>
        </p:nvCxnSpPr>
        <p:spPr>
          <a:xfrm flipV="1">
            <a:off x="2285999" y="1460810"/>
            <a:ext cx="4806175" cy="1382752"/>
          </a:xfrm>
          <a:prstGeom prst="bentConnector3">
            <a:avLst>
              <a:gd name="adj1" fmla="val 83179"/>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C3F5F708-1FC7-3D49-A79C-27B59C326A0A}"/>
              </a:ext>
            </a:extLst>
          </p:cNvPr>
          <p:cNvCxnSpPr>
            <a:cxnSpLocks/>
          </p:cNvCxnSpPr>
          <p:nvPr/>
        </p:nvCxnSpPr>
        <p:spPr>
          <a:xfrm>
            <a:off x="2285999" y="3131618"/>
            <a:ext cx="4806174" cy="1571435"/>
          </a:xfrm>
          <a:prstGeom prst="bentConnector3">
            <a:avLst>
              <a:gd name="adj1" fmla="val 82947"/>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08CABB9-1B06-3F46-8500-16017B51F57A}"/>
              </a:ext>
            </a:extLst>
          </p:cNvPr>
          <p:cNvSpPr txBox="1"/>
          <p:nvPr/>
        </p:nvSpPr>
        <p:spPr>
          <a:xfrm>
            <a:off x="7092173" y="4044139"/>
            <a:ext cx="4939991" cy="2693074"/>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export const </a:t>
            </a:r>
            <a:r>
              <a:rPr lang="en-US" b="1" dirty="0">
                <a:solidFill>
                  <a:srgbClr val="FFC66D"/>
                </a:solidFill>
              </a:rPr>
              <a:t>success</a:t>
            </a:r>
            <a:r>
              <a:rPr lang="en-US" dirty="0"/>
              <a:t> = (response) =&gt; {</a:t>
            </a:r>
            <a:br>
              <a:rPr lang="en-US" dirty="0"/>
            </a:br>
            <a:r>
              <a:rPr lang="en-US" dirty="0"/>
              <a:t>  </a:t>
            </a:r>
            <a:r>
              <a:rPr lang="en-US" b="1" dirty="0">
                <a:solidFill>
                  <a:srgbClr val="FD9940"/>
                </a:solidFill>
              </a:rPr>
              <a:t>return</a:t>
            </a:r>
            <a:r>
              <a:rPr lang="en-US" b="1" dirty="0"/>
              <a:t> </a:t>
            </a:r>
            <a:r>
              <a:rPr lang="en-US" dirty="0" err="1"/>
              <a:t>response.</a:t>
            </a:r>
            <a:r>
              <a:rPr lang="en-US" dirty="0" err="1">
                <a:solidFill>
                  <a:srgbClr val="FFC66D"/>
                </a:solidFill>
              </a:rPr>
              <a:t>json</a:t>
            </a:r>
            <a:r>
              <a:rPr lang="en-US" dirty="0"/>
              <a:t>()</a:t>
            </a:r>
            <a:br>
              <a:rPr lang="en-US" dirty="0"/>
            </a:br>
            <a:r>
              <a:rPr lang="en-US" dirty="0"/>
              <a:t>    .</a:t>
            </a:r>
            <a:r>
              <a:rPr lang="en-US" dirty="0">
                <a:solidFill>
                  <a:srgbClr val="FFC66D"/>
                </a:solidFill>
              </a:rPr>
              <a:t>then</a:t>
            </a:r>
            <a:r>
              <a:rPr lang="en-US" dirty="0"/>
              <a:t>((</a:t>
            </a:r>
            <a:r>
              <a:rPr lang="en-US" dirty="0" err="1"/>
              <a:t>json</a:t>
            </a:r>
            <a:r>
              <a:rPr lang="en-US" dirty="0"/>
              <a:t>) =&gt; {</a:t>
            </a:r>
            <a:br>
              <a:rPr lang="en-US" dirty="0"/>
            </a:br>
            <a:r>
              <a:rPr lang="en-US" dirty="0"/>
              <a:t>      </a:t>
            </a:r>
            <a:r>
              <a:rPr lang="en-US" b="1" dirty="0">
                <a:solidFill>
                  <a:srgbClr val="FD9940"/>
                </a:solidFill>
              </a:rPr>
              <a:t>return</a:t>
            </a:r>
            <a:r>
              <a:rPr lang="en-US" b="1" dirty="0"/>
              <a:t> </a:t>
            </a:r>
            <a:r>
              <a:rPr lang="en-US" dirty="0" err="1">
                <a:solidFill>
                  <a:schemeClr val="accent4">
                    <a:lumMod val="60000"/>
                    <a:lumOff val="40000"/>
                  </a:schemeClr>
                </a:solidFill>
              </a:rPr>
              <a:t>json</a:t>
            </a:r>
            <a:r>
              <a:rPr lang="en-US" dirty="0" err="1"/>
              <a:t>.data</a:t>
            </a:r>
            <a:br>
              <a:rPr lang="en-US" dirty="0"/>
            </a:br>
            <a:r>
              <a:rPr lang="en-US" dirty="0"/>
              <a:t>    })</a:t>
            </a:r>
            <a:br>
              <a:rPr lang="en-US" dirty="0"/>
            </a:br>
            <a:r>
              <a:rPr lang="en-US" dirty="0"/>
              <a:t>    .</a:t>
            </a:r>
            <a:r>
              <a:rPr lang="en-US" dirty="0">
                <a:solidFill>
                  <a:srgbClr val="FFC66D"/>
                </a:solidFill>
              </a:rPr>
              <a:t>catch</a:t>
            </a:r>
            <a:r>
              <a:rPr lang="en-US" dirty="0"/>
              <a:t>(() =&gt; (</a:t>
            </a:r>
            <a:r>
              <a:rPr lang="en-US" dirty="0" err="1"/>
              <a:t>Promise.</a:t>
            </a:r>
            <a:r>
              <a:rPr lang="en-US" dirty="0" err="1">
                <a:solidFill>
                  <a:srgbClr val="FFC66D"/>
                </a:solidFill>
              </a:rPr>
              <a:t>resolve</a:t>
            </a:r>
            <a:r>
              <a:rPr lang="en-US" dirty="0"/>
              <a:t>())) </a:t>
            </a:r>
            <a:r>
              <a:rPr lang="en-US" dirty="0">
                <a:solidFill>
                  <a:schemeClr val="tx2">
                    <a:lumMod val="50000"/>
                  </a:schemeClr>
                </a:solidFill>
              </a:rPr>
              <a:t>//no resp. body</a:t>
            </a:r>
            <a:br>
              <a:rPr lang="en-US" dirty="0"/>
            </a:br>
            <a:r>
              <a:rPr lang="en-US" dirty="0"/>
              <a:t>}</a:t>
            </a:r>
            <a:br>
              <a:rPr lang="en-US" dirty="0"/>
            </a:br>
            <a:br>
              <a:rPr lang="en-US" dirty="0"/>
            </a:br>
            <a:br>
              <a:rPr lang="en-US" dirty="0"/>
            </a:br>
            <a:endParaRPr lang="en-US" sz="2400" dirty="0"/>
          </a:p>
        </p:txBody>
      </p:sp>
    </p:spTree>
    <p:extLst>
      <p:ext uri="{BB962C8B-B14F-4D97-AF65-F5344CB8AC3E}">
        <p14:creationId xmlns:p14="http://schemas.microsoft.com/office/powerpoint/2010/main" val="420372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20486" y="456365"/>
            <a:ext cx="8679773" cy="649483"/>
          </a:xfrm>
        </p:spPr>
        <p:txBody>
          <a:bodyPr>
            <a:noAutofit/>
          </a:bodyPr>
          <a:lstStyle/>
          <a:p>
            <a:pPr>
              <a:lnSpc>
                <a:spcPct val="100000"/>
              </a:lnSpc>
            </a:pPr>
            <a:r>
              <a:rPr lang="en-US" dirty="0"/>
              <a:t>TEST ASYNC ACTION: </a:t>
            </a:r>
            <a:r>
              <a:rPr lang="en-US" b="1" dirty="0"/>
              <a:t>requestGifs</a:t>
            </a:r>
            <a:endParaRPr lang="en-US" b="1" dirty="0">
              <a:latin typeface="+mn-lt"/>
            </a:endParaRPr>
          </a:p>
        </p:txBody>
      </p:sp>
      <p:sp>
        <p:nvSpPr>
          <p:cNvPr id="10" name="Content Placeholder 2">
            <a:extLst>
              <a:ext uri="{FF2B5EF4-FFF2-40B4-BE49-F238E27FC236}">
                <a16:creationId xmlns:a16="http://schemas.microsoft.com/office/drawing/2014/main" id="{3027768B-4070-DC40-815E-01F3F12F1705}"/>
              </a:ext>
            </a:extLst>
          </p:cNvPr>
          <p:cNvSpPr>
            <a:spLocks noGrp="1"/>
          </p:cNvSpPr>
          <p:nvPr>
            <p:ph idx="1"/>
          </p:nvPr>
        </p:nvSpPr>
        <p:spPr>
          <a:xfrm>
            <a:off x="820486" y="2007133"/>
            <a:ext cx="11054839" cy="3487941"/>
          </a:xfrm>
        </p:spPr>
        <p:txBody>
          <a:bodyPr>
            <a:noAutofit/>
          </a:bodyPr>
          <a:lstStyle/>
          <a:p>
            <a:pPr>
              <a:lnSpc>
                <a:spcPct val="100000"/>
              </a:lnSpc>
            </a:pPr>
            <a:r>
              <a:rPr lang="en-US" dirty="0"/>
              <a:t>Use </a:t>
            </a:r>
            <a:r>
              <a:rPr lang="en-US" b="1" dirty="0">
                <a:hlinkClick r:id="rId3"/>
              </a:rPr>
              <a:t>nock</a:t>
            </a:r>
            <a:r>
              <a:rPr lang="en-US" dirty="0"/>
              <a:t> for HTTP request mocking</a:t>
            </a:r>
          </a:p>
          <a:p>
            <a:pPr marL="0" indent="0">
              <a:lnSpc>
                <a:spcPct val="100000"/>
              </a:lnSpc>
              <a:buNone/>
            </a:pPr>
            <a:endParaRPr lang="en-US" dirty="0"/>
          </a:p>
          <a:p>
            <a:pPr>
              <a:lnSpc>
                <a:spcPct val="100000"/>
              </a:lnSpc>
            </a:pPr>
            <a:r>
              <a:rPr lang="en-US" dirty="0"/>
              <a:t>Use </a:t>
            </a:r>
            <a:r>
              <a:rPr lang="en-US" b="1" dirty="0">
                <a:hlinkClick r:id="rId4"/>
              </a:rPr>
              <a:t>redux-mock-store</a:t>
            </a:r>
            <a:r>
              <a:rPr lang="en-US" b="1" dirty="0"/>
              <a:t> </a:t>
            </a:r>
            <a:r>
              <a:rPr lang="en-US" dirty="0"/>
              <a:t>for testing redux async action creators</a:t>
            </a:r>
          </a:p>
          <a:p>
            <a:pPr marL="0" indent="0">
              <a:lnSpc>
                <a:spcPct val="100000"/>
              </a:lnSpc>
              <a:buNone/>
            </a:pPr>
            <a:endParaRPr lang="en-US" dirty="0"/>
          </a:p>
          <a:p>
            <a:pPr marL="457200" lvl="1" indent="0">
              <a:lnSpc>
                <a:spcPct val="100000"/>
              </a:lnSpc>
              <a:buNone/>
            </a:pPr>
            <a:endParaRPr lang="en-US" dirty="0"/>
          </a:p>
          <a:p>
            <a:pPr>
              <a:lnSpc>
                <a:spcPct val="100000"/>
              </a:lnSpc>
            </a:pPr>
            <a:endParaRPr lang="en-US" dirty="0"/>
          </a:p>
          <a:p>
            <a:pPr>
              <a:lnSpc>
                <a:spcPct val="100000"/>
              </a:lnSpc>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54154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550820-B2A8-7349-A34E-B82E0E0DEC08}"/>
              </a:ext>
            </a:extLst>
          </p:cNvPr>
          <p:cNvSpPr txBox="1"/>
          <p:nvPr/>
        </p:nvSpPr>
        <p:spPr>
          <a:xfrm>
            <a:off x="519402" y="111512"/>
            <a:ext cx="11523915" cy="6668429"/>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400" b="1" dirty="0">
                <a:solidFill>
                  <a:srgbClr val="FD9940"/>
                </a:solidFill>
              </a:rPr>
              <a:t>import</a:t>
            </a:r>
            <a:r>
              <a:rPr lang="en-US" sz="1400" b="1" dirty="0"/>
              <a:t> </a:t>
            </a:r>
            <a:r>
              <a:rPr lang="en-US" sz="1400" dirty="0" err="1"/>
              <a:t>configureMockStore</a:t>
            </a:r>
            <a:r>
              <a:rPr lang="en-US" sz="1400" dirty="0"/>
              <a:t> </a:t>
            </a:r>
            <a:r>
              <a:rPr lang="en-US" sz="1400" b="1" dirty="0">
                <a:solidFill>
                  <a:srgbClr val="FD9940"/>
                </a:solidFill>
              </a:rPr>
              <a:t>from</a:t>
            </a:r>
            <a:r>
              <a:rPr lang="en-US" sz="1400" b="1" dirty="0"/>
              <a:t> </a:t>
            </a:r>
            <a:r>
              <a:rPr lang="en-US" sz="1400" dirty="0">
                <a:solidFill>
                  <a:srgbClr val="46D426"/>
                </a:solidFill>
              </a:rPr>
              <a:t>'redux-mock-store’</a:t>
            </a:r>
            <a:endParaRPr lang="en-US" sz="1400" b="1" dirty="0">
              <a:solidFill>
                <a:srgbClr val="46D426"/>
              </a:solidFill>
            </a:endParaRPr>
          </a:p>
          <a:p>
            <a:r>
              <a:rPr lang="en-US" sz="1400" b="1" dirty="0">
                <a:solidFill>
                  <a:srgbClr val="FD9940"/>
                </a:solidFill>
              </a:rPr>
              <a:t>const</a:t>
            </a:r>
            <a:r>
              <a:rPr lang="en-US" sz="1400" b="1" dirty="0"/>
              <a:t> </a:t>
            </a:r>
            <a:r>
              <a:rPr lang="en-US" sz="1400" dirty="0" err="1"/>
              <a:t>middlewares</a:t>
            </a:r>
            <a:r>
              <a:rPr lang="en-US" sz="1400" dirty="0"/>
              <a:t> = [</a:t>
            </a:r>
            <a:r>
              <a:rPr lang="en-US" sz="1400" dirty="0" err="1"/>
              <a:t>thunk</a:t>
            </a:r>
            <a:r>
              <a:rPr lang="en-US" sz="1400" dirty="0"/>
              <a:t>]  // </a:t>
            </a:r>
            <a:r>
              <a:rPr lang="en-US" sz="1400" b="1" dirty="0">
                <a:solidFill>
                  <a:schemeClr val="tx1">
                    <a:lumMod val="65000"/>
                  </a:schemeClr>
                </a:solidFill>
              </a:rPr>
              <a:t>use </a:t>
            </a:r>
            <a:r>
              <a:rPr lang="en-US" sz="1400" dirty="0" err="1">
                <a:solidFill>
                  <a:schemeClr val="tx1">
                    <a:lumMod val="65000"/>
                  </a:schemeClr>
                </a:solidFill>
              </a:rPr>
              <a:t>thunk</a:t>
            </a:r>
            <a:r>
              <a:rPr lang="en-US" sz="1400" dirty="0">
                <a:solidFill>
                  <a:schemeClr val="tx1">
                    <a:lumMod val="65000"/>
                  </a:schemeClr>
                </a:solidFill>
              </a:rPr>
              <a:t> </a:t>
            </a:r>
            <a:r>
              <a:rPr lang="en-US" sz="1400" b="1" dirty="0">
                <a:solidFill>
                  <a:schemeClr val="tx1">
                    <a:lumMod val="65000"/>
                  </a:schemeClr>
                </a:solidFill>
              </a:rPr>
              <a:t>from </a:t>
            </a:r>
            <a:r>
              <a:rPr lang="en-US" sz="1400" dirty="0">
                <a:solidFill>
                  <a:schemeClr val="tx1">
                    <a:lumMod val="65000"/>
                  </a:schemeClr>
                </a:solidFill>
              </a:rPr>
              <a:t>'redux-</a:t>
            </a:r>
            <a:r>
              <a:rPr lang="en-US" sz="1400" dirty="0" err="1">
                <a:solidFill>
                  <a:schemeClr val="tx1">
                    <a:lumMod val="65000"/>
                  </a:schemeClr>
                </a:solidFill>
              </a:rPr>
              <a:t>thunk</a:t>
            </a:r>
            <a:r>
              <a:rPr lang="en-US" sz="1400" dirty="0">
                <a:solidFill>
                  <a:schemeClr val="tx1">
                    <a:lumMod val="65000"/>
                  </a:schemeClr>
                </a:solidFill>
              </a:rPr>
              <a:t>’ to define </a:t>
            </a:r>
            <a:r>
              <a:rPr lang="en-US" sz="1400" dirty="0" err="1">
                <a:solidFill>
                  <a:schemeClr val="tx1">
                    <a:lumMod val="65000"/>
                  </a:schemeClr>
                </a:solidFill>
              </a:rPr>
              <a:t>middlewares</a:t>
            </a:r>
            <a:r>
              <a:rPr lang="en-US" sz="1400" dirty="0">
                <a:solidFill>
                  <a:schemeClr val="tx1">
                    <a:lumMod val="65000"/>
                  </a:schemeClr>
                </a:solidFill>
              </a:rPr>
              <a:t> for our app</a:t>
            </a:r>
            <a:br>
              <a:rPr lang="en-US" sz="1400" dirty="0"/>
            </a:br>
            <a:r>
              <a:rPr lang="en-US" sz="1400" b="1" dirty="0">
                <a:solidFill>
                  <a:srgbClr val="FD9940"/>
                </a:solidFill>
              </a:rPr>
              <a:t>const</a:t>
            </a:r>
            <a:r>
              <a:rPr lang="en-US" sz="1400" b="1" dirty="0"/>
              <a:t> </a:t>
            </a:r>
            <a:r>
              <a:rPr lang="en-US" sz="1400" dirty="0" err="1"/>
              <a:t>mockStore</a:t>
            </a:r>
            <a:r>
              <a:rPr lang="en-US" sz="1400" dirty="0"/>
              <a:t> = </a:t>
            </a:r>
            <a:r>
              <a:rPr lang="en-US" sz="1400" dirty="0" err="1"/>
              <a:t>configureMockStore</a:t>
            </a:r>
            <a:r>
              <a:rPr lang="en-US" sz="1400" dirty="0"/>
              <a:t>(</a:t>
            </a:r>
            <a:r>
              <a:rPr lang="en-US" sz="1400" dirty="0" err="1"/>
              <a:t>middlewares</a:t>
            </a:r>
            <a:r>
              <a:rPr lang="en-US" sz="1400" dirty="0"/>
              <a:t>)</a:t>
            </a:r>
          </a:p>
          <a:p>
            <a:endParaRPr lang="en-US" sz="1400" dirty="0"/>
          </a:p>
          <a:p>
            <a:r>
              <a:rPr lang="en-US" sz="1400" dirty="0"/>
              <a:t>test(</a:t>
            </a:r>
            <a:r>
              <a:rPr lang="en-US" sz="1400" dirty="0">
                <a:solidFill>
                  <a:srgbClr val="46D426"/>
                </a:solidFill>
              </a:rPr>
              <a:t>'Test requestGifs ASYNC action: success path'</a:t>
            </a:r>
            <a:r>
              <a:rPr lang="en-US" sz="1400" b="1" dirty="0">
                <a:solidFill>
                  <a:srgbClr val="FD9940"/>
                </a:solidFill>
              </a:rPr>
              <a:t>,</a:t>
            </a:r>
            <a:r>
              <a:rPr lang="en-US" sz="1400" dirty="0"/>
              <a:t> t =&gt; {</a:t>
            </a:r>
            <a:br>
              <a:rPr lang="en-US" sz="1400" dirty="0"/>
            </a:br>
            <a:r>
              <a:rPr lang="en-US" sz="1400" dirty="0"/>
              <a:t>  t.plan(1)</a:t>
            </a:r>
            <a:br>
              <a:rPr lang="en-US" sz="1400" dirty="0"/>
            </a:br>
            <a:r>
              <a:rPr lang="en-US" sz="1400" dirty="0"/>
              <a:t>  </a:t>
            </a:r>
            <a:r>
              <a:rPr lang="en-US" sz="1400" b="1" dirty="0">
                <a:solidFill>
                  <a:srgbClr val="FD9940"/>
                </a:solidFill>
              </a:rPr>
              <a:t>let</a:t>
            </a:r>
            <a:r>
              <a:rPr lang="en-US" sz="1400" b="1" dirty="0"/>
              <a:t> </a:t>
            </a:r>
            <a:r>
              <a:rPr lang="en-US" sz="1400" dirty="0" err="1"/>
              <a:t>nockScope</a:t>
            </a:r>
            <a:r>
              <a:rPr lang="en-US" sz="1400" dirty="0"/>
              <a:t> = </a:t>
            </a:r>
            <a:r>
              <a:rPr lang="en-US" sz="1400" b="1" dirty="0"/>
              <a:t>null</a:t>
            </a:r>
            <a:br>
              <a:rPr lang="en-US" sz="1400" b="1" dirty="0"/>
            </a:br>
            <a:r>
              <a:rPr lang="en-US" sz="1400" b="1" dirty="0"/>
              <a:t>  </a:t>
            </a:r>
            <a:r>
              <a:rPr lang="en-US" sz="1400" b="1" dirty="0">
                <a:solidFill>
                  <a:srgbClr val="FD9940"/>
                </a:solidFill>
              </a:rPr>
              <a:t>try</a:t>
            </a:r>
            <a:r>
              <a:rPr lang="en-US" sz="1400" b="1" dirty="0"/>
              <a:t> </a:t>
            </a:r>
            <a:r>
              <a:rPr lang="en-US" sz="1400" dirty="0"/>
              <a:t>{</a:t>
            </a:r>
            <a:br>
              <a:rPr lang="en-US" sz="1400" dirty="0"/>
            </a:br>
            <a:br>
              <a:rPr lang="en-US" sz="1400" dirty="0"/>
            </a:br>
            <a:r>
              <a:rPr lang="en-US" sz="1400" dirty="0"/>
              <a:t>   </a:t>
            </a:r>
            <a:r>
              <a:rPr lang="en-US" sz="1400" dirty="0" err="1">
                <a:solidFill>
                  <a:srgbClr val="FFC66D"/>
                </a:solidFill>
              </a:rPr>
              <a:t>createDom</a:t>
            </a:r>
            <a:r>
              <a:rPr lang="en-US" sz="1400" dirty="0"/>
              <a:t>()</a:t>
            </a:r>
          </a:p>
          <a:p>
            <a:br>
              <a:rPr lang="en-US" sz="1400" dirty="0"/>
            </a:br>
            <a:r>
              <a:rPr lang="en-US" sz="1400" dirty="0"/>
              <a:t>    </a:t>
            </a:r>
            <a:r>
              <a:rPr lang="en-US" sz="1400" b="1" dirty="0">
                <a:solidFill>
                  <a:srgbClr val="FD9940"/>
                </a:solidFill>
              </a:rPr>
              <a:t>const</a:t>
            </a:r>
            <a:r>
              <a:rPr lang="en-US" sz="1400" b="1" dirty="0"/>
              <a:t> </a:t>
            </a:r>
            <a:r>
              <a:rPr lang="en-US" sz="1400" dirty="0"/>
              <a:t>store = </a:t>
            </a:r>
            <a:r>
              <a:rPr lang="en-US" sz="1400" b="1" dirty="0" err="1"/>
              <a:t>mockStore</a:t>
            </a:r>
            <a:r>
              <a:rPr lang="en-US" sz="1400" dirty="0"/>
              <a:t>(</a:t>
            </a:r>
            <a:r>
              <a:rPr lang="en-US" sz="1400" dirty="0" err="1"/>
              <a:t>initialAppState</a:t>
            </a:r>
            <a:r>
              <a:rPr lang="en-US" sz="1400" dirty="0"/>
              <a:t>)</a:t>
            </a:r>
          </a:p>
          <a:p>
            <a:br>
              <a:rPr lang="en-US" sz="1400" dirty="0"/>
            </a:br>
            <a:r>
              <a:rPr lang="en-US" sz="1400" dirty="0"/>
              <a:t>    </a:t>
            </a:r>
            <a:r>
              <a:rPr lang="en-US" sz="1400" dirty="0" err="1"/>
              <a:t>nockScope</a:t>
            </a:r>
            <a:r>
              <a:rPr lang="en-US" sz="1400" dirty="0"/>
              <a:t> = nock(</a:t>
            </a:r>
            <a:r>
              <a:rPr lang="en-US" sz="1400" dirty="0">
                <a:solidFill>
                  <a:srgbClr val="46D426"/>
                </a:solidFill>
              </a:rPr>
              <a:t>'http://</a:t>
            </a:r>
            <a:r>
              <a:rPr lang="en-US" sz="1400" dirty="0" err="1">
                <a:solidFill>
                  <a:srgbClr val="46D426"/>
                </a:solidFill>
              </a:rPr>
              <a:t>api.giphy.com</a:t>
            </a:r>
            <a:r>
              <a:rPr lang="en-US" sz="1400" dirty="0">
                <a:solidFill>
                  <a:srgbClr val="46D426"/>
                </a:solidFill>
              </a:rPr>
              <a:t>'</a:t>
            </a:r>
            <a:r>
              <a:rPr lang="en-US" sz="1400" dirty="0"/>
              <a:t>)</a:t>
            </a:r>
            <a:br>
              <a:rPr lang="en-US" sz="1400" dirty="0"/>
            </a:br>
            <a:r>
              <a:rPr lang="en-US" sz="1400" dirty="0"/>
              <a:t>      .get(</a:t>
            </a:r>
            <a:r>
              <a:rPr lang="en-US" sz="1400" dirty="0">
                <a:solidFill>
                  <a:srgbClr val="46D426"/>
                </a:solidFill>
              </a:rPr>
              <a:t>'/v1/gifs/search'</a:t>
            </a:r>
            <a:r>
              <a:rPr lang="en-US" sz="1400" dirty="0"/>
              <a:t>)</a:t>
            </a:r>
            <a:br>
              <a:rPr lang="en-US" sz="1400" dirty="0"/>
            </a:br>
            <a:r>
              <a:rPr lang="en-US" sz="1400" dirty="0"/>
              <a:t>      .</a:t>
            </a:r>
            <a:r>
              <a:rPr lang="en-US" sz="1400" dirty="0">
                <a:solidFill>
                  <a:schemeClr val="accent4">
                    <a:lumMod val="60000"/>
                    <a:lumOff val="40000"/>
                  </a:schemeClr>
                </a:solidFill>
              </a:rPr>
              <a:t>query</a:t>
            </a:r>
            <a:r>
              <a:rPr lang="en-US" sz="1400" dirty="0"/>
              <a:t>(</a:t>
            </a:r>
            <a:r>
              <a:rPr lang="en-US" sz="1400" b="1" dirty="0">
                <a:solidFill>
                  <a:srgbClr val="FD9940"/>
                </a:solidFill>
              </a:rPr>
              <a:t>true</a:t>
            </a:r>
            <a:r>
              <a:rPr lang="en-US" sz="1400" dirty="0"/>
              <a:t>)</a:t>
            </a:r>
            <a:br>
              <a:rPr lang="en-US" sz="1400" dirty="0"/>
            </a:br>
            <a:r>
              <a:rPr lang="en-US" sz="1400" dirty="0"/>
              <a:t>      .reply(</a:t>
            </a:r>
            <a:r>
              <a:rPr lang="en-US" sz="1400" dirty="0">
                <a:solidFill>
                  <a:srgbClr val="00B0F0"/>
                </a:solidFill>
              </a:rPr>
              <a:t>200</a:t>
            </a:r>
            <a:r>
              <a:rPr lang="en-US" sz="1400" b="1" dirty="0">
                <a:solidFill>
                  <a:srgbClr val="FD9940"/>
                </a:solidFill>
              </a:rPr>
              <a:t>,</a:t>
            </a:r>
            <a:r>
              <a:rPr lang="en-US" sz="1400" dirty="0"/>
              <a:t> {</a:t>
            </a:r>
            <a:r>
              <a:rPr lang="en-US" sz="1400" dirty="0">
                <a:solidFill>
                  <a:schemeClr val="accent4">
                    <a:lumMod val="60000"/>
                    <a:lumOff val="40000"/>
                  </a:schemeClr>
                </a:solidFill>
              </a:rPr>
              <a:t>data</a:t>
            </a:r>
            <a:r>
              <a:rPr lang="en-US" sz="1400" dirty="0"/>
              <a:t>: {</a:t>
            </a:r>
            <a:r>
              <a:rPr lang="en-US" sz="1400" dirty="0">
                <a:solidFill>
                  <a:schemeClr val="accent4">
                    <a:lumMod val="60000"/>
                    <a:lumOff val="40000"/>
                  </a:schemeClr>
                </a:solidFill>
              </a:rPr>
              <a:t>data</a:t>
            </a:r>
            <a:r>
              <a:rPr lang="en-US" sz="1400" dirty="0"/>
              <a:t>: []}})</a:t>
            </a:r>
            <a:br>
              <a:rPr lang="en-US" sz="1400" dirty="0"/>
            </a:br>
            <a:r>
              <a:rPr lang="en-US" sz="1400" dirty="0"/>
              <a:t> </a:t>
            </a:r>
          </a:p>
          <a:p>
            <a:r>
              <a:rPr lang="en-US" sz="1400" b="1" dirty="0"/>
              <a:t>   </a:t>
            </a:r>
            <a:r>
              <a:rPr lang="en-US" sz="1400" b="1" dirty="0">
                <a:solidFill>
                  <a:srgbClr val="FD9940"/>
                </a:solidFill>
              </a:rPr>
              <a:t>const</a:t>
            </a:r>
            <a:r>
              <a:rPr lang="en-US" sz="1400" b="1" dirty="0"/>
              <a:t> </a:t>
            </a:r>
            <a:r>
              <a:rPr lang="en-US" sz="1400" dirty="0" err="1"/>
              <a:t>expectedActions</a:t>
            </a:r>
            <a:r>
              <a:rPr lang="en-US" sz="1400" dirty="0"/>
              <a:t> = [</a:t>
            </a:r>
            <a:r>
              <a:rPr lang="en-US" sz="1400" dirty="0" err="1">
                <a:solidFill>
                  <a:srgbClr val="FFC66D"/>
                </a:solidFill>
              </a:rPr>
              <a:t>receiveGifs</a:t>
            </a:r>
            <a:r>
              <a:rPr lang="en-US" sz="1400" dirty="0"/>
              <a:t>({</a:t>
            </a:r>
            <a:r>
              <a:rPr lang="en-US" sz="1400" dirty="0">
                <a:solidFill>
                  <a:schemeClr val="accent4">
                    <a:lumMod val="60000"/>
                    <a:lumOff val="40000"/>
                  </a:schemeClr>
                </a:solidFill>
              </a:rPr>
              <a:t>data</a:t>
            </a:r>
            <a:r>
              <a:rPr lang="en-US" sz="1400" dirty="0"/>
              <a:t>: []})]</a:t>
            </a:r>
            <a:br>
              <a:rPr lang="en-US" sz="1400" dirty="0"/>
            </a:br>
            <a:br>
              <a:rPr lang="en-US" sz="1400" dirty="0"/>
            </a:br>
            <a:r>
              <a:rPr lang="en-US" sz="1400" dirty="0"/>
              <a:t>    </a:t>
            </a:r>
            <a:r>
              <a:rPr lang="en-US" sz="1400" dirty="0" err="1"/>
              <a:t>store.</a:t>
            </a:r>
            <a:r>
              <a:rPr lang="en-US" sz="1400" dirty="0" err="1">
                <a:solidFill>
                  <a:schemeClr val="accent4">
                    <a:lumMod val="60000"/>
                    <a:lumOff val="40000"/>
                  </a:schemeClr>
                </a:solidFill>
              </a:rPr>
              <a:t>dispatch</a:t>
            </a:r>
            <a:r>
              <a:rPr lang="en-US" sz="1400" dirty="0"/>
              <a:t>(</a:t>
            </a:r>
            <a:r>
              <a:rPr lang="en-US" sz="1400" dirty="0">
                <a:solidFill>
                  <a:srgbClr val="FFC66D"/>
                </a:solidFill>
              </a:rPr>
              <a:t>requestGifs</a:t>
            </a:r>
            <a:r>
              <a:rPr lang="en-US" sz="1400" dirty="0"/>
              <a:t>(</a:t>
            </a:r>
            <a:r>
              <a:rPr lang="en-US" sz="1400" dirty="0">
                <a:solidFill>
                  <a:srgbClr val="46D426"/>
                </a:solidFill>
              </a:rPr>
              <a:t>'</a:t>
            </a:r>
            <a:r>
              <a:rPr lang="en-US" sz="1400" dirty="0" err="1">
                <a:solidFill>
                  <a:srgbClr val="46D426"/>
                </a:solidFill>
              </a:rPr>
              <a:t>aaa</a:t>
            </a:r>
            <a:r>
              <a:rPr lang="en-US" sz="1400" dirty="0">
                <a:solidFill>
                  <a:srgbClr val="46D426"/>
                </a:solidFill>
              </a:rPr>
              <a:t>'</a:t>
            </a:r>
            <a:r>
              <a:rPr lang="en-US" sz="1400" dirty="0"/>
              <a:t>))</a:t>
            </a:r>
            <a:br>
              <a:rPr lang="en-US" sz="1400" dirty="0"/>
            </a:br>
            <a:r>
              <a:rPr lang="en-US" sz="1400" dirty="0"/>
              <a:t>      .</a:t>
            </a:r>
            <a:r>
              <a:rPr lang="en-US" sz="1400" dirty="0">
                <a:solidFill>
                  <a:srgbClr val="FFC66D"/>
                </a:solidFill>
              </a:rPr>
              <a:t>then</a:t>
            </a:r>
            <a:r>
              <a:rPr lang="en-US" sz="1400" dirty="0"/>
              <a:t>(() =&gt; {</a:t>
            </a:r>
            <a:br>
              <a:rPr lang="en-US" sz="1400" dirty="0"/>
            </a:br>
            <a:r>
              <a:rPr lang="en-US" sz="1400" dirty="0"/>
              <a:t>        </a:t>
            </a:r>
            <a:r>
              <a:rPr lang="en-US" sz="1400" dirty="0" err="1"/>
              <a:t>nock.removeInterceptor</a:t>
            </a:r>
            <a:r>
              <a:rPr lang="en-US" sz="1400" dirty="0"/>
              <a:t>(</a:t>
            </a:r>
            <a:r>
              <a:rPr lang="en-US" sz="1400" dirty="0" err="1"/>
              <a:t>nockScope</a:t>
            </a:r>
            <a:r>
              <a:rPr lang="en-US" sz="1400" dirty="0"/>
              <a:t>)</a:t>
            </a:r>
            <a:br>
              <a:rPr lang="en-US" sz="1400" dirty="0"/>
            </a:br>
            <a:r>
              <a:rPr lang="en-US" sz="1400" dirty="0"/>
              <a:t>        </a:t>
            </a:r>
            <a:r>
              <a:rPr lang="en-US" sz="1400" b="1" dirty="0">
                <a:solidFill>
                  <a:srgbClr val="FD9940"/>
                </a:solidFill>
              </a:rPr>
              <a:t>const</a:t>
            </a:r>
            <a:r>
              <a:rPr lang="en-US" sz="1400" b="1" dirty="0"/>
              <a:t> </a:t>
            </a:r>
            <a:r>
              <a:rPr lang="en-US" sz="1400" dirty="0"/>
              <a:t>actions = </a:t>
            </a:r>
            <a:r>
              <a:rPr lang="en-US" sz="1400" dirty="0" err="1"/>
              <a:t>store.getActions</a:t>
            </a:r>
            <a:r>
              <a:rPr lang="en-US" sz="1400" dirty="0"/>
              <a:t>()</a:t>
            </a:r>
            <a:br>
              <a:rPr lang="en-US" sz="1400" dirty="0"/>
            </a:br>
            <a:r>
              <a:rPr lang="en-US" sz="1400" dirty="0"/>
              <a:t>        </a:t>
            </a:r>
            <a:r>
              <a:rPr lang="en-US" sz="1400" dirty="0" err="1"/>
              <a:t>t.deepEquals</a:t>
            </a:r>
            <a:r>
              <a:rPr lang="en-US" sz="1400" dirty="0"/>
              <a:t>(actions</a:t>
            </a:r>
            <a:r>
              <a:rPr lang="en-US" sz="1400" b="1" dirty="0">
                <a:solidFill>
                  <a:srgbClr val="FD9940"/>
                </a:solidFill>
              </a:rPr>
              <a:t>, </a:t>
            </a:r>
            <a:r>
              <a:rPr lang="en-US" sz="1400" dirty="0" err="1"/>
              <a:t>expectedActions</a:t>
            </a:r>
            <a:r>
              <a:rPr lang="en-US" sz="1400" b="1" dirty="0">
                <a:solidFill>
                  <a:srgbClr val="FD9940"/>
                </a:solidFill>
              </a:rPr>
              <a:t>,</a:t>
            </a:r>
            <a:r>
              <a:rPr lang="en-US" sz="1400" dirty="0"/>
              <a:t> </a:t>
            </a:r>
            <a:r>
              <a:rPr lang="en-US" sz="1400" dirty="0">
                <a:solidFill>
                  <a:srgbClr val="46D426"/>
                </a:solidFill>
              </a:rPr>
              <a:t>'should invoke </a:t>
            </a:r>
            <a:r>
              <a:rPr lang="en-US" sz="1400" dirty="0" err="1">
                <a:solidFill>
                  <a:srgbClr val="46D426"/>
                </a:solidFill>
              </a:rPr>
              <a:t>receiveGifs</a:t>
            </a:r>
            <a:r>
              <a:rPr lang="en-US" sz="1400" dirty="0">
                <a:solidFill>
                  <a:srgbClr val="46D426"/>
                </a:solidFill>
              </a:rPr>
              <a:t> action on success'</a:t>
            </a:r>
            <a:r>
              <a:rPr lang="en-US" sz="1400" dirty="0"/>
              <a:t>)</a:t>
            </a:r>
            <a:br>
              <a:rPr lang="en-US" sz="1400" dirty="0"/>
            </a:br>
            <a:r>
              <a:rPr lang="en-US" sz="1400" dirty="0"/>
              <a:t>      })</a:t>
            </a:r>
            <a:br>
              <a:rPr lang="en-US" sz="1400" dirty="0"/>
            </a:br>
            <a:r>
              <a:rPr lang="en-US" sz="1400" dirty="0"/>
              <a:t>  } </a:t>
            </a:r>
            <a:r>
              <a:rPr lang="en-US" sz="1400" b="1" dirty="0">
                <a:solidFill>
                  <a:srgbClr val="FD9940"/>
                </a:solidFill>
              </a:rPr>
              <a:t>catch</a:t>
            </a:r>
            <a:r>
              <a:rPr lang="en-US" sz="1400" b="1" dirty="0"/>
              <a:t> </a:t>
            </a:r>
            <a:r>
              <a:rPr lang="en-US" sz="1400" dirty="0"/>
              <a:t>(e) {</a:t>
            </a:r>
            <a:br>
              <a:rPr lang="en-US" sz="1400" dirty="0"/>
            </a:br>
            <a:r>
              <a:rPr lang="en-US" sz="1400" dirty="0"/>
              <a:t>    </a:t>
            </a:r>
            <a:r>
              <a:rPr lang="en-US" sz="1400" dirty="0" err="1"/>
              <a:t>nock.removeInterceptor</a:t>
            </a:r>
            <a:r>
              <a:rPr lang="en-US" sz="1400" dirty="0"/>
              <a:t>(</a:t>
            </a:r>
            <a:r>
              <a:rPr lang="en-US" sz="1400" dirty="0" err="1"/>
              <a:t>nockScope</a:t>
            </a:r>
            <a:r>
              <a:rPr lang="en-US" sz="1400" dirty="0"/>
              <a:t>)</a:t>
            </a:r>
            <a:br>
              <a:rPr lang="en-US" sz="1400" dirty="0"/>
            </a:br>
            <a:r>
              <a:rPr lang="en-US" sz="1400" dirty="0"/>
              <a:t>    t.</a:t>
            </a:r>
            <a:r>
              <a:rPr lang="en-US" sz="1400" dirty="0">
                <a:solidFill>
                  <a:srgbClr val="FFC66D"/>
                </a:solidFill>
              </a:rPr>
              <a:t>fail</a:t>
            </a:r>
            <a:r>
              <a:rPr lang="en-US" sz="1400" dirty="0"/>
              <a:t>(e.</a:t>
            </a:r>
            <a:r>
              <a:rPr lang="en-US" sz="1400" dirty="0">
                <a:solidFill>
                  <a:schemeClr val="accent4">
                    <a:lumMod val="60000"/>
                    <a:lumOff val="40000"/>
                  </a:schemeClr>
                </a:solidFill>
              </a:rPr>
              <a:t>message</a:t>
            </a:r>
            <a:r>
              <a:rPr lang="en-US" sz="1400" dirty="0"/>
              <a:t>)</a:t>
            </a:r>
            <a:br>
              <a:rPr lang="en-US" sz="1400" dirty="0"/>
            </a:br>
            <a:r>
              <a:rPr lang="en-US" sz="1400" dirty="0"/>
              <a:t>  }</a:t>
            </a:r>
            <a:br>
              <a:rPr lang="en-US" sz="1400" dirty="0"/>
            </a:br>
            <a:r>
              <a:rPr lang="en-US" sz="1400" dirty="0"/>
              <a:t>})</a:t>
            </a:r>
            <a:br>
              <a:rPr lang="en-US" sz="1400" dirty="0"/>
            </a:br>
            <a:br>
              <a:rPr lang="en-US" sz="2000" dirty="0"/>
            </a:br>
            <a:br>
              <a:rPr lang="en-US" sz="2000" dirty="0"/>
            </a:br>
            <a:br>
              <a:rPr lang="en-US" sz="2400" dirty="0"/>
            </a:br>
            <a:endParaRPr lang="en-US" sz="2400" dirty="0"/>
          </a:p>
        </p:txBody>
      </p:sp>
      <p:cxnSp>
        <p:nvCxnSpPr>
          <p:cNvPr id="8" name="Straight Arrow Connector 7">
            <a:extLst>
              <a:ext uri="{FF2B5EF4-FFF2-40B4-BE49-F238E27FC236}">
                <a16:creationId xmlns:a16="http://schemas.microsoft.com/office/drawing/2014/main" id="{FB4B170C-CF05-7A42-B2EF-A2869E50246F}"/>
              </a:ext>
            </a:extLst>
          </p:cNvPr>
          <p:cNvCxnSpPr/>
          <p:nvPr/>
        </p:nvCxnSpPr>
        <p:spPr>
          <a:xfrm flipH="1" flipV="1">
            <a:off x="3713356" y="2201959"/>
            <a:ext cx="1871812" cy="40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7E1739C-D93C-8A42-B43D-5F545AFDE4E2}"/>
              </a:ext>
            </a:extLst>
          </p:cNvPr>
          <p:cNvSpPr/>
          <p:nvPr/>
        </p:nvSpPr>
        <p:spPr>
          <a:xfrm>
            <a:off x="657922" y="2007215"/>
            <a:ext cx="3055434" cy="39029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197D4E-90F3-3C4B-9D6E-C138B2072DC4}"/>
              </a:ext>
            </a:extLst>
          </p:cNvPr>
          <p:cNvSpPr/>
          <p:nvPr/>
        </p:nvSpPr>
        <p:spPr>
          <a:xfrm>
            <a:off x="657922" y="2397105"/>
            <a:ext cx="3055434" cy="39029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E3E27B3A-2323-3840-A2F7-FB03AE94C13E}"/>
              </a:ext>
            </a:extLst>
          </p:cNvPr>
          <p:cNvCxnSpPr/>
          <p:nvPr/>
        </p:nvCxnSpPr>
        <p:spPr>
          <a:xfrm flipH="1" flipV="1">
            <a:off x="3713356" y="2565404"/>
            <a:ext cx="1871812" cy="40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45034D2-E3FB-E84C-A3EA-E863CB873D8E}"/>
              </a:ext>
            </a:extLst>
          </p:cNvPr>
          <p:cNvSpPr/>
          <p:nvPr/>
        </p:nvSpPr>
        <p:spPr>
          <a:xfrm>
            <a:off x="657921" y="2902001"/>
            <a:ext cx="3267307" cy="100092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226026C5-EC5C-7943-9E2C-C0DD41C07948}"/>
              </a:ext>
            </a:extLst>
          </p:cNvPr>
          <p:cNvCxnSpPr/>
          <p:nvPr/>
        </p:nvCxnSpPr>
        <p:spPr>
          <a:xfrm flipH="1" flipV="1">
            <a:off x="3925228" y="3451927"/>
            <a:ext cx="1871812" cy="40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3B6AEF8-FCA0-7442-BD17-17A91446656C}"/>
              </a:ext>
            </a:extLst>
          </p:cNvPr>
          <p:cNvSpPr/>
          <p:nvPr/>
        </p:nvSpPr>
        <p:spPr>
          <a:xfrm>
            <a:off x="597459" y="4407416"/>
            <a:ext cx="6550473" cy="130200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95AD727E-D1DB-5C4B-A6E0-4ED84CD0EE4F}"/>
              </a:ext>
            </a:extLst>
          </p:cNvPr>
          <p:cNvSpPr txBox="1">
            <a:spLocks/>
          </p:cNvSpPr>
          <p:nvPr/>
        </p:nvSpPr>
        <p:spPr>
          <a:xfrm>
            <a:off x="5585168" y="3095503"/>
            <a:ext cx="5476842" cy="625398"/>
          </a:xfrm>
          <a:prstGeom prst="rect">
            <a:avLst/>
          </a:prstGeom>
          <a:solidFill>
            <a:schemeClr val="bg1"/>
          </a:solidFill>
          <a:ln>
            <a:solidFill>
              <a:srgbClr val="FFFF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indent="0">
              <a:lnSpc>
                <a:spcPct val="100000"/>
              </a:lnSpc>
              <a:buSzPts val="2400"/>
              <a:buFont typeface="Arial" panose="020B0604020202020204" pitchFamily="34" charset="0"/>
              <a:buNone/>
            </a:pPr>
            <a:r>
              <a:rPr lang="en-US" sz="2400" dirty="0">
                <a:ea typeface="Calibri"/>
                <a:cs typeface="Calibri"/>
                <a:sym typeface="Calibri"/>
              </a:rPr>
              <a:t>Mock HTTP request with ‘</a:t>
            </a:r>
            <a:r>
              <a:rPr lang="en-US" sz="2400" b="1" dirty="0">
                <a:ea typeface="Calibri"/>
                <a:cs typeface="Calibri"/>
                <a:sym typeface="Calibri"/>
              </a:rPr>
              <a:t>nock</a:t>
            </a:r>
            <a:r>
              <a:rPr lang="en-US" sz="2400" dirty="0">
                <a:ea typeface="Calibri"/>
                <a:cs typeface="Calibri"/>
                <a:sym typeface="Calibri"/>
              </a:rPr>
              <a:t>’</a:t>
            </a:r>
          </a:p>
          <a:p>
            <a:pPr marL="76200" indent="0" algn="just">
              <a:buSzPts val="2400"/>
              <a:buNone/>
            </a:pPr>
            <a:endParaRPr lang="en-US" dirty="0"/>
          </a:p>
          <a:p>
            <a:pPr algn="just"/>
            <a:endParaRPr lang="en-US" dirty="0"/>
          </a:p>
        </p:txBody>
      </p:sp>
      <p:cxnSp>
        <p:nvCxnSpPr>
          <p:cNvPr id="19" name="Straight Arrow Connector 18">
            <a:extLst>
              <a:ext uri="{FF2B5EF4-FFF2-40B4-BE49-F238E27FC236}">
                <a16:creationId xmlns:a16="http://schemas.microsoft.com/office/drawing/2014/main" id="{B6D627AC-781A-F94A-A71D-E2B083CE8799}"/>
              </a:ext>
            </a:extLst>
          </p:cNvPr>
          <p:cNvCxnSpPr/>
          <p:nvPr/>
        </p:nvCxnSpPr>
        <p:spPr>
          <a:xfrm flipH="1" flipV="1">
            <a:off x="6462131" y="4864415"/>
            <a:ext cx="1871812" cy="402"/>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E9BEFEA8-59C9-9644-935C-9DBCFEDF1180}"/>
              </a:ext>
            </a:extLst>
          </p:cNvPr>
          <p:cNvSpPr txBox="1">
            <a:spLocks/>
          </p:cNvSpPr>
          <p:nvPr/>
        </p:nvSpPr>
        <p:spPr>
          <a:xfrm>
            <a:off x="7286451" y="3345875"/>
            <a:ext cx="4645280" cy="3389971"/>
          </a:xfrm>
          <a:prstGeom prst="rect">
            <a:avLst/>
          </a:prstGeom>
          <a:solidFill>
            <a:schemeClr val="bg1"/>
          </a:solidFill>
          <a:ln>
            <a:solidFill>
              <a:srgbClr val="FFFF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457200">
              <a:lnSpc>
                <a:spcPct val="100000"/>
              </a:lnSpc>
              <a:buSzPts val="2400"/>
              <a:buFont typeface="+mj-lt"/>
              <a:buAutoNum type="arabicPeriod"/>
            </a:pPr>
            <a:r>
              <a:rPr lang="en-US" sz="2000" dirty="0">
                <a:ea typeface="Calibri"/>
                <a:cs typeface="Calibri"/>
                <a:sym typeface="Calibri"/>
              </a:rPr>
              <a:t>Dispatch </a:t>
            </a:r>
            <a:r>
              <a:rPr lang="en-US" sz="2000" dirty="0">
                <a:solidFill>
                  <a:srgbClr val="FFC66D"/>
                </a:solidFill>
              </a:rPr>
              <a:t>requestGifs </a:t>
            </a:r>
            <a:r>
              <a:rPr lang="en-US" sz="2000" dirty="0">
                <a:ea typeface="Calibri"/>
                <a:cs typeface="Calibri"/>
                <a:sym typeface="Calibri"/>
              </a:rPr>
              <a:t>ASYNC action</a:t>
            </a:r>
          </a:p>
          <a:p>
            <a:pPr marL="533400" indent="-457200">
              <a:lnSpc>
                <a:spcPct val="100000"/>
              </a:lnSpc>
              <a:buSzPts val="2400"/>
              <a:buFont typeface="+mj-lt"/>
              <a:buAutoNum type="arabicPeriod"/>
            </a:pPr>
            <a:r>
              <a:rPr lang="en-US" sz="2000" dirty="0">
                <a:ea typeface="Calibri"/>
                <a:cs typeface="Calibri"/>
                <a:sym typeface="Calibri"/>
              </a:rPr>
              <a:t>Reset HTTP Request Mock by </a:t>
            </a:r>
            <a:r>
              <a:rPr lang="en-US" sz="2000" b="1" dirty="0" err="1"/>
              <a:t>nock.removeInterceptor</a:t>
            </a:r>
            <a:endParaRPr lang="en-US" sz="2000" b="1" dirty="0">
              <a:ea typeface="Calibri"/>
              <a:cs typeface="Calibri"/>
              <a:sym typeface="Calibri"/>
            </a:endParaRPr>
          </a:p>
          <a:p>
            <a:pPr marL="533400" indent="-457200">
              <a:lnSpc>
                <a:spcPct val="100000"/>
              </a:lnSpc>
              <a:buSzPts val="2400"/>
              <a:buFont typeface="+mj-lt"/>
              <a:buAutoNum type="arabicPeriod"/>
            </a:pPr>
            <a:r>
              <a:rPr lang="en-US" sz="2000" b="1" dirty="0" err="1">
                <a:ea typeface="Calibri"/>
                <a:cs typeface="Calibri"/>
                <a:sym typeface="Calibri"/>
              </a:rPr>
              <a:t>store.getActions</a:t>
            </a:r>
            <a:r>
              <a:rPr lang="en-US" sz="2000" b="1" dirty="0">
                <a:ea typeface="Calibri"/>
                <a:cs typeface="Calibri"/>
                <a:sym typeface="Calibri"/>
              </a:rPr>
              <a:t>() </a:t>
            </a:r>
            <a:r>
              <a:rPr lang="en-US" sz="2000" dirty="0">
                <a:ea typeface="Calibri"/>
                <a:cs typeface="Calibri"/>
                <a:sym typeface="Calibri"/>
              </a:rPr>
              <a:t>returns  an array of actions, that were dispatched as a result of ASYNC action</a:t>
            </a:r>
          </a:p>
          <a:p>
            <a:pPr marL="533400" indent="-457200">
              <a:lnSpc>
                <a:spcPct val="100000"/>
              </a:lnSpc>
              <a:buSzPts val="2400"/>
              <a:buFont typeface="+mj-lt"/>
              <a:buAutoNum type="arabicPeriod"/>
            </a:pPr>
            <a:r>
              <a:rPr lang="en-US" sz="2000" dirty="0">
                <a:ea typeface="Calibri"/>
                <a:cs typeface="Calibri"/>
                <a:sym typeface="Calibri"/>
              </a:rPr>
              <a:t>Finally compare expected actions to actual</a:t>
            </a:r>
          </a:p>
          <a:p>
            <a:pPr marL="76200" indent="0" algn="just">
              <a:buSzPts val="2400"/>
              <a:buNone/>
            </a:pPr>
            <a:endParaRPr lang="en-US" dirty="0"/>
          </a:p>
          <a:p>
            <a:pPr algn="just"/>
            <a:endParaRPr lang="en-US" dirty="0"/>
          </a:p>
        </p:txBody>
      </p:sp>
      <p:sp>
        <p:nvSpPr>
          <p:cNvPr id="22" name="Rectangle 21">
            <a:extLst>
              <a:ext uri="{FF2B5EF4-FFF2-40B4-BE49-F238E27FC236}">
                <a16:creationId xmlns:a16="http://schemas.microsoft.com/office/drawing/2014/main" id="{7DFB0F72-E22D-F349-ABE3-A88D66A85FBC}"/>
              </a:ext>
            </a:extLst>
          </p:cNvPr>
          <p:cNvSpPr/>
          <p:nvPr/>
        </p:nvSpPr>
        <p:spPr>
          <a:xfrm>
            <a:off x="597458" y="558903"/>
            <a:ext cx="4197566" cy="39029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Elbow Connector 23">
            <a:extLst>
              <a:ext uri="{FF2B5EF4-FFF2-40B4-BE49-F238E27FC236}">
                <a16:creationId xmlns:a16="http://schemas.microsoft.com/office/drawing/2014/main" id="{0FF5D69C-CB1D-9C47-BFE3-045C0441F7D4}"/>
              </a:ext>
            </a:extLst>
          </p:cNvPr>
          <p:cNvCxnSpPr>
            <a:cxnSpLocks/>
          </p:cNvCxnSpPr>
          <p:nvPr/>
        </p:nvCxnSpPr>
        <p:spPr>
          <a:xfrm rot="10800000">
            <a:off x="4778298" y="805016"/>
            <a:ext cx="2246971" cy="1820666"/>
          </a:xfrm>
          <a:prstGeom prst="bentConnector3">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9632C0A-EA7F-CD4E-8082-8A7B4D5300D4}"/>
              </a:ext>
            </a:extLst>
          </p:cNvPr>
          <p:cNvSpPr>
            <a:spLocks noGrp="1"/>
          </p:cNvSpPr>
          <p:nvPr>
            <p:ph idx="1"/>
          </p:nvPr>
        </p:nvSpPr>
        <p:spPr>
          <a:xfrm>
            <a:off x="5585168" y="1811960"/>
            <a:ext cx="5053095" cy="672387"/>
          </a:xfrm>
          <a:solidFill>
            <a:schemeClr val="bg1"/>
          </a:solidFill>
          <a:ln>
            <a:solidFill>
              <a:srgbClr val="FFFF00"/>
            </a:solidFill>
          </a:ln>
        </p:spPr>
        <p:txBody>
          <a:bodyPr>
            <a:noAutofit/>
          </a:bodyPr>
          <a:lstStyle/>
          <a:p>
            <a:pPr marL="76200" indent="0">
              <a:lnSpc>
                <a:spcPct val="150000"/>
              </a:lnSpc>
              <a:buSzPts val="2400"/>
              <a:buNone/>
            </a:pPr>
            <a:r>
              <a:rPr lang="en-US" sz="2400" dirty="0">
                <a:ea typeface="Calibri"/>
                <a:cs typeface="Calibri"/>
                <a:sym typeface="Calibri"/>
              </a:rPr>
              <a:t>For </a:t>
            </a:r>
            <a:r>
              <a:rPr lang="en-US" sz="2400" b="1" dirty="0" err="1">
                <a:ea typeface="Calibri"/>
                <a:cs typeface="Calibri"/>
                <a:sym typeface="Calibri"/>
              </a:rPr>
              <a:t>window.fetch</a:t>
            </a:r>
            <a:r>
              <a:rPr lang="en-US" sz="2400" b="1" dirty="0">
                <a:ea typeface="Calibri"/>
                <a:cs typeface="Calibri"/>
                <a:sym typeface="Calibri"/>
              </a:rPr>
              <a:t> API </a:t>
            </a:r>
            <a:r>
              <a:rPr lang="en-US" sz="2400" dirty="0">
                <a:ea typeface="Calibri"/>
                <a:cs typeface="Calibri"/>
                <a:sym typeface="Calibri"/>
              </a:rPr>
              <a:t>we need DOM</a:t>
            </a:r>
          </a:p>
          <a:p>
            <a:pPr marL="457200" indent="-381000" algn="just">
              <a:buSzPts val="2400"/>
              <a:buFont typeface="Calibri"/>
              <a:buChar char="●"/>
            </a:pPr>
            <a:endParaRPr lang="en-US" dirty="0"/>
          </a:p>
          <a:p>
            <a:pPr algn="just"/>
            <a:endParaRPr lang="en-US" dirty="0"/>
          </a:p>
        </p:txBody>
      </p:sp>
      <p:sp>
        <p:nvSpPr>
          <p:cNvPr id="12" name="Content Placeholder 2">
            <a:extLst>
              <a:ext uri="{FF2B5EF4-FFF2-40B4-BE49-F238E27FC236}">
                <a16:creationId xmlns:a16="http://schemas.microsoft.com/office/drawing/2014/main" id="{FC779692-803A-9241-B631-C3F824E78FBD}"/>
              </a:ext>
            </a:extLst>
          </p:cNvPr>
          <p:cNvSpPr txBox="1">
            <a:spLocks/>
          </p:cNvSpPr>
          <p:nvPr/>
        </p:nvSpPr>
        <p:spPr>
          <a:xfrm>
            <a:off x="5585168" y="2229210"/>
            <a:ext cx="5476842" cy="859674"/>
          </a:xfrm>
          <a:prstGeom prst="rect">
            <a:avLst/>
          </a:prstGeom>
          <a:solidFill>
            <a:schemeClr val="bg1"/>
          </a:solidFill>
          <a:ln>
            <a:solidFill>
              <a:srgbClr val="FFFF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indent="0">
              <a:lnSpc>
                <a:spcPct val="100000"/>
              </a:lnSpc>
              <a:buSzPts val="2400"/>
              <a:buFont typeface="Arial" panose="020B0604020202020204" pitchFamily="34" charset="0"/>
              <a:buNone/>
            </a:pPr>
            <a:r>
              <a:rPr lang="en-US" sz="2400" dirty="0">
                <a:ea typeface="Calibri"/>
                <a:cs typeface="Calibri"/>
                <a:sym typeface="Calibri"/>
              </a:rPr>
              <a:t>Use </a:t>
            </a:r>
            <a:r>
              <a:rPr lang="en-US" sz="2400" b="1" dirty="0" err="1">
                <a:ea typeface="Calibri"/>
                <a:cs typeface="Calibri"/>
                <a:sym typeface="Calibri"/>
              </a:rPr>
              <a:t>mockStore</a:t>
            </a:r>
            <a:r>
              <a:rPr lang="en-US" sz="2400" dirty="0">
                <a:ea typeface="Calibri"/>
                <a:cs typeface="Calibri"/>
                <a:sym typeface="Calibri"/>
              </a:rPr>
              <a:t> from ‘</a:t>
            </a:r>
            <a:r>
              <a:rPr lang="en-US" sz="2400" b="1" dirty="0">
                <a:ea typeface="Calibri"/>
                <a:cs typeface="Calibri"/>
                <a:sym typeface="Calibri"/>
              </a:rPr>
              <a:t>redux-mock-store</a:t>
            </a:r>
            <a:r>
              <a:rPr lang="en-US" sz="2400" dirty="0">
                <a:ea typeface="Calibri"/>
                <a:cs typeface="Calibri"/>
                <a:sym typeface="Calibri"/>
              </a:rPr>
              <a:t>’ to create mocked application store</a:t>
            </a:r>
          </a:p>
          <a:p>
            <a:pPr marL="457200" indent="-381000" algn="just">
              <a:buSzPts val="2400"/>
              <a:buFont typeface="Calibri"/>
              <a:buChar char="●"/>
            </a:pPr>
            <a:endParaRPr lang="en-US" dirty="0"/>
          </a:p>
          <a:p>
            <a:pPr algn="just"/>
            <a:endParaRPr lang="en-US" dirty="0"/>
          </a:p>
        </p:txBody>
      </p:sp>
    </p:spTree>
    <p:extLst>
      <p:ext uri="{BB962C8B-B14F-4D97-AF65-F5344CB8AC3E}">
        <p14:creationId xmlns:p14="http://schemas.microsoft.com/office/powerpoint/2010/main" val="240662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2" presetClass="entr" presetSubtype="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2" presetClass="entr" presetSubtype="2"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p:tgtEl>
                                          <p:spTgt spid="13"/>
                                        </p:tgtEl>
                                        <p:attrNameLst>
                                          <p:attrName>ppt_x</p:attrName>
                                        </p:attrNameLst>
                                      </p:cBhvr>
                                      <p:tavLst>
                                        <p:tav tm="0">
                                          <p:val>
                                            <p:strVal val="#ppt_x+#ppt_w*1.125000"/>
                                          </p:val>
                                        </p:tav>
                                        <p:tav tm="100000">
                                          <p:val>
                                            <p:strVal val="#ppt_x"/>
                                          </p:val>
                                        </p:tav>
                                      </p:tavLst>
                                    </p:anim>
                                    <p:animEffect transition="in" filter="wipe(left)">
                                      <p:cBhvr>
                                        <p:cTn id="26" dur="500"/>
                                        <p:tgtEl>
                                          <p:spTgt spid="13"/>
                                        </p:tgtEl>
                                      </p:cBhvr>
                                    </p:animEffect>
                                  </p:childTnLst>
                                </p:cTn>
                              </p:par>
                              <p:par>
                                <p:cTn id="27" presetID="12" presetClass="entr" presetSubtype="2"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left)">
                                      <p:cBhvr>
                                        <p:cTn id="30" dur="500"/>
                                        <p:tgtEl>
                                          <p:spTgt spid="24"/>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
                                            <p:txEl>
                                              <p:pRg st="0" end="0"/>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
                                            <p:bg/>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2" presetClass="entr" presetSubtype="2"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ppt_x</p:attrName>
                                        </p:attrNameLst>
                                      </p:cBhvr>
                                      <p:tavLst>
                                        <p:tav tm="0">
                                          <p:val>
                                            <p:strVal val="#ppt_x+#ppt_w*1.125000"/>
                                          </p:val>
                                        </p:tav>
                                        <p:tav tm="100000">
                                          <p:val>
                                            <p:strVal val="#ppt_x"/>
                                          </p:val>
                                        </p:tav>
                                      </p:tavLst>
                                    </p:anim>
                                    <p:animEffect transition="in" filter="wipe(left)">
                                      <p:cBhvr>
                                        <p:cTn id="48" dur="500"/>
                                        <p:tgtEl>
                                          <p:spTgt spid="16"/>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2" presetClass="entr" presetSubtype="2"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p:tgtEl>
                                          <p:spTgt spid="19"/>
                                        </p:tgtEl>
                                        <p:attrNameLst>
                                          <p:attrName>ppt_x</p:attrName>
                                        </p:attrNameLst>
                                      </p:cBhvr>
                                      <p:tavLst>
                                        <p:tav tm="0">
                                          <p:val>
                                            <p:strVal val="#ppt_x+#ppt_w*1.125000"/>
                                          </p:val>
                                        </p:tav>
                                        <p:tav tm="100000">
                                          <p:val>
                                            <p:strVal val="#ppt_x"/>
                                          </p:val>
                                        </p:tav>
                                      </p:tavLst>
                                    </p:anim>
                                    <p:animEffect transition="in" filter="wipe(left)">
                                      <p:cBhvr>
                                        <p:cTn id="68" dur="500"/>
                                        <p:tgtEl>
                                          <p:spTgt spid="19"/>
                                        </p:tgtEl>
                                      </p:cBhvr>
                                    </p:animEffect>
                                  </p:childTnLst>
                                </p:cTn>
                              </p:par>
                              <p:par>
                                <p:cTn id="69" presetID="1" presetClass="exit" presetSubtype="0" fill="hold" grpId="1" nodeType="with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P spid="14" grpId="0" animBg="1"/>
      <p:bldP spid="14" grpId="1" animBg="1"/>
      <p:bldP spid="17" grpId="0" animBg="1"/>
      <p:bldP spid="17" grpId="1" animBg="1"/>
      <p:bldP spid="15" grpId="0" animBg="1"/>
      <p:bldP spid="15" grpId="1" animBg="1"/>
      <p:bldP spid="18" grpId="0" animBg="1"/>
      <p:bldP spid="18" grpId="1" animBg="1"/>
      <p:bldP spid="22" grpId="0" animBg="1"/>
      <p:bldP spid="22" grpId="1" animBg="1"/>
      <p:bldP spid="7" grpId="0" build="p" animBg="1"/>
      <p:bldP spid="7" grpId="1" build="p" animBg="1"/>
      <p:bldP spid="12" grpId="0" animBg="1"/>
      <p:bldP spid="12"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9AD8E81-66F8-3D4B-BDEC-6F9572A16332}"/>
              </a:ext>
            </a:extLst>
          </p:cNvPr>
          <p:cNvSpPr txBox="1"/>
          <p:nvPr/>
        </p:nvSpPr>
        <p:spPr>
          <a:xfrm>
            <a:off x="761110" y="810900"/>
            <a:ext cx="11010339" cy="5922409"/>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600" dirty="0"/>
              <a:t>test(</a:t>
            </a:r>
            <a:r>
              <a:rPr lang="en-US" sz="1600" dirty="0">
                <a:solidFill>
                  <a:srgbClr val="46D426"/>
                </a:solidFill>
              </a:rPr>
              <a:t>'Test requestGifs ASYNC action: failure path'</a:t>
            </a:r>
            <a:r>
              <a:rPr lang="en-US" sz="1600" b="1" dirty="0">
                <a:solidFill>
                  <a:srgbClr val="FD9940"/>
                </a:solidFill>
              </a:rPr>
              <a:t>,</a:t>
            </a:r>
            <a:r>
              <a:rPr lang="en-US" sz="1600" dirty="0"/>
              <a:t> t =&gt; {</a:t>
            </a:r>
            <a:br>
              <a:rPr lang="en-US" sz="1600" dirty="0"/>
            </a:br>
            <a:r>
              <a:rPr lang="en-US" sz="1600" dirty="0"/>
              <a:t>  t.plan(1)</a:t>
            </a:r>
            <a:br>
              <a:rPr lang="en-US" sz="1600" dirty="0"/>
            </a:br>
            <a:r>
              <a:rPr lang="en-US" sz="1600" dirty="0"/>
              <a:t>  </a:t>
            </a:r>
            <a:r>
              <a:rPr lang="en-US" sz="1600" b="1" dirty="0">
                <a:solidFill>
                  <a:srgbClr val="FD9940"/>
                </a:solidFill>
              </a:rPr>
              <a:t>let</a:t>
            </a:r>
            <a:r>
              <a:rPr lang="en-US" sz="1600" b="1" dirty="0"/>
              <a:t> </a:t>
            </a:r>
            <a:r>
              <a:rPr lang="en-US" sz="1600" dirty="0" err="1"/>
              <a:t>nockScope</a:t>
            </a:r>
            <a:r>
              <a:rPr lang="en-US" sz="1600" dirty="0"/>
              <a:t> = </a:t>
            </a:r>
            <a:r>
              <a:rPr lang="en-US" sz="1600" b="1" dirty="0"/>
              <a:t>null</a:t>
            </a:r>
            <a:br>
              <a:rPr lang="en-US" sz="1600" b="1" dirty="0"/>
            </a:br>
            <a:r>
              <a:rPr lang="en-US" sz="1600" b="1" dirty="0"/>
              <a:t>  </a:t>
            </a:r>
            <a:r>
              <a:rPr lang="en-US" sz="1600" b="1" dirty="0">
                <a:solidFill>
                  <a:srgbClr val="FD9940"/>
                </a:solidFill>
              </a:rPr>
              <a:t>try</a:t>
            </a:r>
            <a:r>
              <a:rPr lang="en-US" sz="1600" b="1" dirty="0"/>
              <a:t> </a:t>
            </a:r>
            <a:r>
              <a:rPr lang="en-US" sz="1600" dirty="0"/>
              <a:t>{</a:t>
            </a:r>
            <a:br>
              <a:rPr lang="en-US" sz="1600" dirty="0"/>
            </a:br>
            <a:r>
              <a:rPr lang="en-US" sz="1600" dirty="0"/>
              <a:t>    </a:t>
            </a:r>
            <a:r>
              <a:rPr lang="en-US" sz="1600" dirty="0" err="1">
                <a:solidFill>
                  <a:srgbClr val="FFC66D"/>
                </a:solidFill>
              </a:rPr>
              <a:t>createDom</a:t>
            </a:r>
            <a:r>
              <a:rPr lang="en-US" sz="1600" dirty="0"/>
              <a:t>()</a:t>
            </a:r>
            <a:br>
              <a:rPr lang="en-US" sz="1600" dirty="0"/>
            </a:br>
            <a:r>
              <a:rPr lang="en-US" sz="1600" dirty="0"/>
              <a:t>    </a:t>
            </a:r>
            <a:r>
              <a:rPr lang="en-US" sz="1600" b="1" dirty="0">
                <a:solidFill>
                  <a:srgbClr val="FD9940"/>
                </a:solidFill>
              </a:rPr>
              <a:t>const</a:t>
            </a:r>
            <a:r>
              <a:rPr lang="en-US" sz="1600" b="1" dirty="0"/>
              <a:t> </a:t>
            </a:r>
            <a:r>
              <a:rPr lang="en-US" sz="1600" dirty="0"/>
              <a:t>store = </a:t>
            </a:r>
            <a:r>
              <a:rPr lang="en-US" sz="1600" b="1" dirty="0" err="1"/>
              <a:t>mockStore</a:t>
            </a:r>
            <a:r>
              <a:rPr lang="en-US" sz="1600" dirty="0"/>
              <a:t>(</a:t>
            </a:r>
            <a:r>
              <a:rPr lang="en-US" sz="1600" dirty="0" err="1"/>
              <a:t>initialAppState</a:t>
            </a:r>
            <a:r>
              <a:rPr lang="en-US" sz="1600" dirty="0"/>
              <a:t>)</a:t>
            </a:r>
          </a:p>
          <a:p>
            <a:r>
              <a:rPr lang="en-US" sz="1600" dirty="0">
                <a:solidFill>
                  <a:schemeClr val="tx1">
                    <a:lumMod val="65000"/>
                  </a:schemeClr>
                </a:solidFill>
              </a:rPr>
              <a:t>    // mock failure fetch request</a:t>
            </a:r>
            <a:br>
              <a:rPr lang="en-US" sz="1600" dirty="0"/>
            </a:br>
            <a:r>
              <a:rPr lang="en-US" sz="1600" dirty="0"/>
              <a:t>    </a:t>
            </a:r>
            <a:r>
              <a:rPr lang="en-US" sz="1600" dirty="0" err="1"/>
              <a:t>nockScope</a:t>
            </a:r>
            <a:r>
              <a:rPr lang="en-US" sz="1600" dirty="0"/>
              <a:t> = nock(</a:t>
            </a:r>
            <a:r>
              <a:rPr lang="en-US" sz="1600" dirty="0">
                <a:solidFill>
                  <a:srgbClr val="46D426"/>
                </a:solidFill>
              </a:rPr>
              <a:t>'http://</a:t>
            </a:r>
            <a:r>
              <a:rPr lang="en-US" sz="1600" dirty="0" err="1">
                <a:solidFill>
                  <a:srgbClr val="46D426"/>
                </a:solidFill>
              </a:rPr>
              <a:t>api.giphy.com</a:t>
            </a:r>
            <a:r>
              <a:rPr lang="en-US" sz="1600" dirty="0">
                <a:solidFill>
                  <a:srgbClr val="46D426"/>
                </a:solidFill>
              </a:rPr>
              <a:t>'</a:t>
            </a:r>
            <a:r>
              <a:rPr lang="en-US" sz="1600" dirty="0"/>
              <a:t>)</a:t>
            </a:r>
            <a:br>
              <a:rPr lang="en-US" sz="1600" dirty="0"/>
            </a:br>
            <a:r>
              <a:rPr lang="en-US" sz="1600" dirty="0"/>
              <a:t>      .get(</a:t>
            </a:r>
            <a:r>
              <a:rPr lang="en-US" sz="1600" dirty="0">
                <a:solidFill>
                  <a:srgbClr val="46D426"/>
                </a:solidFill>
              </a:rPr>
              <a:t>'/v1/gifs/search'</a:t>
            </a:r>
            <a:r>
              <a:rPr lang="en-US" sz="1600" dirty="0"/>
              <a:t>)</a:t>
            </a:r>
            <a:br>
              <a:rPr lang="en-US" sz="1600" dirty="0"/>
            </a:br>
            <a:r>
              <a:rPr lang="en-US" sz="1600" dirty="0"/>
              <a:t>      .</a:t>
            </a:r>
            <a:r>
              <a:rPr lang="en-US" sz="1600" dirty="0">
                <a:solidFill>
                  <a:schemeClr val="accent4">
                    <a:lumMod val="60000"/>
                    <a:lumOff val="40000"/>
                  </a:schemeClr>
                </a:solidFill>
              </a:rPr>
              <a:t>query</a:t>
            </a:r>
            <a:r>
              <a:rPr lang="en-US" sz="1600" dirty="0"/>
              <a:t>(</a:t>
            </a:r>
            <a:r>
              <a:rPr lang="en-US" sz="1600" b="1" dirty="0">
                <a:solidFill>
                  <a:srgbClr val="FD9940"/>
                </a:solidFill>
              </a:rPr>
              <a:t>true</a:t>
            </a:r>
            <a:r>
              <a:rPr lang="en-US" sz="1600" dirty="0"/>
              <a:t>)</a:t>
            </a:r>
            <a:br>
              <a:rPr lang="en-US" sz="1600" dirty="0"/>
            </a:br>
            <a:r>
              <a:rPr lang="en-US" sz="1600" dirty="0"/>
              <a:t>      .reply(</a:t>
            </a:r>
            <a:r>
              <a:rPr lang="en-US" sz="1600" dirty="0">
                <a:solidFill>
                  <a:srgbClr val="00B0F0"/>
                </a:solidFill>
              </a:rPr>
              <a:t>500</a:t>
            </a:r>
            <a:r>
              <a:rPr lang="en-US" sz="1600" dirty="0"/>
              <a:t>)</a:t>
            </a:r>
            <a:br>
              <a:rPr lang="en-US" sz="1600" dirty="0"/>
            </a:br>
            <a:r>
              <a:rPr lang="en-US" sz="1600" dirty="0"/>
              <a:t> </a:t>
            </a:r>
          </a:p>
          <a:p>
            <a:r>
              <a:rPr lang="en-US" sz="1600" b="1" dirty="0"/>
              <a:t>   </a:t>
            </a:r>
            <a:r>
              <a:rPr lang="en-US" sz="1600" b="1" dirty="0">
                <a:solidFill>
                  <a:srgbClr val="FD9940"/>
                </a:solidFill>
              </a:rPr>
              <a:t>const</a:t>
            </a:r>
            <a:r>
              <a:rPr lang="en-US" sz="1600" b="1" dirty="0"/>
              <a:t> </a:t>
            </a:r>
            <a:r>
              <a:rPr lang="en-US" sz="1600" dirty="0" err="1"/>
              <a:t>expectedActions</a:t>
            </a:r>
            <a:r>
              <a:rPr lang="en-US" sz="1600" dirty="0"/>
              <a:t> = [</a:t>
            </a:r>
            <a:r>
              <a:rPr lang="en-US" sz="1600" dirty="0" err="1">
                <a:solidFill>
                  <a:srgbClr val="FFC66D"/>
                </a:solidFill>
              </a:rPr>
              <a:t>failedReceiveGifs</a:t>
            </a:r>
            <a:r>
              <a:rPr lang="en-US" sz="1600" dirty="0"/>
              <a:t>(</a:t>
            </a:r>
            <a:r>
              <a:rPr lang="en-US" sz="1600" dirty="0">
                <a:solidFill>
                  <a:srgbClr val="46D426"/>
                </a:solidFill>
              </a:rPr>
              <a:t>'error: failed to retrieve gifs'</a:t>
            </a:r>
            <a:r>
              <a:rPr lang="en-US" sz="1600" b="1" dirty="0">
                <a:solidFill>
                  <a:srgbClr val="FD9940"/>
                </a:solidFill>
              </a:rPr>
              <a:t>, </a:t>
            </a:r>
            <a:r>
              <a:rPr lang="en-US" sz="1600" dirty="0">
                <a:solidFill>
                  <a:srgbClr val="00B0F0"/>
                </a:solidFill>
              </a:rPr>
              <a:t>500</a:t>
            </a:r>
            <a:r>
              <a:rPr lang="en-US" sz="1600" dirty="0"/>
              <a:t>), </a:t>
            </a:r>
            <a:r>
              <a:rPr lang="en-US" sz="1600" dirty="0" err="1">
                <a:solidFill>
                  <a:srgbClr val="FFC66D"/>
                </a:solidFill>
              </a:rPr>
              <a:t>receiveGifs</a:t>
            </a:r>
            <a:r>
              <a:rPr lang="en-US" sz="1600" dirty="0"/>
              <a:t>([])]</a:t>
            </a:r>
            <a:br>
              <a:rPr lang="en-US" sz="1600" dirty="0"/>
            </a:br>
            <a:r>
              <a:rPr lang="en-US" sz="1600" dirty="0"/>
              <a:t>    </a:t>
            </a:r>
            <a:r>
              <a:rPr lang="en-US" sz="1600" dirty="0" err="1"/>
              <a:t>store.</a:t>
            </a:r>
            <a:r>
              <a:rPr lang="en-US" sz="1600" dirty="0" err="1">
                <a:solidFill>
                  <a:schemeClr val="accent4">
                    <a:lumMod val="60000"/>
                    <a:lumOff val="40000"/>
                  </a:schemeClr>
                </a:solidFill>
              </a:rPr>
              <a:t>dispatch</a:t>
            </a:r>
            <a:r>
              <a:rPr lang="en-US" sz="1600" dirty="0"/>
              <a:t>(</a:t>
            </a:r>
            <a:r>
              <a:rPr lang="en-US" sz="1600" dirty="0">
                <a:solidFill>
                  <a:srgbClr val="FFC66D"/>
                </a:solidFill>
              </a:rPr>
              <a:t>requestGifs</a:t>
            </a:r>
            <a:r>
              <a:rPr lang="en-US" sz="1600" dirty="0"/>
              <a:t>(</a:t>
            </a:r>
            <a:r>
              <a:rPr lang="en-US" sz="1600" dirty="0">
                <a:solidFill>
                  <a:srgbClr val="46D426"/>
                </a:solidFill>
              </a:rPr>
              <a:t>'</a:t>
            </a:r>
            <a:r>
              <a:rPr lang="en-US" sz="1600" dirty="0" err="1">
                <a:solidFill>
                  <a:srgbClr val="46D426"/>
                </a:solidFill>
              </a:rPr>
              <a:t>aaa</a:t>
            </a:r>
            <a:r>
              <a:rPr lang="en-US" sz="1600" dirty="0">
                <a:solidFill>
                  <a:srgbClr val="46D426"/>
                </a:solidFill>
              </a:rPr>
              <a:t>'</a:t>
            </a:r>
            <a:r>
              <a:rPr lang="en-US" sz="1600" dirty="0"/>
              <a:t>))</a:t>
            </a:r>
            <a:br>
              <a:rPr lang="en-US" sz="1600" dirty="0"/>
            </a:br>
            <a:r>
              <a:rPr lang="en-US" sz="1600" dirty="0"/>
              <a:t>      .</a:t>
            </a:r>
            <a:r>
              <a:rPr lang="en-US" sz="1600" dirty="0">
                <a:solidFill>
                  <a:srgbClr val="FFC66D"/>
                </a:solidFill>
              </a:rPr>
              <a:t>then</a:t>
            </a:r>
            <a:r>
              <a:rPr lang="en-US" sz="1600" dirty="0"/>
              <a:t>(() =&gt; {</a:t>
            </a:r>
            <a:br>
              <a:rPr lang="en-US" sz="1600" dirty="0"/>
            </a:br>
            <a:r>
              <a:rPr lang="en-US" sz="1600" dirty="0"/>
              <a:t>        </a:t>
            </a:r>
            <a:r>
              <a:rPr lang="en-US" sz="1600" dirty="0" err="1"/>
              <a:t>nock.removeInterceptor</a:t>
            </a:r>
            <a:r>
              <a:rPr lang="en-US" sz="1600" dirty="0"/>
              <a:t>(</a:t>
            </a:r>
            <a:r>
              <a:rPr lang="en-US" sz="1600" dirty="0" err="1"/>
              <a:t>nockScope</a:t>
            </a:r>
            <a:r>
              <a:rPr lang="en-US" sz="1600" dirty="0"/>
              <a:t>)</a:t>
            </a:r>
            <a:br>
              <a:rPr lang="en-US" sz="1600" dirty="0"/>
            </a:br>
            <a:r>
              <a:rPr lang="en-US" sz="1600" dirty="0"/>
              <a:t>        </a:t>
            </a:r>
            <a:r>
              <a:rPr lang="en-US" sz="1600" b="1" dirty="0">
                <a:solidFill>
                  <a:srgbClr val="FD9940"/>
                </a:solidFill>
              </a:rPr>
              <a:t>const</a:t>
            </a:r>
            <a:r>
              <a:rPr lang="en-US" sz="1600" b="1" dirty="0"/>
              <a:t> </a:t>
            </a:r>
            <a:r>
              <a:rPr lang="en-US" sz="1600" dirty="0"/>
              <a:t>actions = </a:t>
            </a:r>
            <a:r>
              <a:rPr lang="en-US" sz="1600" dirty="0" err="1"/>
              <a:t>store.getActions</a:t>
            </a:r>
            <a:r>
              <a:rPr lang="en-US" sz="1600" dirty="0"/>
              <a:t>()</a:t>
            </a:r>
            <a:br>
              <a:rPr lang="en-US" sz="1600" dirty="0"/>
            </a:br>
            <a:r>
              <a:rPr lang="en-US" sz="1600" dirty="0"/>
              <a:t>        </a:t>
            </a:r>
            <a:r>
              <a:rPr lang="en-US" sz="1600" dirty="0" err="1"/>
              <a:t>t.deepEquals</a:t>
            </a:r>
            <a:r>
              <a:rPr lang="en-US" sz="1600" dirty="0"/>
              <a:t>(actions</a:t>
            </a:r>
            <a:r>
              <a:rPr lang="en-US" sz="1600" b="1" dirty="0">
                <a:solidFill>
                  <a:srgbClr val="FD9940"/>
                </a:solidFill>
              </a:rPr>
              <a:t>, </a:t>
            </a:r>
            <a:r>
              <a:rPr lang="en-US" sz="1600" dirty="0" err="1"/>
              <a:t>expectedActions</a:t>
            </a:r>
            <a:r>
              <a:rPr lang="en-US" sz="1600" b="1" dirty="0">
                <a:solidFill>
                  <a:srgbClr val="FD9940"/>
                </a:solidFill>
              </a:rPr>
              <a:t>,</a:t>
            </a:r>
            <a:r>
              <a:rPr lang="en-US" sz="1600" dirty="0"/>
              <a:t> </a:t>
            </a:r>
            <a:r>
              <a:rPr lang="en-US" sz="1600" dirty="0">
                <a:solidFill>
                  <a:srgbClr val="46D426"/>
                </a:solidFill>
              </a:rPr>
              <a:t>'should invoke </a:t>
            </a:r>
            <a:r>
              <a:rPr lang="en-US" sz="1600" dirty="0" err="1">
                <a:solidFill>
                  <a:srgbClr val="46D426"/>
                </a:solidFill>
              </a:rPr>
              <a:t>failedReceiveGifs</a:t>
            </a:r>
            <a:r>
              <a:rPr lang="en-US" sz="1600" dirty="0">
                <a:solidFill>
                  <a:srgbClr val="46D426"/>
                </a:solidFill>
              </a:rPr>
              <a:t> on failure'</a:t>
            </a:r>
            <a:r>
              <a:rPr lang="en-US" sz="1600" dirty="0"/>
              <a:t>)</a:t>
            </a:r>
            <a:br>
              <a:rPr lang="en-US" sz="1600" dirty="0"/>
            </a:br>
            <a:r>
              <a:rPr lang="en-US" sz="1600" dirty="0"/>
              <a:t>      })</a:t>
            </a:r>
            <a:br>
              <a:rPr lang="en-US" sz="1600" dirty="0"/>
            </a:br>
            <a:r>
              <a:rPr lang="en-US" sz="1600" dirty="0"/>
              <a:t>  } </a:t>
            </a:r>
            <a:r>
              <a:rPr lang="en-US" sz="1600" b="1" dirty="0">
                <a:solidFill>
                  <a:srgbClr val="FD9940"/>
                </a:solidFill>
              </a:rPr>
              <a:t>catch</a:t>
            </a:r>
            <a:r>
              <a:rPr lang="en-US" sz="1600" b="1" dirty="0"/>
              <a:t> </a:t>
            </a:r>
            <a:r>
              <a:rPr lang="en-US" sz="1600" dirty="0"/>
              <a:t>(e) {</a:t>
            </a:r>
            <a:br>
              <a:rPr lang="en-US" sz="1600" dirty="0"/>
            </a:br>
            <a:r>
              <a:rPr lang="en-US" sz="1600" dirty="0"/>
              <a:t>    </a:t>
            </a:r>
            <a:r>
              <a:rPr lang="en-US" sz="1600" dirty="0" err="1"/>
              <a:t>nock.removeInterceptor</a:t>
            </a:r>
            <a:r>
              <a:rPr lang="en-US" sz="1600" dirty="0"/>
              <a:t>(</a:t>
            </a:r>
            <a:r>
              <a:rPr lang="en-US" sz="1600" dirty="0" err="1"/>
              <a:t>nockScope</a:t>
            </a:r>
            <a:r>
              <a:rPr lang="en-US" sz="1600" dirty="0"/>
              <a:t>)</a:t>
            </a:r>
            <a:br>
              <a:rPr lang="en-US" sz="1600" dirty="0"/>
            </a:br>
            <a:r>
              <a:rPr lang="en-US" sz="1600" dirty="0"/>
              <a:t>    t.</a:t>
            </a:r>
            <a:r>
              <a:rPr lang="en-US" sz="1600" dirty="0">
                <a:solidFill>
                  <a:srgbClr val="FFC66D"/>
                </a:solidFill>
              </a:rPr>
              <a:t>fail</a:t>
            </a:r>
            <a:r>
              <a:rPr lang="en-US" sz="1600" dirty="0"/>
              <a:t>(e.</a:t>
            </a:r>
            <a:r>
              <a:rPr lang="en-US" sz="1600" dirty="0">
                <a:solidFill>
                  <a:schemeClr val="accent4">
                    <a:lumMod val="60000"/>
                    <a:lumOff val="40000"/>
                  </a:schemeClr>
                </a:solidFill>
              </a:rPr>
              <a:t>message</a:t>
            </a:r>
            <a:r>
              <a:rPr lang="en-US" sz="1600" dirty="0"/>
              <a:t>)</a:t>
            </a:r>
            <a:br>
              <a:rPr lang="en-US" sz="1600" dirty="0"/>
            </a:br>
            <a:r>
              <a:rPr lang="en-US" sz="1600" dirty="0"/>
              <a:t>  }</a:t>
            </a:r>
            <a:br>
              <a:rPr lang="en-US" sz="1600" dirty="0"/>
            </a:br>
            <a:r>
              <a:rPr lang="en-US" sz="1600" dirty="0"/>
              <a:t>})</a:t>
            </a:r>
            <a:br>
              <a:rPr lang="en-US" sz="1400" dirty="0"/>
            </a:br>
            <a:br>
              <a:rPr lang="en-US" sz="2000" dirty="0"/>
            </a:br>
            <a:br>
              <a:rPr lang="en-US" sz="2000" dirty="0"/>
            </a:br>
            <a:br>
              <a:rPr lang="en-US" sz="2400" dirty="0"/>
            </a:br>
            <a:endParaRPr lang="en-US" sz="2400" dirty="0"/>
          </a:p>
        </p:txBody>
      </p:sp>
      <p:sp>
        <p:nvSpPr>
          <p:cNvPr id="6" name="Title 1">
            <a:extLst>
              <a:ext uri="{FF2B5EF4-FFF2-40B4-BE49-F238E27FC236}">
                <a16:creationId xmlns:a16="http://schemas.microsoft.com/office/drawing/2014/main" id="{3A588E50-91E5-A04C-9B9B-26365250BDE7}"/>
              </a:ext>
            </a:extLst>
          </p:cNvPr>
          <p:cNvSpPr>
            <a:spLocks noGrp="1"/>
          </p:cNvSpPr>
          <p:nvPr>
            <p:ph type="title"/>
          </p:nvPr>
        </p:nvSpPr>
        <p:spPr>
          <a:xfrm>
            <a:off x="667444" y="161417"/>
            <a:ext cx="10947961" cy="649483"/>
          </a:xfrm>
        </p:spPr>
        <p:txBody>
          <a:bodyPr>
            <a:noAutofit/>
          </a:bodyPr>
          <a:lstStyle/>
          <a:p>
            <a:pPr>
              <a:lnSpc>
                <a:spcPct val="100000"/>
              </a:lnSpc>
            </a:pPr>
            <a:r>
              <a:rPr lang="en-US" dirty="0"/>
              <a:t>TEST ASYNC ACTION: </a:t>
            </a:r>
            <a:r>
              <a:rPr lang="en-US" b="1" dirty="0"/>
              <a:t>requestGifs </a:t>
            </a:r>
            <a:r>
              <a:rPr lang="en-US" dirty="0"/>
              <a:t>FAILURE PATH</a:t>
            </a:r>
            <a:endParaRPr lang="en-US" dirty="0">
              <a:latin typeface="+mn-lt"/>
            </a:endParaRPr>
          </a:p>
        </p:txBody>
      </p:sp>
      <p:sp>
        <p:nvSpPr>
          <p:cNvPr id="7" name="Rectangle 6">
            <a:extLst>
              <a:ext uri="{FF2B5EF4-FFF2-40B4-BE49-F238E27FC236}">
                <a16:creationId xmlns:a16="http://schemas.microsoft.com/office/drawing/2014/main" id="{1867D0E2-0442-C24C-8636-54CDCC8ED2E4}"/>
              </a:ext>
            </a:extLst>
          </p:cNvPr>
          <p:cNvSpPr/>
          <p:nvPr/>
        </p:nvSpPr>
        <p:spPr>
          <a:xfrm>
            <a:off x="1002306" y="2545740"/>
            <a:ext cx="3605320" cy="100092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0000F76-D93D-AF41-B84E-2F6F1A661EBE}"/>
              </a:ext>
            </a:extLst>
          </p:cNvPr>
          <p:cNvCxnSpPr>
            <a:cxnSpLocks/>
          </p:cNvCxnSpPr>
          <p:nvPr/>
        </p:nvCxnSpPr>
        <p:spPr>
          <a:xfrm flipH="1">
            <a:off x="4607626" y="3012941"/>
            <a:ext cx="1533799" cy="0"/>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866EB3E-59AD-FF44-8FDD-2EAA64BAE3CC}"/>
              </a:ext>
            </a:extLst>
          </p:cNvPr>
          <p:cNvSpPr txBox="1">
            <a:spLocks/>
          </p:cNvSpPr>
          <p:nvPr/>
        </p:nvSpPr>
        <p:spPr>
          <a:xfrm>
            <a:off x="5512536" y="2233041"/>
            <a:ext cx="4683875" cy="1313621"/>
          </a:xfrm>
          <a:prstGeom prst="rect">
            <a:avLst/>
          </a:prstGeom>
          <a:solidFill>
            <a:schemeClr val="bg1"/>
          </a:solidFill>
          <a:ln>
            <a:solidFill>
              <a:srgbClr val="FFFF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indent="0">
              <a:lnSpc>
                <a:spcPct val="100000"/>
              </a:lnSpc>
              <a:buSzPts val="2400"/>
              <a:buFont typeface="Arial" panose="020B0604020202020204" pitchFamily="34" charset="0"/>
              <a:buNone/>
            </a:pPr>
            <a:r>
              <a:rPr lang="en-US" sz="2400" dirty="0">
                <a:ea typeface="Calibri"/>
                <a:cs typeface="Calibri"/>
                <a:sym typeface="Calibri"/>
              </a:rPr>
              <a:t>Mock HTTP request using ‘</a:t>
            </a:r>
            <a:r>
              <a:rPr lang="en-US" sz="2400" b="1" dirty="0">
                <a:ea typeface="Calibri"/>
                <a:cs typeface="Calibri"/>
                <a:sym typeface="Calibri"/>
              </a:rPr>
              <a:t>nock</a:t>
            </a:r>
            <a:r>
              <a:rPr lang="en-US" sz="2400" dirty="0">
                <a:ea typeface="Calibri"/>
                <a:cs typeface="Calibri"/>
                <a:sym typeface="Calibri"/>
              </a:rPr>
              <a:t>’ </a:t>
            </a:r>
          </a:p>
          <a:p>
            <a:pPr marL="76200" indent="0">
              <a:lnSpc>
                <a:spcPct val="100000"/>
              </a:lnSpc>
              <a:buSzPts val="2400"/>
              <a:buFont typeface="Arial" panose="020B0604020202020204" pitchFamily="34" charset="0"/>
              <a:buNone/>
            </a:pPr>
            <a:r>
              <a:rPr lang="en-US" sz="2400" dirty="0">
                <a:ea typeface="Calibri"/>
                <a:cs typeface="Calibri"/>
                <a:sym typeface="Calibri"/>
              </a:rPr>
              <a:t>with failure response</a:t>
            </a:r>
          </a:p>
          <a:p>
            <a:pPr marL="76200" indent="0" algn="just">
              <a:buSzPts val="2400"/>
              <a:buNone/>
            </a:pPr>
            <a:endParaRPr lang="en-US" dirty="0"/>
          </a:p>
          <a:p>
            <a:pPr algn="just"/>
            <a:endParaRPr lang="en-US" dirty="0"/>
          </a:p>
        </p:txBody>
      </p:sp>
    </p:spTree>
    <p:extLst>
      <p:ext uri="{BB962C8B-B14F-4D97-AF65-F5344CB8AC3E}">
        <p14:creationId xmlns:p14="http://schemas.microsoft.com/office/powerpoint/2010/main" val="294832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D4A7A-91F4-C949-B74F-C1E0383D5E19}"/>
              </a:ext>
            </a:extLst>
          </p:cNvPr>
          <p:cNvSpPr>
            <a:spLocks noGrp="1"/>
          </p:cNvSpPr>
          <p:nvPr>
            <p:ph type="title"/>
          </p:nvPr>
        </p:nvSpPr>
        <p:spPr>
          <a:xfrm>
            <a:off x="555978" y="332497"/>
            <a:ext cx="11636022" cy="649483"/>
          </a:xfrm>
        </p:spPr>
        <p:txBody>
          <a:bodyPr>
            <a:noAutofit/>
          </a:bodyPr>
          <a:lstStyle/>
          <a:p>
            <a:pPr>
              <a:lnSpc>
                <a:spcPct val="100000"/>
              </a:lnSpc>
            </a:pPr>
            <a:r>
              <a:rPr lang="en-US" dirty="0"/>
              <a:t>INVESTIGATE </a:t>
            </a:r>
            <a:r>
              <a:rPr lang="en-US" b="1" dirty="0"/>
              <a:t>requestGifs ACTION</a:t>
            </a:r>
            <a:r>
              <a:rPr lang="en-US" dirty="0"/>
              <a:t> CODE PROBLEM</a:t>
            </a:r>
          </a:p>
        </p:txBody>
      </p:sp>
      <p:sp>
        <p:nvSpPr>
          <p:cNvPr id="6" name="TextBox 5">
            <a:extLst>
              <a:ext uri="{FF2B5EF4-FFF2-40B4-BE49-F238E27FC236}">
                <a16:creationId xmlns:a16="http://schemas.microsoft.com/office/drawing/2014/main" id="{F9A300D5-E899-D44E-9AC8-2C712ED79018}"/>
              </a:ext>
            </a:extLst>
          </p:cNvPr>
          <p:cNvSpPr txBox="1"/>
          <p:nvPr/>
        </p:nvSpPr>
        <p:spPr>
          <a:xfrm>
            <a:off x="535534" y="3268916"/>
            <a:ext cx="11498490" cy="2219092"/>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export const </a:t>
            </a:r>
            <a:r>
              <a:rPr lang="en-US" dirty="0">
                <a:solidFill>
                  <a:srgbClr val="FFC66D"/>
                </a:solidFill>
              </a:rPr>
              <a:t>success</a:t>
            </a:r>
            <a:r>
              <a:rPr lang="en-US" dirty="0"/>
              <a:t> </a:t>
            </a:r>
            <a:r>
              <a:rPr lang="en-US" sz="2000" dirty="0"/>
              <a:t>= (response) =&gt; {</a:t>
            </a:r>
            <a:br>
              <a:rPr lang="en-US" sz="2000" dirty="0"/>
            </a:br>
            <a:r>
              <a:rPr lang="en-US" sz="2000" dirty="0"/>
              <a:t>  </a:t>
            </a:r>
            <a:r>
              <a:rPr lang="en-US" b="1" dirty="0">
                <a:solidFill>
                  <a:srgbClr val="FD9940"/>
                </a:solidFill>
              </a:rPr>
              <a:t>return</a:t>
            </a:r>
            <a:r>
              <a:rPr lang="en-US" b="1" dirty="0"/>
              <a:t> </a:t>
            </a:r>
            <a:r>
              <a:rPr lang="en-US" sz="2000" dirty="0" err="1"/>
              <a:t>response.</a:t>
            </a:r>
            <a:r>
              <a:rPr lang="en-US" dirty="0" err="1">
                <a:solidFill>
                  <a:srgbClr val="FFC66D"/>
                </a:solidFill>
              </a:rPr>
              <a:t>json</a:t>
            </a:r>
            <a:r>
              <a:rPr lang="en-US" sz="2000" dirty="0"/>
              <a:t>()</a:t>
            </a:r>
            <a:br>
              <a:rPr lang="en-US" sz="2000" dirty="0"/>
            </a:br>
            <a:r>
              <a:rPr lang="en-US" sz="2000" dirty="0"/>
              <a:t>    .</a:t>
            </a:r>
            <a:r>
              <a:rPr lang="en-US" dirty="0">
                <a:solidFill>
                  <a:srgbClr val="FFC66D"/>
                </a:solidFill>
              </a:rPr>
              <a:t>then</a:t>
            </a:r>
            <a:r>
              <a:rPr lang="en-US" sz="2000" dirty="0"/>
              <a:t>((</a:t>
            </a:r>
            <a:r>
              <a:rPr lang="en-US" sz="2000" dirty="0" err="1"/>
              <a:t>json</a:t>
            </a:r>
            <a:r>
              <a:rPr lang="en-US" sz="2000" dirty="0"/>
              <a:t>) =&gt; {</a:t>
            </a:r>
            <a:br>
              <a:rPr lang="en-US" sz="2000" dirty="0"/>
            </a:br>
            <a:r>
              <a:rPr lang="en-US" sz="2000" dirty="0"/>
              <a:t>      </a:t>
            </a:r>
            <a:r>
              <a:rPr lang="en-US" b="1" dirty="0">
                <a:solidFill>
                  <a:srgbClr val="FD9940"/>
                </a:solidFill>
              </a:rPr>
              <a:t>return</a:t>
            </a:r>
            <a:r>
              <a:rPr lang="en-US" b="1" dirty="0"/>
              <a:t> </a:t>
            </a:r>
            <a:r>
              <a:rPr lang="en-US" sz="2000" dirty="0" err="1"/>
              <a:t>json.</a:t>
            </a:r>
            <a:r>
              <a:rPr lang="en-US" dirty="0" err="1">
                <a:solidFill>
                  <a:schemeClr val="accent4">
                    <a:lumMod val="60000"/>
                    <a:lumOff val="40000"/>
                  </a:schemeClr>
                </a:solidFill>
              </a:rPr>
              <a:t>data</a:t>
            </a:r>
            <a:br>
              <a:rPr lang="en-US" dirty="0"/>
            </a:br>
            <a:r>
              <a:rPr lang="en-US" dirty="0"/>
              <a:t>    </a:t>
            </a:r>
            <a:r>
              <a:rPr lang="en-US" sz="2000" dirty="0"/>
              <a:t>})</a:t>
            </a:r>
            <a:br>
              <a:rPr lang="en-US" sz="2000" dirty="0"/>
            </a:br>
            <a:r>
              <a:rPr lang="en-US" sz="2000" dirty="0"/>
              <a:t>    .</a:t>
            </a:r>
            <a:r>
              <a:rPr lang="en-US" dirty="0">
                <a:solidFill>
                  <a:srgbClr val="FFC66D"/>
                </a:solidFill>
              </a:rPr>
              <a:t>catch</a:t>
            </a:r>
            <a:r>
              <a:rPr lang="en-US" sz="2000" dirty="0"/>
              <a:t>(() =&gt; (</a:t>
            </a:r>
            <a:r>
              <a:rPr lang="en-US" sz="2000" dirty="0" err="1"/>
              <a:t>Promise.</a:t>
            </a:r>
            <a:r>
              <a:rPr lang="en-US" dirty="0" err="1">
                <a:solidFill>
                  <a:srgbClr val="FFC66D"/>
                </a:solidFill>
              </a:rPr>
              <a:t>resolve</a:t>
            </a:r>
            <a:r>
              <a:rPr lang="en-US" sz="2000" dirty="0"/>
              <a:t>())) </a:t>
            </a:r>
            <a:r>
              <a:rPr lang="en-US" dirty="0"/>
              <a:t>// Some responses don't contain a body</a:t>
            </a:r>
            <a:br>
              <a:rPr lang="en-US" dirty="0"/>
            </a:br>
            <a:r>
              <a:rPr lang="en-US" sz="2000" dirty="0"/>
              <a:t>}</a:t>
            </a:r>
            <a:br>
              <a:rPr lang="en-US" sz="2000" dirty="0"/>
            </a:br>
            <a:br>
              <a:rPr lang="en-US" sz="2000" dirty="0"/>
            </a:br>
            <a:br>
              <a:rPr lang="en-US" sz="2000" dirty="0"/>
            </a:br>
            <a:br>
              <a:rPr lang="en-US" sz="2000" dirty="0"/>
            </a:br>
            <a:br>
              <a:rPr lang="en-US" sz="2400" dirty="0"/>
            </a:br>
            <a:endParaRPr lang="en-US" sz="2400" dirty="0"/>
          </a:p>
        </p:txBody>
      </p:sp>
      <p:sp>
        <p:nvSpPr>
          <p:cNvPr id="9" name="Title 1">
            <a:extLst>
              <a:ext uri="{FF2B5EF4-FFF2-40B4-BE49-F238E27FC236}">
                <a16:creationId xmlns:a16="http://schemas.microsoft.com/office/drawing/2014/main" id="{7108569D-EEDC-8F45-A55D-1A4E5C720B13}"/>
              </a:ext>
            </a:extLst>
          </p:cNvPr>
          <p:cNvSpPr txBox="1">
            <a:spLocks/>
          </p:cNvSpPr>
          <p:nvPr/>
        </p:nvSpPr>
        <p:spPr>
          <a:xfrm>
            <a:off x="398002" y="5627891"/>
            <a:ext cx="11636022" cy="649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t>OOPS… WE DON’T  CHECK HTTP RESPONSE CODE AT ALL</a:t>
            </a:r>
          </a:p>
        </p:txBody>
      </p:sp>
      <p:pic>
        <p:nvPicPr>
          <p:cNvPr id="13" name="Picture 12">
            <a:extLst>
              <a:ext uri="{FF2B5EF4-FFF2-40B4-BE49-F238E27FC236}">
                <a16:creationId xmlns:a16="http://schemas.microsoft.com/office/drawing/2014/main" id="{62F009EE-DC28-AE4A-9DAD-8E89F9EF20E2}"/>
              </a:ext>
            </a:extLst>
          </p:cNvPr>
          <p:cNvPicPr>
            <a:picLocks noChangeAspect="1"/>
          </p:cNvPicPr>
          <p:nvPr/>
        </p:nvPicPr>
        <p:blipFill>
          <a:blip r:embed="rId2"/>
          <a:stretch>
            <a:fillRect/>
          </a:stretch>
        </p:blipFill>
        <p:spPr>
          <a:xfrm>
            <a:off x="577175" y="1145229"/>
            <a:ext cx="11383698" cy="1890579"/>
          </a:xfrm>
          <a:prstGeom prst="rect">
            <a:avLst/>
          </a:prstGeom>
          <a:ln>
            <a:solidFill>
              <a:srgbClr val="505050"/>
            </a:solidFill>
          </a:ln>
        </p:spPr>
      </p:pic>
      <p:pic>
        <p:nvPicPr>
          <p:cNvPr id="12" name="Picture 11">
            <a:extLst>
              <a:ext uri="{FF2B5EF4-FFF2-40B4-BE49-F238E27FC236}">
                <a16:creationId xmlns:a16="http://schemas.microsoft.com/office/drawing/2014/main" id="{19B8F41D-ED0C-D647-B792-D766C3F29E16}"/>
              </a:ext>
            </a:extLst>
          </p:cNvPr>
          <p:cNvPicPr>
            <a:picLocks noChangeAspect="1"/>
          </p:cNvPicPr>
          <p:nvPr/>
        </p:nvPicPr>
        <p:blipFill>
          <a:blip r:embed="rId3"/>
          <a:stretch>
            <a:fillRect/>
          </a:stretch>
        </p:blipFill>
        <p:spPr>
          <a:xfrm>
            <a:off x="9662050" y="2836000"/>
            <a:ext cx="2432934" cy="2791891"/>
          </a:xfrm>
          <a:prstGeom prst="rect">
            <a:avLst/>
          </a:prstGeom>
        </p:spPr>
      </p:pic>
    </p:spTree>
    <p:extLst>
      <p:ext uri="{BB962C8B-B14F-4D97-AF65-F5344CB8AC3E}">
        <p14:creationId xmlns:p14="http://schemas.microsoft.com/office/powerpoint/2010/main" val="351481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D4A7A-91F4-C949-B74F-C1E0383D5E19}"/>
              </a:ext>
            </a:extLst>
          </p:cNvPr>
          <p:cNvSpPr>
            <a:spLocks noGrp="1"/>
          </p:cNvSpPr>
          <p:nvPr>
            <p:ph type="title"/>
          </p:nvPr>
        </p:nvSpPr>
        <p:spPr>
          <a:xfrm>
            <a:off x="555978" y="332497"/>
            <a:ext cx="11636022" cy="649483"/>
          </a:xfrm>
        </p:spPr>
        <p:txBody>
          <a:bodyPr>
            <a:noAutofit/>
          </a:bodyPr>
          <a:lstStyle/>
          <a:p>
            <a:pPr>
              <a:lnSpc>
                <a:spcPct val="100000"/>
              </a:lnSpc>
            </a:pPr>
            <a:r>
              <a:rPr lang="en-US" dirty="0"/>
              <a:t>FIX </a:t>
            </a:r>
            <a:r>
              <a:rPr lang="en-US" b="1" dirty="0"/>
              <a:t>requestGifs </a:t>
            </a:r>
            <a:r>
              <a:rPr lang="en-US" dirty="0"/>
              <a:t>ACTION CODE</a:t>
            </a:r>
          </a:p>
        </p:txBody>
      </p:sp>
      <p:sp>
        <p:nvSpPr>
          <p:cNvPr id="6" name="TextBox 5">
            <a:extLst>
              <a:ext uri="{FF2B5EF4-FFF2-40B4-BE49-F238E27FC236}">
                <a16:creationId xmlns:a16="http://schemas.microsoft.com/office/drawing/2014/main" id="{F9A300D5-E899-D44E-9AC8-2C712ED79018}"/>
              </a:ext>
            </a:extLst>
          </p:cNvPr>
          <p:cNvSpPr txBox="1"/>
          <p:nvPr/>
        </p:nvSpPr>
        <p:spPr>
          <a:xfrm>
            <a:off x="555978" y="1914899"/>
            <a:ext cx="11498490" cy="3169165"/>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export const </a:t>
            </a:r>
            <a:r>
              <a:rPr lang="en-US" dirty="0"/>
              <a:t>success = (response) =&gt; {</a:t>
            </a:r>
            <a:br>
              <a:rPr lang="en-US" dirty="0"/>
            </a:br>
            <a:r>
              <a:rPr lang="en-US" dirty="0"/>
              <a:t>  </a:t>
            </a:r>
            <a:r>
              <a:rPr lang="en-US" b="1" dirty="0">
                <a:solidFill>
                  <a:srgbClr val="FD9940"/>
                </a:solidFill>
              </a:rPr>
              <a:t>let</a:t>
            </a:r>
            <a:r>
              <a:rPr lang="en-US" b="1" dirty="0"/>
              <a:t> </a:t>
            </a:r>
            <a:r>
              <a:rPr lang="en-US" dirty="0" err="1"/>
              <a:t>responseStatus</a:t>
            </a:r>
            <a:r>
              <a:rPr lang="en-US" dirty="0"/>
              <a:t> = </a:t>
            </a:r>
            <a:r>
              <a:rPr lang="en-US" dirty="0" err="1"/>
              <a:t>response.status</a:t>
            </a:r>
            <a:br>
              <a:rPr lang="en-US" dirty="0"/>
            </a:br>
            <a:r>
              <a:rPr lang="en-US" dirty="0"/>
              <a:t>  </a:t>
            </a:r>
            <a:r>
              <a:rPr lang="en-US" b="1" dirty="0">
                <a:solidFill>
                  <a:srgbClr val="FD9940"/>
                </a:solidFill>
              </a:rPr>
              <a:t>if</a:t>
            </a:r>
            <a:r>
              <a:rPr lang="en-US" b="1" dirty="0"/>
              <a:t> </a:t>
            </a:r>
            <a:r>
              <a:rPr lang="en-US" dirty="0"/>
              <a:t>(</a:t>
            </a:r>
            <a:r>
              <a:rPr lang="en-US" dirty="0" err="1"/>
              <a:t>responseStatus</a:t>
            </a:r>
            <a:r>
              <a:rPr lang="en-US" dirty="0"/>
              <a:t> &lt; </a:t>
            </a:r>
            <a:r>
              <a:rPr lang="en-US" dirty="0">
                <a:solidFill>
                  <a:srgbClr val="00B0F0"/>
                </a:solidFill>
              </a:rPr>
              <a:t>400</a:t>
            </a:r>
            <a:r>
              <a:rPr lang="en-US" dirty="0"/>
              <a:t>) {</a:t>
            </a:r>
            <a:br>
              <a:rPr lang="en-US" dirty="0"/>
            </a:br>
            <a:r>
              <a:rPr lang="en-US" dirty="0">
                <a:solidFill>
                  <a:schemeClr val="tx1">
                    <a:lumMod val="65000"/>
                  </a:schemeClr>
                </a:solidFill>
              </a:rPr>
              <a:t>    // we got one of 'not error' HTTP status response code: see http://</a:t>
            </a:r>
            <a:r>
              <a:rPr lang="en-US" dirty="0" err="1">
                <a:solidFill>
                  <a:schemeClr val="tx1">
                    <a:lumMod val="65000"/>
                  </a:schemeClr>
                </a:solidFill>
              </a:rPr>
              <a:t>www.restapitutorial.com</a:t>
            </a:r>
            <a:r>
              <a:rPr lang="en-US" dirty="0">
                <a:solidFill>
                  <a:schemeClr val="tx1">
                    <a:lumMod val="65000"/>
                  </a:schemeClr>
                </a:solidFill>
              </a:rPr>
              <a:t>/</a:t>
            </a:r>
            <a:r>
              <a:rPr lang="en-US" dirty="0" err="1">
                <a:solidFill>
                  <a:schemeClr val="tx1">
                    <a:lumMod val="65000"/>
                  </a:schemeClr>
                </a:solidFill>
              </a:rPr>
              <a:t>httpstatuscodes.html</a:t>
            </a:r>
            <a:br>
              <a:rPr lang="en-US" dirty="0">
                <a:solidFill>
                  <a:schemeClr val="tx1">
                    <a:lumMod val="65000"/>
                  </a:schemeClr>
                </a:solidFill>
              </a:rPr>
            </a:br>
            <a:r>
              <a:rPr lang="en-US" dirty="0"/>
              <a:t>    </a:t>
            </a:r>
            <a:r>
              <a:rPr lang="en-US" b="1" dirty="0">
                <a:solidFill>
                  <a:srgbClr val="FD9940"/>
                </a:solidFill>
              </a:rPr>
              <a:t>return</a:t>
            </a:r>
            <a:r>
              <a:rPr lang="en-US" b="1" dirty="0"/>
              <a:t> </a:t>
            </a:r>
            <a:r>
              <a:rPr lang="en-US" dirty="0" err="1"/>
              <a:t>response.</a:t>
            </a:r>
            <a:r>
              <a:rPr lang="en-US" dirty="0" err="1">
                <a:solidFill>
                  <a:srgbClr val="FFC66D"/>
                </a:solidFill>
              </a:rPr>
              <a:t>json</a:t>
            </a:r>
            <a:r>
              <a:rPr lang="en-US" dirty="0"/>
              <a:t>()</a:t>
            </a:r>
            <a:br>
              <a:rPr lang="en-US" dirty="0"/>
            </a:br>
            <a:r>
              <a:rPr lang="en-US" dirty="0"/>
              <a:t>      .</a:t>
            </a:r>
            <a:r>
              <a:rPr lang="en-US" dirty="0">
                <a:solidFill>
                  <a:srgbClr val="FFC66D"/>
                </a:solidFill>
              </a:rPr>
              <a:t>then</a:t>
            </a:r>
            <a:r>
              <a:rPr lang="en-US" dirty="0"/>
              <a:t>((</a:t>
            </a:r>
            <a:r>
              <a:rPr lang="en-US" dirty="0" err="1"/>
              <a:t>json</a:t>
            </a:r>
            <a:r>
              <a:rPr lang="en-US" dirty="0"/>
              <a:t>) =&gt; {</a:t>
            </a:r>
            <a:br>
              <a:rPr lang="en-US" dirty="0"/>
            </a:br>
            <a:r>
              <a:rPr lang="en-US" dirty="0"/>
              <a:t>        </a:t>
            </a:r>
            <a:r>
              <a:rPr lang="en-US" b="1" dirty="0">
                <a:solidFill>
                  <a:srgbClr val="FD9940"/>
                </a:solidFill>
              </a:rPr>
              <a:t>return</a:t>
            </a:r>
            <a:r>
              <a:rPr lang="en-US" b="1" dirty="0"/>
              <a:t> </a:t>
            </a:r>
            <a:r>
              <a:rPr lang="en-US" dirty="0" err="1"/>
              <a:t>json.</a:t>
            </a:r>
            <a:r>
              <a:rPr lang="en-US" dirty="0" err="1">
                <a:solidFill>
                  <a:schemeClr val="accent4">
                    <a:lumMod val="60000"/>
                    <a:lumOff val="40000"/>
                  </a:schemeClr>
                </a:solidFill>
              </a:rPr>
              <a:t>data</a:t>
            </a:r>
            <a:br>
              <a:rPr lang="en-US" dirty="0"/>
            </a:br>
            <a:r>
              <a:rPr lang="en-US" dirty="0"/>
              <a:t>      })</a:t>
            </a:r>
            <a:br>
              <a:rPr lang="en-US" dirty="0"/>
            </a:br>
            <a:r>
              <a:rPr lang="en-US" dirty="0"/>
              <a:t>}</a:t>
            </a:r>
            <a:br>
              <a:rPr lang="en-US" dirty="0"/>
            </a:br>
            <a:r>
              <a:rPr lang="en-US" dirty="0"/>
              <a:t>  </a:t>
            </a:r>
            <a:r>
              <a:rPr lang="en-US" b="1" dirty="0">
                <a:solidFill>
                  <a:srgbClr val="FD9940"/>
                </a:solidFill>
              </a:rPr>
              <a:t>return</a:t>
            </a:r>
            <a:r>
              <a:rPr lang="en-US" b="1" dirty="0"/>
              <a:t> </a:t>
            </a:r>
            <a:r>
              <a:rPr lang="en-US" dirty="0" err="1"/>
              <a:t>Promise.</a:t>
            </a:r>
            <a:r>
              <a:rPr lang="en-US" dirty="0" err="1">
                <a:solidFill>
                  <a:srgbClr val="FFC66D"/>
                </a:solidFill>
              </a:rPr>
              <a:t>reject</a:t>
            </a:r>
            <a:r>
              <a:rPr lang="en-US" dirty="0"/>
              <a:t>(response)</a:t>
            </a:r>
            <a:br>
              <a:rPr lang="en-US" dirty="0"/>
            </a:br>
            <a:r>
              <a:rPr lang="en-US" dirty="0"/>
              <a:t>}</a:t>
            </a:r>
            <a:br>
              <a:rPr lang="en-US" sz="2000" dirty="0"/>
            </a:br>
            <a:br>
              <a:rPr lang="en-US" sz="2000" dirty="0"/>
            </a:br>
            <a:br>
              <a:rPr lang="en-US" sz="2400" dirty="0"/>
            </a:br>
            <a:endParaRPr lang="en-US" sz="2400" dirty="0"/>
          </a:p>
        </p:txBody>
      </p:sp>
    </p:spTree>
    <p:extLst>
      <p:ext uri="{BB962C8B-B14F-4D97-AF65-F5344CB8AC3E}">
        <p14:creationId xmlns:p14="http://schemas.microsoft.com/office/powerpoint/2010/main" val="244357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20487" y="456365"/>
            <a:ext cx="5879592" cy="649483"/>
          </a:xfrm>
        </p:spPr>
        <p:txBody>
          <a:bodyPr>
            <a:noAutofit/>
          </a:bodyPr>
          <a:lstStyle/>
          <a:p>
            <a:pPr>
              <a:lnSpc>
                <a:spcPct val="100000"/>
              </a:lnSpc>
            </a:pPr>
            <a:r>
              <a:rPr lang="en-US" b="1" dirty="0"/>
              <a:t>TEST REDUCER</a:t>
            </a:r>
            <a:endParaRPr lang="en-US" b="1" dirty="0">
              <a:latin typeface="+mn-lt"/>
            </a:endParaRPr>
          </a:p>
        </p:txBody>
      </p:sp>
      <p:sp>
        <p:nvSpPr>
          <p:cNvPr id="4" name="Content Placeholder 3">
            <a:extLst>
              <a:ext uri="{FF2B5EF4-FFF2-40B4-BE49-F238E27FC236}">
                <a16:creationId xmlns:a16="http://schemas.microsoft.com/office/drawing/2014/main" id="{C4D3714B-926A-C441-8196-12626F402ED1}"/>
              </a:ext>
            </a:extLst>
          </p:cNvPr>
          <p:cNvSpPr>
            <a:spLocks noGrp="1"/>
          </p:cNvSpPr>
          <p:nvPr>
            <p:ph idx="1"/>
          </p:nvPr>
        </p:nvSpPr>
        <p:spPr>
          <a:xfrm>
            <a:off x="707572" y="3381292"/>
            <a:ext cx="10515600" cy="4351338"/>
          </a:xfrm>
        </p:spPr>
        <p:txBody>
          <a:bodyPr>
            <a:noAutofit/>
          </a:bodyPr>
          <a:lstStyle/>
          <a:p>
            <a:pPr>
              <a:lnSpc>
                <a:spcPct val="200000"/>
              </a:lnSpc>
            </a:pPr>
            <a:r>
              <a:rPr lang="en-US" dirty="0"/>
              <a:t>Test for </a:t>
            </a:r>
            <a:r>
              <a:rPr lang="en-US" b="1" dirty="0" err="1"/>
              <a:t>modalReducer</a:t>
            </a:r>
            <a:endParaRPr lang="en-US" b="1" dirty="0"/>
          </a:p>
          <a:p>
            <a:pPr lvl="1">
              <a:lnSpc>
                <a:spcPct val="200000"/>
              </a:lnSpc>
            </a:pPr>
            <a:r>
              <a:rPr lang="en-US" dirty="0"/>
              <a:t>Remember: Reducer is just a function</a:t>
            </a:r>
          </a:p>
          <a:p>
            <a:pPr lvl="1">
              <a:lnSpc>
                <a:spcPct val="200000"/>
              </a:lnSpc>
            </a:pPr>
            <a:r>
              <a:rPr lang="en-US" dirty="0"/>
              <a:t>Just call it and test expected results</a:t>
            </a:r>
          </a:p>
        </p:txBody>
      </p:sp>
      <p:pic>
        <p:nvPicPr>
          <p:cNvPr id="7" name="Picture 6">
            <a:extLst>
              <a:ext uri="{FF2B5EF4-FFF2-40B4-BE49-F238E27FC236}">
                <a16:creationId xmlns:a16="http://schemas.microsoft.com/office/drawing/2014/main" id="{D7A0F9AF-6D08-8745-B81A-65218B4B57ED}"/>
              </a:ext>
            </a:extLst>
          </p:cNvPr>
          <p:cNvPicPr>
            <a:picLocks noChangeAspect="1"/>
          </p:cNvPicPr>
          <p:nvPr/>
        </p:nvPicPr>
        <p:blipFill>
          <a:blip r:embed="rId3"/>
          <a:stretch>
            <a:fillRect/>
          </a:stretch>
        </p:blipFill>
        <p:spPr>
          <a:xfrm>
            <a:off x="510639" y="1316539"/>
            <a:ext cx="11538857" cy="1593410"/>
          </a:xfrm>
          <a:prstGeom prst="rect">
            <a:avLst/>
          </a:prstGeom>
        </p:spPr>
      </p:pic>
    </p:spTree>
    <p:extLst>
      <p:ext uri="{BB962C8B-B14F-4D97-AF65-F5344CB8AC3E}">
        <p14:creationId xmlns:p14="http://schemas.microsoft.com/office/powerpoint/2010/main" val="1309887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D4A7A-91F4-C949-B74F-C1E0383D5E19}"/>
              </a:ext>
            </a:extLst>
          </p:cNvPr>
          <p:cNvSpPr>
            <a:spLocks noGrp="1"/>
          </p:cNvSpPr>
          <p:nvPr>
            <p:ph type="title"/>
          </p:nvPr>
        </p:nvSpPr>
        <p:spPr>
          <a:xfrm>
            <a:off x="555978" y="332497"/>
            <a:ext cx="11636022" cy="649483"/>
          </a:xfrm>
        </p:spPr>
        <p:txBody>
          <a:bodyPr>
            <a:noAutofit/>
          </a:bodyPr>
          <a:lstStyle/>
          <a:p>
            <a:pPr>
              <a:lnSpc>
                <a:spcPct val="100000"/>
              </a:lnSpc>
            </a:pPr>
            <a:r>
              <a:rPr lang="en-US" dirty="0"/>
              <a:t>TEST </a:t>
            </a:r>
            <a:r>
              <a:rPr lang="en-US" dirty="0" err="1"/>
              <a:t>modalReducer</a:t>
            </a:r>
            <a:endParaRPr lang="en-US" dirty="0"/>
          </a:p>
        </p:txBody>
      </p:sp>
      <p:sp>
        <p:nvSpPr>
          <p:cNvPr id="6" name="TextBox 5">
            <a:extLst>
              <a:ext uri="{FF2B5EF4-FFF2-40B4-BE49-F238E27FC236}">
                <a16:creationId xmlns:a16="http://schemas.microsoft.com/office/drawing/2014/main" id="{F9A300D5-E899-D44E-9AC8-2C712ED79018}"/>
              </a:ext>
            </a:extLst>
          </p:cNvPr>
          <p:cNvSpPr txBox="1"/>
          <p:nvPr/>
        </p:nvSpPr>
        <p:spPr>
          <a:xfrm>
            <a:off x="535534" y="1085842"/>
            <a:ext cx="11498490" cy="5482225"/>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b="1" dirty="0">
                <a:solidFill>
                  <a:srgbClr val="FD9940"/>
                </a:solidFill>
              </a:rPr>
              <a:t>import</a:t>
            </a:r>
            <a:r>
              <a:rPr lang="en-US" b="1" dirty="0"/>
              <a:t> </a:t>
            </a:r>
            <a:r>
              <a:rPr lang="en-US" dirty="0" err="1">
                <a:solidFill>
                  <a:srgbClr val="FFC66D"/>
                </a:solidFill>
              </a:rPr>
              <a:t>modalReducer</a:t>
            </a:r>
            <a:r>
              <a:rPr lang="en-US" dirty="0"/>
              <a:t> </a:t>
            </a:r>
            <a:r>
              <a:rPr lang="en-US" b="1" dirty="0">
                <a:solidFill>
                  <a:srgbClr val="FD9940"/>
                </a:solidFill>
              </a:rPr>
              <a:t>from</a:t>
            </a:r>
            <a:r>
              <a:rPr lang="en-US" b="1" dirty="0"/>
              <a:t> </a:t>
            </a:r>
            <a:r>
              <a:rPr lang="en-US" dirty="0">
                <a:solidFill>
                  <a:srgbClr val="46D426"/>
                </a:solidFill>
              </a:rPr>
              <a:t>'./</a:t>
            </a:r>
            <a:r>
              <a:rPr lang="en-US" dirty="0" err="1">
                <a:solidFill>
                  <a:srgbClr val="46D426"/>
                </a:solidFill>
              </a:rPr>
              <a:t>modalReducer</a:t>
            </a:r>
            <a:r>
              <a:rPr lang="en-US" dirty="0">
                <a:solidFill>
                  <a:srgbClr val="46D426"/>
                </a:solidFill>
              </a:rPr>
              <a:t>'</a:t>
            </a:r>
            <a:br>
              <a:rPr lang="en-US" dirty="0"/>
            </a:br>
            <a:r>
              <a:rPr lang="en-US" b="1" dirty="0">
                <a:solidFill>
                  <a:srgbClr val="FD9940"/>
                </a:solidFill>
              </a:rPr>
              <a:t>import</a:t>
            </a:r>
            <a:r>
              <a:rPr lang="en-US" b="1" dirty="0"/>
              <a:t> </a:t>
            </a:r>
            <a:r>
              <a:rPr lang="en-US" dirty="0"/>
              <a:t>{</a:t>
            </a:r>
            <a:r>
              <a:rPr lang="en-US" dirty="0">
                <a:solidFill>
                  <a:srgbClr val="FFC66D"/>
                </a:solidFill>
              </a:rPr>
              <a:t>openModal</a:t>
            </a:r>
            <a:r>
              <a:rPr lang="en-US" dirty="0"/>
              <a:t>, </a:t>
            </a:r>
            <a:r>
              <a:rPr lang="en-US" dirty="0">
                <a:solidFill>
                  <a:srgbClr val="FFC66D"/>
                </a:solidFill>
              </a:rPr>
              <a:t>closeModal</a:t>
            </a:r>
            <a:r>
              <a:rPr lang="en-US" dirty="0"/>
              <a:t>} </a:t>
            </a:r>
            <a:r>
              <a:rPr lang="en-US" b="1" dirty="0">
                <a:solidFill>
                  <a:srgbClr val="FD9940"/>
                </a:solidFill>
              </a:rPr>
              <a:t>from</a:t>
            </a:r>
            <a:r>
              <a:rPr lang="en-US" b="1" dirty="0"/>
              <a:t> </a:t>
            </a:r>
            <a:r>
              <a:rPr lang="en-US" dirty="0">
                <a:solidFill>
                  <a:srgbClr val="46D426"/>
                </a:solidFill>
              </a:rPr>
              <a:t>'../actions/modalActions'</a:t>
            </a:r>
            <a:br>
              <a:rPr lang="en-US" dirty="0"/>
            </a:br>
            <a:r>
              <a:rPr lang="en-US" b="1" dirty="0">
                <a:solidFill>
                  <a:srgbClr val="FD9940"/>
                </a:solidFill>
              </a:rPr>
              <a:t>import</a:t>
            </a:r>
            <a:r>
              <a:rPr lang="en-US" b="1" dirty="0"/>
              <a:t> </a:t>
            </a:r>
            <a:r>
              <a:rPr lang="en-US" dirty="0"/>
              <a:t>{</a:t>
            </a:r>
            <a:r>
              <a:rPr lang="en-US" dirty="0" err="1"/>
              <a:t>initialState</a:t>
            </a:r>
            <a:r>
              <a:rPr lang="en-US" dirty="0"/>
              <a:t>} </a:t>
            </a:r>
            <a:r>
              <a:rPr lang="en-US" b="1" dirty="0">
                <a:solidFill>
                  <a:srgbClr val="FD9940"/>
                </a:solidFill>
              </a:rPr>
              <a:t>from</a:t>
            </a:r>
            <a:r>
              <a:rPr lang="en-US" b="1" dirty="0"/>
              <a:t> </a:t>
            </a:r>
            <a:r>
              <a:rPr lang="en-US" dirty="0">
                <a:solidFill>
                  <a:srgbClr val="46D426"/>
                </a:solidFill>
              </a:rPr>
              <a:t>'./</a:t>
            </a:r>
            <a:r>
              <a:rPr lang="en-US" dirty="0" err="1">
                <a:solidFill>
                  <a:srgbClr val="46D426"/>
                </a:solidFill>
              </a:rPr>
              <a:t>modalReducer</a:t>
            </a:r>
            <a:r>
              <a:rPr lang="en-US" dirty="0">
                <a:solidFill>
                  <a:srgbClr val="46D426"/>
                </a:solidFill>
              </a:rPr>
              <a:t>'</a:t>
            </a:r>
            <a:br>
              <a:rPr lang="en-US" dirty="0"/>
            </a:br>
            <a:r>
              <a:rPr lang="en-US" b="1" dirty="0">
                <a:solidFill>
                  <a:srgbClr val="FD9940"/>
                </a:solidFill>
              </a:rPr>
              <a:t>import</a:t>
            </a:r>
            <a:r>
              <a:rPr lang="en-US" b="1" dirty="0"/>
              <a:t> </a:t>
            </a:r>
            <a:r>
              <a:rPr lang="en-US" dirty="0"/>
              <a:t>test </a:t>
            </a:r>
            <a:r>
              <a:rPr lang="en-US" b="1" dirty="0">
                <a:solidFill>
                  <a:srgbClr val="FD9940"/>
                </a:solidFill>
              </a:rPr>
              <a:t>from</a:t>
            </a:r>
            <a:r>
              <a:rPr lang="en-US" b="1" dirty="0"/>
              <a:t> </a:t>
            </a:r>
            <a:r>
              <a:rPr lang="en-US" dirty="0">
                <a:solidFill>
                  <a:srgbClr val="46D426"/>
                </a:solidFill>
              </a:rPr>
              <a:t>'tape'</a:t>
            </a:r>
            <a:br>
              <a:rPr lang="en-US" dirty="0"/>
            </a:br>
            <a:br>
              <a:rPr lang="en-US" dirty="0"/>
            </a:br>
            <a:r>
              <a:rPr lang="en-US" b="1" dirty="0">
                <a:solidFill>
                  <a:srgbClr val="FD9940"/>
                </a:solidFill>
              </a:rPr>
              <a:t>import</a:t>
            </a:r>
            <a:r>
              <a:rPr lang="en-US" b="1" dirty="0"/>
              <a:t> </a:t>
            </a:r>
            <a:r>
              <a:rPr lang="en-US" dirty="0"/>
              <a:t>{gif1} </a:t>
            </a:r>
            <a:r>
              <a:rPr lang="en-US" b="1" dirty="0">
                <a:solidFill>
                  <a:srgbClr val="FD9940"/>
                </a:solidFill>
              </a:rPr>
              <a:t>from</a:t>
            </a:r>
            <a:r>
              <a:rPr lang="en-US" b="1" dirty="0"/>
              <a:t> </a:t>
            </a:r>
            <a:r>
              <a:rPr lang="en-US" dirty="0">
                <a:solidFill>
                  <a:srgbClr val="46D426"/>
                </a:solidFill>
              </a:rPr>
              <a:t>'../../../test/mocks/</a:t>
            </a:r>
            <a:r>
              <a:rPr lang="en-US" dirty="0" err="1">
                <a:solidFill>
                  <a:srgbClr val="46D426"/>
                </a:solidFill>
              </a:rPr>
              <a:t>dataMocks</a:t>
            </a:r>
            <a:r>
              <a:rPr lang="en-US" dirty="0">
                <a:solidFill>
                  <a:srgbClr val="46D426"/>
                </a:solidFill>
              </a:rPr>
              <a:t>'</a:t>
            </a:r>
            <a:br>
              <a:rPr lang="en-US" dirty="0"/>
            </a:br>
            <a:br>
              <a:rPr lang="en-US" dirty="0"/>
            </a:br>
            <a:r>
              <a:rPr lang="en-US" dirty="0"/>
              <a:t>test(</a:t>
            </a:r>
            <a:r>
              <a:rPr lang="en-US" dirty="0">
                <a:solidFill>
                  <a:srgbClr val="46D426"/>
                </a:solidFill>
              </a:rPr>
              <a:t>'</a:t>
            </a:r>
            <a:r>
              <a:rPr lang="en-US" dirty="0" err="1">
                <a:solidFill>
                  <a:srgbClr val="46D426"/>
                </a:solidFill>
              </a:rPr>
              <a:t>modalReducer</a:t>
            </a:r>
            <a:r>
              <a:rPr lang="en-US" dirty="0">
                <a:solidFill>
                  <a:srgbClr val="46D426"/>
                </a:solidFill>
              </a:rPr>
              <a:t>: openModal'</a:t>
            </a:r>
            <a:r>
              <a:rPr lang="en-US" b="1" dirty="0">
                <a:solidFill>
                  <a:srgbClr val="FD9940"/>
                </a:solidFill>
              </a:rPr>
              <a:t>,</a:t>
            </a:r>
            <a:r>
              <a:rPr lang="en-US" dirty="0"/>
              <a:t> t =&gt; {</a:t>
            </a:r>
            <a:br>
              <a:rPr lang="en-US" dirty="0"/>
            </a:br>
            <a:br>
              <a:rPr lang="en-US" dirty="0"/>
            </a:br>
            <a:r>
              <a:rPr lang="en-US" dirty="0"/>
              <a:t>  t.plan(</a:t>
            </a:r>
            <a:r>
              <a:rPr lang="en-US" dirty="0">
                <a:solidFill>
                  <a:srgbClr val="00B0F0"/>
                </a:solidFill>
              </a:rPr>
              <a:t>1</a:t>
            </a:r>
            <a:r>
              <a:rPr lang="en-US" dirty="0"/>
              <a:t>)</a:t>
            </a:r>
            <a:br>
              <a:rPr lang="en-US" dirty="0"/>
            </a:br>
            <a:br>
              <a:rPr lang="en-US" dirty="0"/>
            </a:br>
            <a:r>
              <a:rPr lang="en-US" dirty="0"/>
              <a:t>  </a:t>
            </a:r>
            <a:r>
              <a:rPr lang="en-US" b="1" dirty="0">
                <a:solidFill>
                  <a:srgbClr val="FD9940"/>
                </a:solidFill>
              </a:rPr>
              <a:t>try</a:t>
            </a:r>
            <a:r>
              <a:rPr lang="en-US" b="1" dirty="0"/>
              <a:t> </a:t>
            </a:r>
            <a:r>
              <a:rPr lang="en-US" dirty="0"/>
              <a:t>{</a:t>
            </a:r>
            <a:br>
              <a:rPr lang="en-US" dirty="0"/>
            </a:br>
            <a:r>
              <a:rPr lang="en-US" dirty="0"/>
              <a:t>    </a:t>
            </a:r>
            <a:r>
              <a:rPr lang="en-US" b="1" dirty="0"/>
              <a:t>const </a:t>
            </a:r>
            <a:r>
              <a:rPr lang="en-US" dirty="0" err="1"/>
              <a:t>expectedState</a:t>
            </a:r>
            <a:r>
              <a:rPr lang="en-US" dirty="0"/>
              <a:t> =  {</a:t>
            </a:r>
            <a:r>
              <a:rPr lang="en-US" dirty="0">
                <a:solidFill>
                  <a:schemeClr val="accent4">
                    <a:lumMod val="60000"/>
                    <a:lumOff val="40000"/>
                  </a:schemeClr>
                </a:solidFill>
              </a:rPr>
              <a:t>gif</a:t>
            </a:r>
            <a:r>
              <a:rPr lang="en-US" dirty="0"/>
              <a:t>: gif1</a:t>
            </a:r>
            <a:r>
              <a:rPr lang="en-US" dirty="0">
                <a:solidFill>
                  <a:srgbClr val="FD9940"/>
                </a:solidFill>
              </a:rPr>
              <a:t>,</a:t>
            </a:r>
            <a:r>
              <a:rPr lang="en-US" dirty="0"/>
              <a:t> </a:t>
            </a:r>
            <a:r>
              <a:rPr lang="en-US" dirty="0" err="1">
                <a:solidFill>
                  <a:schemeClr val="accent4">
                    <a:lumMod val="60000"/>
                    <a:lumOff val="40000"/>
                  </a:schemeClr>
                </a:solidFill>
              </a:rPr>
              <a:t>modalIsOpen</a:t>
            </a:r>
            <a:r>
              <a:rPr lang="en-US" dirty="0"/>
              <a:t>: </a:t>
            </a:r>
            <a:r>
              <a:rPr lang="en-US" b="1" dirty="0">
                <a:solidFill>
                  <a:srgbClr val="FD9940"/>
                </a:solidFill>
              </a:rPr>
              <a:t>true</a:t>
            </a:r>
            <a:r>
              <a:rPr lang="en-US" dirty="0"/>
              <a:t>}</a:t>
            </a:r>
            <a:br>
              <a:rPr lang="en-US" dirty="0"/>
            </a:br>
            <a:r>
              <a:rPr lang="en-US" dirty="0"/>
              <a:t>    </a:t>
            </a:r>
            <a:r>
              <a:rPr lang="en-US" b="1" dirty="0"/>
              <a:t>const </a:t>
            </a:r>
            <a:r>
              <a:rPr lang="en-US" dirty="0" err="1"/>
              <a:t>resState</a:t>
            </a:r>
            <a:r>
              <a:rPr lang="en-US" dirty="0"/>
              <a:t> = </a:t>
            </a:r>
            <a:r>
              <a:rPr lang="en-US" dirty="0" err="1">
                <a:solidFill>
                  <a:srgbClr val="FFC66D"/>
                </a:solidFill>
              </a:rPr>
              <a:t>modalReducer</a:t>
            </a:r>
            <a:r>
              <a:rPr lang="en-US" dirty="0"/>
              <a:t>(</a:t>
            </a:r>
            <a:r>
              <a:rPr lang="en-US" dirty="0" err="1"/>
              <a:t>initialState</a:t>
            </a:r>
            <a:r>
              <a:rPr lang="en-US" b="1" dirty="0">
                <a:solidFill>
                  <a:srgbClr val="FD9940"/>
                </a:solidFill>
              </a:rPr>
              <a:t>,</a:t>
            </a:r>
            <a:r>
              <a:rPr lang="en-US" dirty="0"/>
              <a:t> </a:t>
            </a:r>
            <a:r>
              <a:rPr lang="en-US" dirty="0">
                <a:solidFill>
                  <a:srgbClr val="FFC66D"/>
                </a:solidFill>
              </a:rPr>
              <a:t>openModal</a:t>
            </a:r>
            <a:r>
              <a:rPr lang="en-US" dirty="0"/>
              <a:t>(gif1</a:t>
            </a:r>
            <a:r>
              <a:rPr lang="en-US" b="1" dirty="0">
                <a:solidFill>
                  <a:srgbClr val="FD9940"/>
                </a:solidFill>
              </a:rPr>
              <a:t>,</a:t>
            </a:r>
            <a:r>
              <a:rPr lang="en-US" dirty="0"/>
              <a:t> </a:t>
            </a:r>
            <a:r>
              <a:rPr lang="en-US" b="1" dirty="0">
                <a:solidFill>
                  <a:srgbClr val="FD9940"/>
                </a:solidFill>
              </a:rPr>
              <a:t>true</a:t>
            </a:r>
            <a:r>
              <a:rPr lang="en-US" dirty="0"/>
              <a:t>))</a:t>
            </a:r>
            <a:br>
              <a:rPr lang="en-US" dirty="0"/>
            </a:br>
            <a:r>
              <a:rPr lang="en-US" dirty="0"/>
              <a:t>    </a:t>
            </a:r>
            <a:r>
              <a:rPr lang="en-US" dirty="0" err="1"/>
              <a:t>t.</a:t>
            </a:r>
            <a:r>
              <a:rPr lang="en-US" dirty="0" err="1">
                <a:solidFill>
                  <a:schemeClr val="accent4">
                    <a:lumMod val="60000"/>
                    <a:lumOff val="40000"/>
                  </a:schemeClr>
                </a:solidFill>
              </a:rPr>
              <a:t>deepEqual</a:t>
            </a:r>
            <a:r>
              <a:rPr lang="en-US" dirty="0"/>
              <a:t>(</a:t>
            </a:r>
            <a:r>
              <a:rPr lang="en-US" dirty="0" err="1"/>
              <a:t>expectedState</a:t>
            </a:r>
            <a:r>
              <a:rPr lang="en-US" dirty="0">
                <a:solidFill>
                  <a:srgbClr val="FD9940"/>
                </a:solidFill>
              </a:rPr>
              <a:t>,</a:t>
            </a:r>
            <a:r>
              <a:rPr lang="en-US" dirty="0"/>
              <a:t> </a:t>
            </a:r>
            <a:r>
              <a:rPr lang="en-US" dirty="0" err="1"/>
              <a:t>resState</a:t>
            </a:r>
            <a:r>
              <a:rPr lang="en-US" b="1" dirty="0">
                <a:solidFill>
                  <a:srgbClr val="FD9940"/>
                </a:solidFill>
              </a:rPr>
              <a:t>,</a:t>
            </a:r>
            <a:r>
              <a:rPr lang="en-US" dirty="0"/>
              <a:t> </a:t>
            </a:r>
            <a:r>
              <a:rPr lang="en-US" dirty="0">
                <a:solidFill>
                  <a:srgbClr val="46D426"/>
                </a:solidFill>
              </a:rPr>
              <a:t>'OPEN_MODAL works properly'</a:t>
            </a:r>
            <a:r>
              <a:rPr lang="en-US" dirty="0"/>
              <a:t>)</a:t>
            </a:r>
            <a:br>
              <a:rPr lang="en-US" dirty="0"/>
            </a:br>
            <a:r>
              <a:rPr lang="en-US" dirty="0"/>
              <a:t>  }</a:t>
            </a:r>
            <a:r>
              <a:rPr lang="en-US" b="1" dirty="0">
                <a:solidFill>
                  <a:srgbClr val="FD9940"/>
                </a:solidFill>
              </a:rPr>
              <a:t>catch</a:t>
            </a:r>
            <a:r>
              <a:rPr lang="en-US" b="1" dirty="0"/>
              <a:t> </a:t>
            </a:r>
            <a:r>
              <a:rPr lang="en-US" dirty="0"/>
              <a:t>(e) {</a:t>
            </a:r>
            <a:br>
              <a:rPr lang="en-US" dirty="0"/>
            </a:br>
            <a:r>
              <a:rPr lang="en-US" dirty="0"/>
              <a:t>    t.</a:t>
            </a:r>
            <a:r>
              <a:rPr lang="en-US" dirty="0">
                <a:solidFill>
                  <a:srgbClr val="FFC66D"/>
                </a:solidFill>
              </a:rPr>
              <a:t>fail</a:t>
            </a:r>
            <a:r>
              <a:rPr lang="en-US" dirty="0"/>
              <a:t>(e.</a:t>
            </a:r>
            <a:r>
              <a:rPr lang="en-US" dirty="0">
                <a:solidFill>
                  <a:schemeClr val="accent4">
                    <a:lumMod val="60000"/>
                    <a:lumOff val="40000"/>
                  </a:schemeClr>
                </a:solidFill>
              </a:rPr>
              <a:t>message</a:t>
            </a:r>
            <a:r>
              <a:rPr lang="en-US" dirty="0"/>
              <a:t>)</a:t>
            </a:r>
            <a:br>
              <a:rPr lang="en-US" dirty="0"/>
            </a:br>
            <a:r>
              <a:rPr lang="en-US" dirty="0"/>
              <a:t>  }</a:t>
            </a:r>
            <a:br>
              <a:rPr lang="en-US" dirty="0"/>
            </a:br>
            <a:r>
              <a:rPr lang="en-US" dirty="0"/>
              <a:t>})</a:t>
            </a:r>
            <a:br>
              <a:rPr lang="en-US" sz="2000" dirty="0"/>
            </a:br>
            <a:br>
              <a:rPr lang="en-US" sz="2000" dirty="0"/>
            </a:br>
            <a:br>
              <a:rPr lang="en-US" sz="2400" dirty="0"/>
            </a:br>
            <a:endParaRPr lang="en-US" sz="2400" dirty="0"/>
          </a:p>
        </p:txBody>
      </p:sp>
    </p:spTree>
    <p:extLst>
      <p:ext uri="{BB962C8B-B14F-4D97-AF65-F5344CB8AC3E}">
        <p14:creationId xmlns:p14="http://schemas.microsoft.com/office/powerpoint/2010/main" val="3832890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31">
            <a:extLst>
              <a:ext uri="{FF2B5EF4-FFF2-40B4-BE49-F238E27FC236}">
                <a16:creationId xmlns:a16="http://schemas.microsoft.com/office/drawing/2014/main" id="{FF0D3435-A79C-284C-A687-2B1286E4AA60}"/>
              </a:ext>
            </a:extLst>
          </p:cNvPr>
          <p:cNvSpPr txBox="1">
            <a:spLocks noGrp="1"/>
          </p:cNvSpPr>
          <p:nvPr>
            <p:ph type="title"/>
          </p:nvPr>
        </p:nvSpPr>
        <p:spPr>
          <a:xfrm>
            <a:off x="702644" y="287544"/>
            <a:ext cx="11489356" cy="571500"/>
          </a:xfrm>
          <a:prstGeom prst="rect">
            <a:avLst/>
          </a:prstGeom>
          <a:noFill/>
          <a:ln>
            <a:noFill/>
          </a:ln>
        </p:spPr>
        <p:txBody>
          <a:bodyPr spcFirstLastPara="1" wrap="square" lIns="91425" tIns="0" rIns="91425" bIns="0" anchor="b" anchorCtr="0">
            <a:noAutofit/>
          </a:bodyPr>
          <a:lstStyle/>
          <a:p>
            <a:r>
              <a:rPr lang="en-US" b="1" dirty="0"/>
              <a:t>AGENDA</a:t>
            </a:r>
            <a:endParaRPr b="1" dirty="0"/>
          </a:p>
        </p:txBody>
      </p:sp>
      <p:sp>
        <p:nvSpPr>
          <p:cNvPr id="7" name="Shape 132">
            <a:extLst>
              <a:ext uri="{FF2B5EF4-FFF2-40B4-BE49-F238E27FC236}">
                <a16:creationId xmlns:a16="http://schemas.microsoft.com/office/drawing/2014/main" id="{FF219A7A-9C12-AF4D-9DD7-0C288C73D061}"/>
              </a:ext>
            </a:extLst>
          </p:cNvPr>
          <p:cNvSpPr txBox="1"/>
          <p:nvPr/>
        </p:nvSpPr>
        <p:spPr>
          <a:xfrm>
            <a:off x="702645" y="888918"/>
            <a:ext cx="11489356" cy="459300"/>
          </a:xfrm>
          <a:prstGeom prst="rect">
            <a:avLst/>
          </a:prstGeom>
          <a:solidFill>
            <a:srgbClr val="46D426"/>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Intro</a:t>
            </a:r>
            <a:endParaRPr sz="2800" b="1" dirty="0">
              <a:solidFill>
                <a:schemeClr val="bg1"/>
              </a:solidFill>
              <a:ea typeface="Calibri"/>
              <a:cs typeface="Calibri"/>
              <a:sym typeface="Calibri"/>
            </a:endParaRPr>
          </a:p>
        </p:txBody>
      </p:sp>
      <p:sp>
        <p:nvSpPr>
          <p:cNvPr id="9" name="Shape 134">
            <a:extLst>
              <a:ext uri="{FF2B5EF4-FFF2-40B4-BE49-F238E27FC236}">
                <a16:creationId xmlns:a16="http://schemas.microsoft.com/office/drawing/2014/main" id="{4680C2F2-14D4-6347-B83C-37CD88DD5324}"/>
              </a:ext>
            </a:extLst>
          </p:cNvPr>
          <p:cNvSpPr txBox="1"/>
          <p:nvPr/>
        </p:nvSpPr>
        <p:spPr>
          <a:xfrm>
            <a:off x="702644" y="3005784"/>
            <a:ext cx="11489356" cy="459300"/>
          </a:xfrm>
          <a:prstGeom prst="rect">
            <a:avLst/>
          </a:prstGeom>
          <a:solidFill>
            <a:srgbClr val="46D426"/>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How</a:t>
            </a:r>
            <a:endParaRPr sz="2800" b="1" dirty="0">
              <a:solidFill>
                <a:schemeClr val="bg1"/>
              </a:solidFill>
              <a:ea typeface="Calibri"/>
              <a:cs typeface="Calibri"/>
              <a:sym typeface="Calibri"/>
            </a:endParaRPr>
          </a:p>
        </p:txBody>
      </p:sp>
      <p:sp>
        <p:nvSpPr>
          <p:cNvPr id="2" name="TextBox 1">
            <a:extLst>
              <a:ext uri="{FF2B5EF4-FFF2-40B4-BE49-F238E27FC236}">
                <a16:creationId xmlns:a16="http://schemas.microsoft.com/office/drawing/2014/main" id="{6811B547-9ABC-DE4D-A1CA-ED5301D886A1}"/>
              </a:ext>
            </a:extLst>
          </p:cNvPr>
          <p:cNvSpPr txBox="1"/>
          <p:nvPr/>
        </p:nvSpPr>
        <p:spPr>
          <a:xfrm>
            <a:off x="702644" y="1224806"/>
            <a:ext cx="11489356" cy="1697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Why ?</a:t>
            </a:r>
          </a:p>
          <a:p>
            <a:pPr marL="285750" indent="-285750">
              <a:lnSpc>
                <a:spcPct val="150000"/>
              </a:lnSpc>
              <a:buFont typeface="Arial" panose="020B0604020202020204" pitchFamily="34" charset="0"/>
              <a:buChar char="•"/>
            </a:pPr>
            <a:r>
              <a:rPr lang="en-US" sz="2400" dirty="0"/>
              <a:t>What ?</a:t>
            </a:r>
          </a:p>
          <a:p>
            <a:pPr marL="285750" indent="-285750">
              <a:lnSpc>
                <a:spcPct val="150000"/>
              </a:lnSpc>
              <a:buFont typeface="Arial" panose="020B0604020202020204" pitchFamily="34" charset="0"/>
              <a:buChar char="•"/>
            </a:pPr>
            <a:r>
              <a:rPr lang="en-US" sz="2400" dirty="0"/>
              <a:t>Testing Guidelines</a:t>
            </a:r>
          </a:p>
        </p:txBody>
      </p:sp>
      <p:sp>
        <p:nvSpPr>
          <p:cNvPr id="11" name="TextBox 10">
            <a:extLst>
              <a:ext uri="{FF2B5EF4-FFF2-40B4-BE49-F238E27FC236}">
                <a16:creationId xmlns:a16="http://schemas.microsoft.com/office/drawing/2014/main" id="{FB7B89E8-B0E6-EE4F-BDBE-420C74CAA590}"/>
              </a:ext>
            </a:extLst>
          </p:cNvPr>
          <p:cNvSpPr txBox="1"/>
          <p:nvPr/>
        </p:nvSpPr>
        <p:spPr>
          <a:xfrm>
            <a:off x="702644" y="3341709"/>
            <a:ext cx="11489356" cy="3323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Test Environment</a:t>
            </a:r>
          </a:p>
          <a:p>
            <a:pPr marL="285750" indent="-285750">
              <a:lnSpc>
                <a:spcPct val="150000"/>
              </a:lnSpc>
              <a:buFont typeface="Arial" panose="020B0604020202020204" pitchFamily="34" charset="0"/>
              <a:buChar char="•"/>
            </a:pPr>
            <a:r>
              <a:rPr lang="en-US" sz="2800" dirty="0"/>
              <a:t>Hands-On</a:t>
            </a:r>
          </a:p>
          <a:p>
            <a:pPr marL="800100" lvl="1" indent="-342900">
              <a:lnSpc>
                <a:spcPct val="150000"/>
              </a:lnSpc>
              <a:buClr>
                <a:schemeClr val="tx1"/>
              </a:buClr>
              <a:buFont typeface=".AppleSystemUIFont"/>
              <a:buChar char="-"/>
            </a:pPr>
            <a:r>
              <a:rPr lang="en-US" sz="2800" dirty="0"/>
              <a:t>React Component</a:t>
            </a:r>
          </a:p>
          <a:p>
            <a:pPr marL="800100" lvl="1" indent="-342900">
              <a:lnSpc>
                <a:spcPct val="150000"/>
              </a:lnSpc>
              <a:buClr>
                <a:schemeClr val="tx1"/>
              </a:buClr>
              <a:buFont typeface=".AppleSystemUIFont"/>
              <a:buChar char="-"/>
            </a:pPr>
            <a:r>
              <a:rPr lang="en-US" sz="2800" dirty="0"/>
              <a:t>Redux: Action, Reducer, Container       (</a:t>
            </a:r>
            <a:r>
              <a:rPr lang="en-US" sz="2800" b="1" dirty="0">
                <a:solidFill>
                  <a:srgbClr val="46D426"/>
                </a:solidFill>
              </a:rPr>
              <a:t>git checkout </a:t>
            </a:r>
            <a:r>
              <a:rPr lang="en-US" sz="2800" b="1" dirty="0" err="1">
                <a:solidFill>
                  <a:srgbClr val="46D426"/>
                </a:solidFill>
              </a:rPr>
              <a:t>redux_testing</a:t>
            </a:r>
            <a:r>
              <a:rPr lang="en-US" sz="2800" dirty="0"/>
              <a:t>) </a:t>
            </a:r>
          </a:p>
          <a:p>
            <a:pPr marL="800100" lvl="1" indent="-342900">
              <a:lnSpc>
                <a:spcPct val="150000"/>
              </a:lnSpc>
              <a:buClr>
                <a:schemeClr val="tx1"/>
              </a:buClr>
              <a:buFont typeface=".AppleSystemUIFont"/>
              <a:buChar char="-"/>
            </a:pPr>
            <a:r>
              <a:rPr lang="en-US" sz="2800" dirty="0"/>
              <a:t>Integration Test</a:t>
            </a:r>
          </a:p>
        </p:txBody>
      </p:sp>
      <p:sp>
        <p:nvSpPr>
          <p:cNvPr id="10" name="Shape 134">
            <a:extLst>
              <a:ext uri="{FF2B5EF4-FFF2-40B4-BE49-F238E27FC236}">
                <a16:creationId xmlns:a16="http://schemas.microsoft.com/office/drawing/2014/main" id="{34381589-329B-E542-BA93-10CE1446E1F0}"/>
              </a:ext>
            </a:extLst>
          </p:cNvPr>
          <p:cNvSpPr txBox="1"/>
          <p:nvPr/>
        </p:nvSpPr>
        <p:spPr>
          <a:xfrm>
            <a:off x="1151906" y="6139583"/>
            <a:ext cx="11040094" cy="459300"/>
          </a:xfrm>
          <a:prstGeom prst="rect">
            <a:avLst/>
          </a:prstGeom>
          <a:solidFill>
            <a:srgbClr val="00B0F0"/>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   Integration Test</a:t>
            </a:r>
            <a:endParaRPr sz="2800" b="1" dirty="0">
              <a:solidFill>
                <a:schemeClr val="bg1"/>
              </a:solidFill>
              <a:ea typeface="Calibri"/>
              <a:cs typeface="Calibri"/>
              <a:sym typeface="Calibri"/>
            </a:endParaRPr>
          </a:p>
        </p:txBody>
      </p:sp>
      <p:pic>
        <p:nvPicPr>
          <p:cNvPr id="15" name="Picture 14">
            <a:extLst>
              <a:ext uri="{FF2B5EF4-FFF2-40B4-BE49-F238E27FC236}">
                <a16:creationId xmlns:a16="http://schemas.microsoft.com/office/drawing/2014/main" id="{64D86B65-D0A9-E047-92DC-CF85214FE0B3}"/>
              </a:ext>
            </a:extLst>
          </p:cNvPr>
          <p:cNvPicPr>
            <a:picLocks noChangeAspect="1"/>
          </p:cNvPicPr>
          <p:nvPr/>
        </p:nvPicPr>
        <p:blipFill>
          <a:blip r:embed="rId3"/>
          <a:stretch>
            <a:fillRect/>
          </a:stretch>
        </p:blipFill>
        <p:spPr>
          <a:xfrm>
            <a:off x="9263743" y="485754"/>
            <a:ext cx="2736885" cy="2426705"/>
          </a:xfrm>
          <a:prstGeom prst="rect">
            <a:avLst/>
          </a:prstGeom>
        </p:spPr>
      </p:pic>
      <p:pic>
        <p:nvPicPr>
          <p:cNvPr id="16" name="Picture 15">
            <a:extLst>
              <a:ext uri="{FF2B5EF4-FFF2-40B4-BE49-F238E27FC236}">
                <a16:creationId xmlns:a16="http://schemas.microsoft.com/office/drawing/2014/main" id="{9109BAC1-EA32-B248-A61A-4571B17776AF}"/>
              </a:ext>
            </a:extLst>
          </p:cNvPr>
          <p:cNvPicPr>
            <a:picLocks noChangeAspect="1"/>
          </p:cNvPicPr>
          <p:nvPr/>
        </p:nvPicPr>
        <p:blipFill>
          <a:blip r:embed="rId3"/>
          <a:stretch>
            <a:fillRect/>
          </a:stretch>
        </p:blipFill>
        <p:spPr>
          <a:xfrm>
            <a:off x="3635828" y="3100732"/>
            <a:ext cx="897200" cy="795517"/>
          </a:xfrm>
          <a:prstGeom prst="rect">
            <a:avLst/>
          </a:prstGeom>
        </p:spPr>
      </p:pic>
      <p:pic>
        <p:nvPicPr>
          <p:cNvPr id="17" name="Picture 16">
            <a:extLst>
              <a:ext uri="{FF2B5EF4-FFF2-40B4-BE49-F238E27FC236}">
                <a16:creationId xmlns:a16="http://schemas.microsoft.com/office/drawing/2014/main" id="{C8E918C1-5DD2-3E40-BA6F-94AE40EEC02D}"/>
              </a:ext>
            </a:extLst>
          </p:cNvPr>
          <p:cNvPicPr>
            <a:picLocks noChangeAspect="1"/>
          </p:cNvPicPr>
          <p:nvPr/>
        </p:nvPicPr>
        <p:blipFill>
          <a:blip r:embed="rId3"/>
          <a:stretch>
            <a:fillRect/>
          </a:stretch>
        </p:blipFill>
        <p:spPr>
          <a:xfrm>
            <a:off x="4223657" y="4404575"/>
            <a:ext cx="897200" cy="795517"/>
          </a:xfrm>
          <a:prstGeom prst="rect">
            <a:avLst/>
          </a:prstGeom>
        </p:spPr>
      </p:pic>
      <p:pic>
        <p:nvPicPr>
          <p:cNvPr id="18" name="Picture 17">
            <a:extLst>
              <a:ext uri="{FF2B5EF4-FFF2-40B4-BE49-F238E27FC236}">
                <a16:creationId xmlns:a16="http://schemas.microsoft.com/office/drawing/2014/main" id="{502C217C-538B-B34D-8AAE-8F874E5B346D}"/>
              </a:ext>
            </a:extLst>
          </p:cNvPr>
          <p:cNvPicPr>
            <a:picLocks noChangeAspect="1"/>
          </p:cNvPicPr>
          <p:nvPr/>
        </p:nvPicPr>
        <p:blipFill>
          <a:blip r:embed="rId3"/>
          <a:stretch>
            <a:fillRect/>
          </a:stretch>
        </p:blipFill>
        <p:spPr>
          <a:xfrm>
            <a:off x="6524813" y="5003702"/>
            <a:ext cx="897200" cy="795517"/>
          </a:xfrm>
          <a:prstGeom prst="rect">
            <a:avLst/>
          </a:prstGeom>
        </p:spPr>
      </p:pic>
    </p:spTree>
    <p:extLst>
      <p:ext uri="{BB962C8B-B14F-4D97-AF65-F5344CB8AC3E}">
        <p14:creationId xmlns:p14="http://schemas.microsoft.com/office/powerpoint/2010/main" val="57342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44237" y="111981"/>
            <a:ext cx="9536296" cy="649483"/>
          </a:xfrm>
        </p:spPr>
        <p:txBody>
          <a:bodyPr>
            <a:noAutofit/>
          </a:bodyPr>
          <a:lstStyle/>
          <a:p>
            <a:pPr>
              <a:lnSpc>
                <a:spcPct val="100000"/>
              </a:lnSpc>
            </a:pPr>
            <a:r>
              <a:rPr lang="en-US" dirty="0"/>
              <a:t>INTEGRATION TEST </a:t>
            </a:r>
            <a:r>
              <a:rPr lang="en-US" b="1" dirty="0"/>
              <a:t>: index.js - routing</a:t>
            </a:r>
            <a:endParaRPr lang="en-US" b="1" dirty="0">
              <a:latin typeface="+mn-lt"/>
            </a:endParaRPr>
          </a:p>
        </p:txBody>
      </p:sp>
      <p:sp>
        <p:nvSpPr>
          <p:cNvPr id="6" name="TextBox 5">
            <a:extLst>
              <a:ext uri="{FF2B5EF4-FFF2-40B4-BE49-F238E27FC236}">
                <a16:creationId xmlns:a16="http://schemas.microsoft.com/office/drawing/2014/main" id="{9EFE2999-ED36-4C4A-A790-3769FE0AF9A9}"/>
              </a:ext>
            </a:extLst>
          </p:cNvPr>
          <p:cNvSpPr txBox="1"/>
          <p:nvPr/>
        </p:nvSpPr>
        <p:spPr>
          <a:xfrm>
            <a:off x="844237" y="761464"/>
            <a:ext cx="10370359" cy="5948094"/>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600" b="1" dirty="0">
                <a:solidFill>
                  <a:srgbClr val="FD9940"/>
                </a:solidFill>
              </a:rPr>
              <a:t>import</a:t>
            </a:r>
            <a:r>
              <a:rPr lang="en-US" sz="1600" b="1" dirty="0"/>
              <a:t> </a:t>
            </a:r>
            <a:r>
              <a:rPr lang="en-US" sz="1600" dirty="0"/>
              <a:t>React </a:t>
            </a:r>
            <a:r>
              <a:rPr lang="en-US" sz="1600" b="1" dirty="0">
                <a:solidFill>
                  <a:srgbClr val="FD9940"/>
                </a:solidFill>
              </a:rPr>
              <a:t>from</a:t>
            </a:r>
            <a:r>
              <a:rPr lang="en-US" sz="1600" b="1" dirty="0"/>
              <a:t> </a:t>
            </a:r>
            <a:r>
              <a:rPr lang="en-US" sz="1600" dirty="0">
                <a:solidFill>
                  <a:srgbClr val="46D426"/>
                </a:solidFill>
              </a:rPr>
              <a:t>'react'</a:t>
            </a:r>
            <a:br>
              <a:rPr lang="en-US" sz="1600" dirty="0"/>
            </a:br>
            <a:r>
              <a:rPr lang="en-US" sz="1600" b="1" dirty="0">
                <a:solidFill>
                  <a:srgbClr val="FD9940"/>
                </a:solidFill>
              </a:rPr>
              <a:t>import</a:t>
            </a:r>
            <a:r>
              <a:rPr lang="en-US" sz="1600" b="1" dirty="0"/>
              <a:t> </a:t>
            </a:r>
            <a:r>
              <a:rPr lang="en-US" sz="1600" dirty="0" err="1"/>
              <a:t>ReactDOM</a:t>
            </a:r>
            <a:r>
              <a:rPr lang="en-US" sz="1600" dirty="0"/>
              <a:t> </a:t>
            </a:r>
            <a:r>
              <a:rPr lang="en-US" sz="1600" b="1" dirty="0">
                <a:solidFill>
                  <a:srgbClr val="FD9940"/>
                </a:solidFill>
              </a:rPr>
              <a:t>from</a:t>
            </a:r>
            <a:r>
              <a:rPr lang="en-US" sz="1600" b="1" dirty="0"/>
              <a:t> </a:t>
            </a:r>
            <a:r>
              <a:rPr lang="en-US" sz="1600" dirty="0">
                <a:solidFill>
                  <a:srgbClr val="46D426"/>
                </a:solidFill>
              </a:rPr>
              <a:t>'react-</a:t>
            </a:r>
            <a:r>
              <a:rPr lang="en-US" sz="1600" dirty="0" err="1">
                <a:solidFill>
                  <a:srgbClr val="46D426"/>
                </a:solidFill>
              </a:rPr>
              <a:t>dom</a:t>
            </a:r>
            <a:r>
              <a:rPr lang="en-US" sz="1600" dirty="0">
                <a:solidFill>
                  <a:srgbClr val="46D426"/>
                </a:solidFill>
              </a:rPr>
              <a:t>'</a:t>
            </a:r>
            <a:br>
              <a:rPr lang="en-US" sz="1600" dirty="0"/>
            </a:br>
            <a:br>
              <a:rPr lang="en-US" sz="1600" dirty="0"/>
            </a:br>
            <a:r>
              <a:rPr lang="en-US" sz="1600" b="1" dirty="0">
                <a:solidFill>
                  <a:srgbClr val="FD9940"/>
                </a:solidFill>
              </a:rPr>
              <a:t>import</a:t>
            </a:r>
            <a:r>
              <a:rPr lang="en-US" sz="1600" b="1" dirty="0"/>
              <a:t> </a:t>
            </a:r>
            <a:r>
              <a:rPr lang="en-US" sz="1600" dirty="0"/>
              <a:t>GifsSearchEngine </a:t>
            </a:r>
            <a:r>
              <a:rPr lang="en-US" sz="1600" b="1" dirty="0">
                <a:solidFill>
                  <a:srgbClr val="FD9940"/>
                </a:solidFill>
              </a:rPr>
              <a:t>from</a:t>
            </a:r>
            <a:r>
              <a:rPr lang="en-US" sz="1600" b="1" dirty="0"/>
              <a:t> </a:t>
            </a:r>
            <a:r>
              <a:rPr lang="en-US" sz="1600" dirty="0">
                <a:solidFill>
                  <a:srgbClr val="46D426"/>
                </a:solidFill>
              </a:rPr>
              <a:t>'./gif-search-app/containers/GifsSearchEngineContainer'</a:t>
            </a:r>
            <a:br>
              <a:rPr lang="en-US" sz="1600" dirty="0">
                <a:solidFill>
                  <a:srgbClr val="46D426"/>
                </a:solidFill>
              </a:rPr>
            </a:br>
            <a:r>
              <a:rPr lang="en-US" sz="1600" b="1" dirty="0">
                <a:solidFill>
                  <a:srgbClr val="FD9940"/>
                </a:solidFill>
              </a:rPr>
              <a:t>import</a:t>
            </a:r>
            <a:r>
              <a:rPr lang="en-US" sz="1600" b="1" dirty="0"/>
              <a:t> </a:t>
            </a:r>
            <a:r>
              <a:rPr lang="en-US" sz="1600" dirty="0"/>
              <a:t>Favorites </a:t>
            </a:r>
            <a:r>
              <a:rPr lang="en-US" sz="1600" b="1" dirty="0">
                <a:solidFill>
                  <a:srgbClr val="FD9940"/>
                </a:solidFill>
              </a:rPr>
              <a:t>from</a:t>
            </a:r>
            <a:r>
              <a:rPr lang="en-US" sz="1600" b="1" dirty="0"/>
              <a:t> </a:t>
            </a:r>
            <a:r>
              <a:rPr lang="en-US" sz="1600" dirty="0">
                <a:solidFill>
                  <a:srgbClr val="46D426"/>
                </a:solidFill>
              </a:rPr>
              <a:t>'./gif-search-app/containers/FavoritesContainer'</a:t>
            </a:r>
            <a:br>
              <a:rPr lang="en-US" sz="1600" dirty="0">
                <a:solidFill>
                  <a:srgbClr val="46D426"/>
                </a:solidFill>
              </a:rPr>
            </a:br>
            <a:r>
              <a:rPr lang="en-US" sz="1600" b="1" dirty="0">
                <a:solidFill>
                  <a:srgbClr val="FD9940"/>
                </a:solidFill>
              </a:rPr>
              <a:t>import</a:t>
            </a:r>
            <a:r>
              <a:rPr lang="en-US" sz="1600" b="1" dirty="0"/>
              <a:t> </a:t>
            </a:r>
            <a:r>
              <a:rPr lang="en-US" sz="1600" dirty="0"/>
              <a:t>{Provider} </a:t>
            </a:r>
            <a:r>
              <a:rPr lang="en-US" sz="1600" b="1" dirty="0">
                <a:solidFill>
                  <a:srgbClr val="FD9940"/>
                </a:solidFill>
              </a:rPr>
              <a:t>from</a:t>
            </a:r>
            <a:r>
              <a:rPr lang="en-US" sz="1600" b="1" dirty="0"/>
              <a:t> </a:t>
            </a:r>
            <a:r>
              <a:rPr lang="en-US" sz="1600" dirty="0">
                <a:solidFill>
                  <a:srgbClr val="46D426"/>
                </a:solidFill>
              </a:rPr>
              <a:t>'react-redux'</a:t>
            </a:r>
            <a:br>
              <a:rPr lang="en-US" sz="1600" dirty="0"/>
            </a:br>
            <a:br>
              <a:rPr lang="en-US" sz="1600" dirty="0"/>
            </a:br>
            <a:r>
              <a:rPr lang="en-US" sz="1600" b="1" dirty="0">
                <a:solidFill>
                  <a:srgbClr val="FD9940"/>
                </a:solidFill>
              </a:rPr>
              <a:t>import</a:t>
            </a:r>
            <a:r>
              <a:rPr lang="en-US" sz="1600" b="1" dirty="0"/>
              <a:t> </a:t>
            </a:r>
            <a:r>
              <a:rPr lang="en-US" sz="1600" dirty="0" err="1">
                <a:solidFill>
                  <a:srgbClr val="FFC66D"/>
                </a:solidFill>
              </a:rPr>
              <a:t>configureStore</a:t>
            </a:r>
            <a:r>
              <a:rPr lang="en-US" sz="1600" dirty="0"/>
              <a:t> </a:t>
            </a:r>
            <a:r>
              <a:rPr lang="en-US" sz="1600" b="1" dirty="0">
                <a:solidFill>
                  <a:srgbClr val="FD9940"/>
                </a:solidFill>
              </a:rPr>
              <a:t>from</a:t>
            </a:r>
            <a:r>
              <a:rPr lang="en-US" sz="1600" b="1" dirty="0"/>
              <a:t> </a:t>
            </a:r>
            <a:r>
              <a:rPr lang="en-US" sz="1600" dirty="0">
                <a:solidFill>
                  <a:srgbClr val="46D426"/>
                </a:solidFill>
              </a:rPr>
              <a:t>'./gif-search-app/store/</a:t>
            </a:r>
            <a:r>
              <a:rPr lang="en-US" sz="1600" dirty="0" err="1">
                <a:solidFill>
                  <a:srgbClr val="46D426"/>
                </a:solidFill>
              </a:rPr>
              <a:t>configureStore</a:t>
            </a:r>
            <a:r>
              <a:rPr lang="en-US" sz="1600" dirty="0">
                <a:solidFill>
                  <a:srgbClr val="46D426"/>
                </a:solidFill>
              </a:rPr>
              <a:t>'</a:t>
            </a:r>
            <a:br>
              <a:rPr lang="en-US" sz="1600" dirty="0">
                <a:solidFill>
                  <a:srgbClr val="46D426"/>
                </a:solidFill>
              </a:rPr>
            </a:br>
            <a:br>
              <a:rPr lang="en-US" sz="1600" dirty="0"/>
            </a:br>
            <a:r>
              <a:rPr lang="en-US" sz="1600" b="1" dirty="0">
                <a:solidFill>
                  <a:srgbClr val="FD9940"/>
                </a:solidFill>
              </a:rPr>
              <a:t>import</a:t>
            </a:r>
            <a:r>
              <a:rPr lang="en-US" sz="1600" b="1" dirty="0"/>
              <a:t> </a:t>
            </a:r>
            <a:r>
              <a:rPr lang="en-US" sz="1600" dirty="0"/>
              <a:t>{Router</a:t>
            </a:r>
            <a:r>
              <a:rPr lang="en-US" sz="1600" b="1" dirty="0">
                <a:solidFill>
                  <a:srgbClr val="FD9940"/>
                </a:solidFill>
              </a:rPr>
              <a:t>,</a:t>
            </a:r>
            <a:r>
              <a:rPr lang="en-US" sz="1600" dirty="0"/>
              <a:t> Route</a:t>
            </a:r>
            <a:r>
              <a:rPr lang="en-US" sz="1600" b="1" dirty="0">
                <a:solidFill>
                  <a:srgbClr val="FD9940"/>
                </a:solidFill>
              </a:rPr>
              <a:t>,</a:t>
            </a:r>
            <a:r>
              <a:rPr lang="en-US" sz="1600" dirty="0"/>
              <a:t> </a:t>
            </a:r>
            <a:r>
              <a:rPr lang="en-US" sz="1600" b="1" dirty="0" err="1"/>
              <a:t>browserHistory</a:t>
            </a:r>
            <a:r>
              <a:rPr lang="en-US" sz="1600" dirty="0"/>
              <a:t>} </a:t>
            </a:r>
            <a:r>
              <a:rPr lang="en-US" sz="1600" b="1" dirty="0">
                <a:solidFill>
                  <a:srgbClr val="FD9940"/>
                </a:solidFill>
              </a:rPr>
              <a:t>from</a:t>
            </a:r>
            <a:r>
              <a:rPr lang="en-US" sz="1600" b="1" dirty="0"/>
              <a:t> </a:t>
            </a:r>
            <a:r>
              <a:rPr lang="en-US" sz="1600" dirty="0"/>
              <a:t>'react-router'</a:t>
            </a:r>
            <a:br>
              <a:rPr lang="en-US" sz="1600" dirty="0"/>
            </a:br>
            <a:r>
              <a:rPr lang="en-US" sz="1600" b="1" dirty="0">
                <a:solidFill>
                  <a:srgbClr val="FD9940"/>
                </a:solidFill>
              </a:rPr>
              <a:t>import</a:t>
            </a:r>
            <a:r>
              <a:rPr lang="en-US" sz="1600" b="1" dirty="0"/>
              <a:t> </a:t>
            </a:r>
            <a:r>
              <a:rPr lang="en-US" sz="1600" dirty="0"/>
              <a:t>{ </a:t>
            </a:r>
            <a:r>
              <a:rPr lang="en-US" sz="1600" dirty="0" err="1"/>
              <a:t>syncHistoryWithStore</a:t>
            </a:r>
            <a:r>
              <a:rPr lang="en-US" sz="1600" dirty="0"/>
              <a:t>} </a:t>
            </a:r>
            <a:r>
              <a:rPr lang="en-US" sz="1600" b="1" dirty="0">
                <a:solidFill>
                  <a:srgbClr val="FD9940"/>
                </a:solidFill>
              </a:rPr>
              <a:t>from</a:t>
            </a:r>
            <a:r>
              <a:rPr lang="en-US" sz="1600" b="1" dirty="0"/>
              <a:t> </a:t>
            </a:r>
            <a:r>
              <a:rPr lang="en-US" sz="1600" dirty="0"/>
              <a:t>'react-router-redux'</a:t>
            </a:r>
            <a:br>
              <a:rPr lang="en-US" sz="1600" dirty="0"/>
            </a:br>
            <a:br>
              <a:rPr lang="en-US" sz="1600" dirty="0"/>
            </a:br>
            <a:r>
              <a:rPr lang="en-US" sz="1600" b="1" dirty="0">
                <a:solidFill>
                  <a:srgbClr val="FD9940"/>
                </a:solidFill>
              </a:rPr>
              <a:t>const</a:t>
            </a:r>
            <a:r>
              <a:rPr lang="en-US" sz="1600" b="1" dirty="0"/>
              <a:t> </a:t>
            </a:r>
            <a:r>
              <a:rPr lang="en-US" sz="1600" dirty="0"/>
              <a:t>store = </a:t>
            </a:r>
            <a:r>
              <a:rPr lang="en-US" sz="1600" dirty="0" err="1">
                <a:solidFill>
                  <a:srgbClr val="FFC66D"/>
                </a:solidFill>
              </a:rPr>
              <a:t>configureStore</a:t>
            </a:r>
            <a:r>
              <a:rPr lang="en-US" sz="1600" dirty="0"/>
              <a:t>()</a:t>
            </a:r>
            <a:br>
              <a:rPr lang="en-US" sz="1600" dirty="0"/>
            </a:br>
            <a:br>
              <a:rPr lang="en-US" sz="1600" dirty="0"/>
            </a:br>
            <a:r>
              <a:rPr lang="en-US" sz="1600" b="1" dirty="0">
                <a:solidFill>
                  <a:srgbClr val="FD9940"/>
                </a:solidFill>
              </a:rPr>
              <a:t>const</a:t>
            </a:r>
            <a:r>
              <a:rPr lang="en-US" sz="1600" b="1" dirty="0"/>
              <a:t> history</a:t>
            </a:r>
            <a:r>
              <a:rPr lang="en-US" sz="1600" dirty="0"/>
              <a:t> = </a:t>
            </a:r>
            <a:r>
              <a:rPr lang="en-US" sz="1600" b="1" dirty="0" err="1"/>
              <a:t>syncHistoryWithStore</a:t>
            </a:r>
            <a:r>
              <a:rPr lang="en-US" sz="1600" dirty="0"/>
              <a:t>(</a:t>
            </a:r>
            <a:r>
              <a:rPr lang="en-US" sz="1600" dirty="0" err="1"/>
              <a:t>browserHistory</a:t>
            </a:r>
            <a:r>
              <a:rPr lang="en-US" sz="1600" dirty="0"/>
              <a:t>, store)</a:t>
            </a:r>
            <a:br>
              <a:rPr lang="en-US" sz="1600" dirty="0"/>
            </a:br>
            <a:br>
              <a:rPr lang="en-US" sz="1600" dirty="0"/>
            </a:br>
            <a:r>
              <a:rPr lang="en-US" sz="1600" dirty="0" err="1"/>
              <a:t>ReactDOM.render</a:t>
            </a:r>
            <a:r>
              <a:rPr lang="en-US" sz="1600" dirty="0"/>
              <a:t>(</a:t>
            </a:r>
            <a:br>
              <a:rPr lang="en-US" sz="1600" dirty="0"/>
            </a:br>
            <a:r>
              <a:rPr lang="en-US" sz="1600" dirty="0"/>
              <a:t>  </a:t>
            </a:r>
            <a:r>
              <a:rPr lang="en-US" sz="1600" dirty="0">
                <a:solidFill>
                  <a:srgbClr val="FFC66D"/>
                </a:solidFill>
              </a:rPr>
              <a:t>&lt;Provider </a:t>
            </a:r>
            <a:r>
              <a:rPr lang="en-US" sz="1600" dirty="0"/>
              <a:t>store</a:t>
            </a:r>
            <a:r>
              <a:rPr lang="en-US" sz="1600" dirty="0">
                <a:solidFill>
                  <a:srgbClr val="46D426"/>
                </a:solidFill>
              </a:rPr>
              <a:t>={</a:t>
            </a:r>
            <a:r>
              <a:rPr lang="en-US" sz="1600" dirty="0"/>
              <a:t>store}</a:t>
            </a:r>
            <a:r>
              <a:rPr lang="en-US" sz="1600" dirty="0">
                <a:solidFill>
                  <a:srgbClr val="FFC66D"/>
                </a:solidFill>
              </a:rPr>
              <a:t>&gt;</a:t>
            </a:r>
            <a:br>
              <a:rPr lang="en-US" sz="1600" dirty="0"/>
            </a:br>
            <a:r>
              <a:rPr lang="en-US" sz="1600" dirty="0">
                <a:solidFill>
                  <a:srgbClr val="FFC66D"/>
                </a:solidFill>
              </a:rPr>
              <a:t>    &lt;Router </a:t>
            </a:r>
            <a:r>
              <a:rPr lang="en-US" sz="1600" dirty="0"/>
              <a:t>history</a:t>
            </a:r>
            <a:r>
              <a:rPr lang="en-US" sz="1600" dirty="0">
                <a:solidFill>
                  <a:srgbClr val="46D426"/>
                </a:solidFill>
              </a:rPr>
              <a:t>={</a:t>
            </a:r>
            <a:r>
              <a:rPr lang="en-US" sz="1600" dirty="0"/>
              <a:t>history}</a:t>
            </a:r>
            <a:r>
              <a:rPr lang="en-US" sz="1600" dirty="0">
                <a:solidFill>
                  <a:srgbClr val="FFC66D"/>
                </a:solidFill>
              </a:rPr>
              <a:t>&gt;</a:t>
            </a:r>
            <a:br>
              <a:rPr lang="en-US" sz="1600" dirty="0"/>
            </a:br>
            <a:r>
              <a:rPr lang="en-US" sz="1600" dirty="0"/>
              <a:t>      </a:t>
            </a:r>
            <a:r>
              <a:rPr lang="en-US" sz="1600" dirty="0">
                <a:solidFill>
                  <a:srgbClr val="FFC66D"/>
                </a:solidFill>
              </a:rPr>
              <a:t>&lt;Route </a:t>
            </a:r>
            <a:r>
              <a:rPr lang="en-US" sz="1600" dirty="0"/>
              <a:t>path</a:t>
            </a:r>
            <a:r>
              <a:rPr lang="en-US" sz="1600" dirty="0">
                <a:solidFill>
                  <a:srgbClr val="46D426"/>
                </a:solidFill>
              </a:rPr>
              <a:t>="/"</a:t>
            </a:r>
            <a:r>
              <a:rPr lang="en-US" sz="1600" dirty="0"/>
              <a:t> component ={GifsSearchEngine}</a:t>
            </a:r>
            <a:r>
              <a:rPr lang="en-US" sz="1600" dirty="0">
                <a:solidFill>
                  <a:srgbClr val="FFC66D"/>
                </a:solidFill>
              </a:rPr>
              <a:t>/&gt;</a:t>
            </a:r>
            <a:br>
              <a:rPr lang="en-US" sz="1600" dirty="0"/>
            </a:br>
            <a:r>
              <a:rPr lang="en-US" sz="1600" dirty="0">
                <a:solidFill>
                  <a:srgbClr val="FFC66D"/>
                </a:solidFill>
              </a:rPr>
              <a:t>      &lt;Route </a:t>
            </a:r>
            <a:r>
              <a:rPr lang="en-US" sz="1600" dirty="0"/>
              <a:t>path</a:t>
            </a:r>
            <a:r>
              <a:rPr lang="en-US" sz="1600" dirty="0">
                <a:solidFill>
                  <a:srgbClr val="46D426"/>
                </a:solidFill>
              </a:rPr>
              <a:t>="favorites"</a:t>
            </a:r>
            <a:r>
              <a:rPr lang="en-US" sz="1600" dirty="0"/>
              <a:t> component ={Favorites}</a:t>
            </a:r>
            <a:r>
              <a:rPr lang="en-US" sz="1600" dirty="0">
                <a:solidFill>
                  <a:srgbClr val="FFC66D"/>
                </a:solidFill>
              </a:rPr>
              <a:t>/&gt;</a:t>
            </a:r>
            <a:br>
              <a:rPr lang="en-US" sz="1600" dirty="0"/>
            </a:br>
            <a:r>
              <a:rPr lang="en-US" sz="1600" dirty="0">
                <a:solidFill>
                  <a:srgbClr val="FFC66D"/>
                </a:solidFill>
              </a:rPr>
              <a:t>    &lt;/Router&gt;</a:t>
            </a:r>
            <a:br>
              <a:rPr lang="en-US" sz="1600" dirty="0">
                <a:solidFill>
                  <a:srgbClr val="FFC66D"/>
                </a:solidFill>
              </a:rPr>
            </a:br>
            <a:r>
              <a:rPr lang="en-US" sz="1600" dirty="0"/>
              <a:t>  </a:t>
            </a:r>
            <a:r>
              <a:rPr lang="en-US" sz="1600" dirty="0">
                <a:solidFill>
                  <a:srgbClr val="FFC66D"/>
                </a:solidFill>
              </a:rPr>
              <a:t>&lt;/Provider&gt;</a:t>
            </a:r>
            <a:r>
              <a:rPr lang="en-US" sz="1600" b="1" dirty="0">
                <a:solidFill>
                  <a:srgbClr val="FD9940"/>
                </a:solidFill>
              </a:rPr>
              <a:t>,</a:t>
            </a:r>
            <a:r>
              <a:rPr lang="en-US" sz="1600" dirty="0"/>
              <a:t> </a:t>
            </a:r>
            <a:r>
              <a:rPr lang="en-US" sz="1600" dirty="0" err="1"/>
              <a:t>document.</a:t>
            </a:r>
            <a:r>
              <a:rPr lang="en-US" sz="1600" dirty="0" err="1">
                <a:solidFill>
                  <a:srgbClr val="FFC66D"/>
                </a:solidFill>
              </a:rPr>
              <a:t>getElementById</a:t>
            </a:r>
            <a:r>
              <a:rPr lang="en-US" sz="1600" dirty="0"/>
              <a:t>(</a:t>
            </a:r>
            <a:r>
              <a:rPr lang="en-US" sz="1600" dirty="0">
                <a:solidFill>
                  <a:srgbClr val="46D426"/>
                </a:solidFill>
              </a:rPr>
              <a:t>'app'</a:t>
            </a:r>
            <a:r>
              <a:rPr lang="en-US" sz="1600" dirty="0"/>
              <a:t>)</a:t>
            </a:r>
            <a:br>
              <a:rPr lang="en-US" sz="1600" dirty="0"/>
            </a:br>
            <a:r>
              <a:rPr lang="en-US" sz="1600" dirty="0"/>
              <a:t>)</a:t>
            </a:r>
            <a:br>
              <a:rPr lang="en-US" sz="1600" dirty="0"/>
            </a:br>
            <a:br>
              <a:rPr lang="en-US" sz="2000" dirty="0"/>
            </a:br>
            <a:br>
              <a:rPr lang="en-US" sz="2000" dirty="0"/>
            </a:br>
            <a:br>
              <a:rPr lang="en-US" sz="2400" dirty="0"/>
            </a:br>
            <a:endParaRPr lang="en-US" sz="2400" dirty="0"/>
          </a:p>
        </p:txBody>
      </p:sp>
      <p:sp>
        <p:nvSpPr>
          <p:cNvPr id="5" name="Rectangle 4">
            <a:extLst>
              <a:ext uri="{FF2B5EF4-FFF2-40B4-BE49-F238E27FC236}">
                <a16:creationId xmlns:a16="http://schemas.microsoft.com/office/drawing/2014/main" id="{D5E1CC24-FD37-2E4A-9688-49AE823371AB}"/>
              </a:ext>
            </a:extLst>
          </p:cNvPr>
          <p:cNvSpPr/>
          <p:nvPr/>
        </p:nvSpPr>
        <p:spPr>
          <a:xfrm>
            <a:off x="2819231" y="2980706"/>
            <a:ext cx="1360884" cy="29688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B4FADE6F-A588-1341-B6F5-3659C1A91B2E}"/>
              </a:ext>
            </a:extLst>
          </p:cNvPr>
          <p:cNvCxnSpPr>
            <a:cxnSpLocks/>
          </p:cNvCxnSpPr>
          <p:nvPr/>
        </p:nvCxnSpPr>
        <p:spPr>
          <a:xfrm flipH="1">
            <a:off x="5878285" y="3161381"/>
            <a:ext cx="1533799" cy="0"/>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3595E53-D52E-174C-A958-695A3457D310}"/>
              </a:ext>
            </a:extLst>
          </p:cNvPr>
          <p:cNvSpPr/>
          <p:nvPr/>
        </p:nvSpPr>
        <p:spPr>
          <a:xfrm>
            <a:off x="929074" y="4166243"/>
            <a:ext cx="5257969" cy="4176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3AF008E2-5FC3-C44B-B7E5-51E1A07E9FB0}"/>
              </a:ext>
            </a:extLst>
          </p:cNvPr>
          <p:cNvCxnSpPr>
            <a:cxnSpLocks/>
          </p:cNvCxnSpPr>
          <p:nvPr/>
        </p:nvCxnSpPr>
        <p:spPr>
          <a:xfrm flipH="1">
            <a:off x="6187043" y="3484561"/>
            <a:ext cx="3028209" cy="897434"/>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D0F0081C-DC4E-F94E-B354-EDEB21E03951}"/>
              </a:ext>
            </a:extLst>
          </p:cNvPr>
          <p:cNvSpPr txBox="1">
            <a:spLocks/>
          </p:cNvSpPr>
          <p:nvPr/>
        </p:nvSpPr>
        <p:spPr>
          <a:xfrm>
            <a:off x="6688880" y="2838202"/>
            <a:ext cx="5293323" cy="961902"/>
          </a:xfrm>
          <a:prstGeom prst="rect">
            <a:avLst/>
          </a:prstGeom>
          <a:solidFill>
            <a:schemeClr val="bg1"/>
          </a:solidFill>
          <a:ln>
            <a:solidFill>
              <a:srgbClr val="FFFF00"/>
            </a:solidFill>
          </a:ln>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indent="0">
              <a:buSzPts val="2400"/>
              <a:buNone/>
            </a:pPr>
            <a:endParaRPr lang="en-US" dirty="0"/>
          </a:p>
          <a:p>
            <a:pPr marL="76200" indent="0">
              <a:buSzPts val="2400"/>
              <a:buNone/>
            </a:pPr>
            <a:r>
              <a:rPr lang="en-US" dirty="0" err="1"/>
              <a:t>browserHistory</a:t>
            </a:r>
            <a:r>
              <a:rPr lang="en-US" dirty="0"/>
              <a:t> from ‘react-router’</a:t>
            </a:r>
          </a:p>
          <a:p>
            <a:pPr algn="just"/>
            <a:endParaRPr lang="en-US" dirty="0"/>
          </a:p>
        </p:txBody>
      </p:sp>
    </p:spTree>
    <p:extLst>
      <p:ext uri="{BB962C8B-B14F-4D97-AF65-F5344CB8AC3E}">
        <p14:creationId xmlns:p14="http://schemas.microsoft.com/office/powerpoint/2010/main" val="372286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TESTS GUIDELINES</a:t>
            </a:r>
            <a:br>
              <a:rPr lang="en-US" b="1" dirty="0"/>
            </a:br>
            <a:endParaRPr lang="en-US" sz="3600" b="1"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806669" y="1846642"/>
            <a:ext cx="11280228" cy="3261382"/>
          </a:xfrm>
        </p:spPr>
        <p:txBody>
          <a:bodyPr>
            <a:normAutofit/>
          </a:bodyPr>
          <a:lstStyle/>
          <a:p>
            <a:pPr>
              <a:lnSpc>
                <a:spcPct val="200000"/>
              </a:lnSpc>
            </a:pPr>
            <a:r>
              <a:rPr lang="en-US" dirty="0"/>
              <a:t>Should </a:t>
            </a:r>
            <a:r>
              <a:rPr lang="en-US" b="1" dirty="0"/>
              <a:t>ALWAYS</a:t>
            </a:r>
            <a:r>
              <a:rPr lang="en-US" dirty="0"/>
              <a:t> produce the </a:t>
            </a:r>
            <a:r>
              <a:rPr lang="en-US" b="1" dirty="0"/>
              <a:t>same results</a:t>
            </a:r>
            <a:endParaRPr lang="en-US" dirty="0"/>
          </a:p>
          <a:p>
            <a:pPr>
              <a:lnSpc>
                <a:spcPct val="200000"/>
              </a:lnSpc>
            </a:pPr>
            <a:r>
              <a:rPr lang="en-US" dirty="0"/>
              <a:t>Should </a:t>
            </a:r>
            <a:r>
              <a:rPr lang="en-US" b="1" dirty="0"/>
              <a:t>NOT</a:t>
            </a:r>
            <a:r>
              <a:rPr lang="en-US" dirty="0"/>
              <a:t> be concurrent unless we want to test concurrency</a:t>
            </a:r>
            <a:endParaRPr lang="en-US" b="1" dirty="0"/>
          </a:p>
          <a:p>
            <a:pPr>
              <a:lnSpc>
                <a:spcPct val="200000"/>
              </a:lnSpc>
            </a:pPr>
            <a:r>
              <a:rPr lang="en-US" dirty="0"/>
              <a:t>Should </a:t>
            </a:r>
            <a:r>
              <a:rPr lang="en-US" b="1" dirty="0"/>
              <a:t>NOT</a:t>
            </a:r>
            <a:r>
              <a:rPr lang="en-US" dirty="0"/>
              <a:t> repeat themselves</a:t>
            </a:r>
          </a:p>
        </p:txBody>
      </p:sp>
      <p:pic>
        <p:nvPicPr>
          <p:cNvPr id="4" name="Picture 3">
            <a:extLst>
              <a:ext uri="{FF2B5EF4-FFF2-40B4-BE49-F238E27FC236}">
                <a16:creationId xmlns:a16="http://schemas.microsoft.com/office/drawing/2014/main" id="{D03423A7-58F8-9A4C-AAF1-4AAF9DB6D717}"/>
              </a:ext>
            </a:extLst>
          </p:cNvPr>
          <p:cNvPicPr>
            <a:picLocks noChangeAspect="1"/>
          </p:cNvPicPr>
          <p:nvPr/>
        </p:nvPicPr>
        <p:blipFill>
          <a:blip r:embed="rId2"/>
          <a:stretch>
            <a:fillRect/>
          </a:stretch>
        </p:blipFill>
        <p:spPr>
          <a:xfrm>
            <a:off x="8944303" y="3898536"/>
            <a:ext cx="3247697" cy="2959464"/>
          </a:xfrm>
          <a:prstGeom prst="rect">
            <a:avLst/>
          </a:prstGeom>
        </p:spPr>
      </p:pic>
    </p:spTree>
    <p:extLst>
      <p:ext uri="{BB962C8B-B14F-4D97-AF65-F5344CB8AC3E}">
        <p14:creationId xmlns:p14="http://schemas.microsoft.com/office/powerpoint/2010/main" val="103358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20487" y="456365"/>
            <a:ext cx="9536296" cy="649483"/>
          </a:xfrm>
        </p:spPr>
        <p:txBody>
          <a:bodyPr>
            <a:noAutofit/>
          </a:bodyPr>
          <a:lstStyle/>
          <a:p>
            <a:pPr>
              <a:lnSpc>
                <a:spcPct val="100000"/>
              </a:lnSpc>
            </a:pPr>
            <a:r>
              <a:rPr lang="en-US" dirty="0"/>
              <a:t>INTEGRATION TEST </a:t>
            </a:r>
            <a:r>
              <a:rPr lang="en-US" b="1" dirty="0"/>
              <a:t>: routing</a:t>
            </a:r>
            <a:endParaRPr lang="en-US" b="1" dirty="0">
              <a:latin typeface="+mn-lt"/>
            </a:endParaRPr>
          </a:p>
        </p:txBody>
      </p:sp>
      <p:sp>
        <p:nvSpPr>
          <p:cNvPr id="6" name="TextBox 5">
            <a:extLst>
              <a:ext uri="{FF2B5EF4-FFF2-40B4-BE49-F238E27FC236}">
                <a16:creationId xmlns:a16="http://schemas.microsoft.com/office/drawing/2014/main" id="{9EFE2999-ED36-4C4A-A790-3769FE0AF9A9}"/>
              </a:ext>
            </a:extLst>
          </p:cNvPr>
          <p:cNvSpPr txBox="1"/>
          <p:nvPr/>
        </p:nvSpPr>
        <p:spPr>
          <a:xfrm>
            <a:off x="948129" y="1208505"/>
            <a:ext cx="10370359" cy="2757853"/>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2000" b="1" dirty="0">
                <a:solidFill>
                  <a:srgbClr val="FD9940"/>
                </a:solidFill>
              </a:rPr>
              <a:t>import</a:t>
            </a:r>
            <a:r>
              <a:rPr lang="en-US" sz="2000" b="1" dirty="0"/>
              <a:t> </a:t>
            </a:r>
            <a:r>
              <a:rPr lang="en-US" sz="2000" dirty="0" err="1"/>
              <a:t>configureStore</a:t>
            </a:r>
            <a:r>
              <a:rPr lang="en-US" sz="2000" dirty="0"/>
              <a:t> </a:t>
            </a:r>
            <a:r>
              <a:rPr lang="en-US" sz="2000" b="1" dirty="0">
                <a:solidFill>
                  <a:srgbClr val="FD9940"/>
                </a:solidFill>
              </a:rPr>
              <a:t>from</a:t>
            </a:r>
            <a:r>
              <a:rPr lang="en-US" sz="2000" b="1" dirty="0"/>
              <a:t> </a:t>
            </a:r>
            <a:r>
              <a:rPr lang="en-US" sz="2000" dirty="0">
                <a:solidFill>
                  <a:srgbClr val="46D426"/>
                </a:solidFill>
              </a:rPr>
              <a:t>'./gif-search-app/store/</a:t>
            </a:r>
            <a:r>
              <a:rPr lang="en-US" sz="2000" dirty="0" err="1">
                <a:solidFill>
                  <a:srgbClr val="46D426"/>
                </a:solidFill>
              </a:rPr>
              <a:t>configureStore</a:t>
            </a:r>
            <a:r>
              <a:rPr lang="en-US" sz="2000" dirty="0">
                <a:solidFill>
                  <a:srgbClr val="46D426"/>
                </a:solidFill>
              </a:rPr>
              <a:t>'</a:t>
            </a:r>
            <a:br>
              <a:rPr lang="en-US" sz="2000" dirty="0">
                <a:solidFill>
                  <a:srgbClr val="46D426"/>
                </a:solidFill>
              </a:rPr>
            </a:br>
            <a:r>
              <a:rPr lang="en-US" sz="2000" b="1" dirty="0">
                <a:solidFill>
                  <a:srgbClr val="FD9940"/>
                </a:solidFill>
              </a:rPr>
              <a:t>import</a:t>
            </a:r>
            <a:r>
              <a:rPr lang="en-US" sz="2000" b="1" dirty="0"/>
              <a:t> </a:t>
            </a:r>
            <a:r>
              <a:rPr lang="en-US" sz="2000" dirty="0"/>
              <a:t>{</a:t>
            </a:r>
            <a:r>
              <a:rPr lang="en-US" sz="2000" dirty="0" err="1">
                <a:solidFill>
                  <a:srgbClr val="FFC66D"/>
                </a:solidFill>
              </a:rPr>
              <a:t>createInitialAppState</a:t>
            </a:r>
            <a:r>
              <a:rPr lang="en-US" sz="2000" dirty="0"/>
              <a:t>} </a:t>
            </a:r>
            <a:r>
              <a:rPr lang="en-US" sz="2000" b="1" dirty="0">
                <a:solidFill>
                  <a:srgbClr val="FD9940"/>
                </a:solidFill>
              </a:rPr>
              <a:t>from</a:t>
            </a:r>
            <a:r>
              <a:rPr lang="en-US" sz="2000" b="1" dirty="0"/>
              <a:t> </a:t>
            </a:r>
            <a:r>
              <a:rPr lang="en-US" sz="2000" dirty="0">
                <a:solidFill>
                  <a:srgbClr val="46D426"/>
                </a:solidFill>
              </a:rPr>
              <a:t>'./gif-search-app/store/</a:t>
            </a:r>
            <a:r>
              <a:rPr lang="en-US" sz="2000" dirty="0" err="1">
                <a:solidFill>
                  <a:srgbClr val="46D426"/>
                </a:solidFill>
              </a:rPr>
              <a:t>rootReducer</a:t>
            </a:r>
            <a:r>
              <a:rPr lang="en-US" sz="2000" dirty="0">
                <a:solidFill>
                  <a:srgbClr val="46D426"/>
                </a:solidFill>
              </a:rPr>
              <a:t>'</a:t>
            </a:r>
            <a:endParaRPr lang="en-US" sz="2000" b="1" dirty="0">
              <a:solidFill>
                <a:srgbClr val="46D426"/>
              </a:solidFill>
            </a:endParaRPr>
          </a:p>
          <a:p>
            <a:r>
              <a:rPr lang="en-US" b="1" dirty="0">
                <a:solidFill>
                  <a:srgbClr val="FD9940"/>
                </a:solidFill>
              </a:rPr>
              <a:t>import</a:t>
            </a:r>
            <a:r>
              <a:rPr lang="en-US" b="1" dirty="0"/>
              <a:t> </a:t>
            </a:r>
            <a:r>
              <a:rPr lang="en-US" sz="2000" dirty="0"/>
              <a:t>{Router</a:t>
            </a:r>
            <a:r>
              <a:rPr lang="en-US" dirty="0"/>
              <a:t>, </a:t>
            </a:r>
            <a:r>
              <a:rPr lang="en-US" sz="2000" dirty="0"/>
              <a:t>Route</a:t>
            </a:r>
            <a:r>
              <a:rPr lang="en-US" dirty="0"/>
              <a:t>, </a:t>
            </a:r>
            <a:r>
              <a:rPr lang="en-US" sz="2000" b="1" dirty="0"/>
              <a:t>createMemoryHistory</a:t>
            </a:r>
            <a:r>
              <a:rPr lang="en-US" sz="2000" dirty="0"/>
              <a:t>} </a:t>
            </a:r>
            <a:r>
              <a:rPr lang="en-US" b="1" dirty="0">
                <a:solidFill>
                  <a:srgbClr val="FD9940"/>
                </a:solidFill>
              </a:rPr>
              <a:t>from</a:t>
            </a:r>
            <a:r>
              <a:rPr lang="en-US" b="1" dirty="0"/>
              <a:t> </a:t>
            </a:r>
            <a:r>
              <a:rPr lang="en-US" dirty="0">
                <a:solidFill>
                  <a:srgbClr val="46D426"/>
                </a:solidFill>
              </a:rPr>
              <a:t>'react-router’</a:t>
            </a:r>
          </a:p>
          <a:p>
            <a:r>
              <a:rPr lang="en-US" b="1" dirty="0">
                <a:solidFill>
                  <a:srgbClr val="FD9940"/>
                </a:solidFill>
              </a:rPr>
              <a:t>import</a:t>
            </a:r>
            <a:r>
              <a:rPr lang="en-US" b="1" dirty="0"/>
              <a:t> </a:t>
            </a:r>
            <a:r>
              <a:rPr lang="en-US" sz="2000" dirty="0"/>
              <a:t>{</a:t>
            </a:r>
            <a:r>
              <a:rPr lang="en-US" sz="2000" dirty="0" err="1"/>
              <a:t>syncHistoryWithStore</a:t>
            </a:r>
            <a:r>
              <a:rPr lang="en-US" sz="2000" dirty="0"/>
              <a:t>} </a:t>
            </a:r>
            <a:r>
              <a:rPr lang="en-US" b="1" dirty="0">
                <a:solidFill>
                  <a:srgbClr val="FD9940"/>
                </a:solidFill>
              </a:rPr>
              <a:t>from</a:t>
            </a:r>
            <a:r>
              <a:rPr lang="en-US" b="1" dirty="0"/>
              <a:t> </a:t>
            </a:r>
            <a:r>
              <a:rPr lang="en-US" dirty="0">
                <a:solidFill>
                  <a:srgbClr val="46D426"/>
                </a:solidFill>
              </a:rPr>
              <a:t>'react-router-redux’</a:t>
            </a:r>
            <a:endParaRPr lang="en-US" sz="2000" dirty="0">
              <a:solidFill>
                <a:srgbClr val="46D426"/>
              </a:solidFill>
            </a:endParaRPr>
          </a:p>
          <a:p>
            <a:r>
              <a:rPr lang="en-US" sz="2000" dirty="0"/>
              <a:t>…</a:t>
            </a:r>
          </a:p>
          <a:p>
            <a:r>
              <a:rPr lang="en-US" sz="2000" b="1" dirty="0">
                <a:solidFill>
                  <a:srgbClr val="FD9940"/>
                </a:solidFill>
              </a:rPr>
              <a:t>const</a:t>
            </a:r>
            <a:r>
              <a:rPr lang="en-US" sz="2000" b="1" dirty="0"/>
              <a:t> </a:t>
            </a:r>
            <a:r>
              <a:rPr lang="en-US" sz="2000" dirty="0"/>
              <a:t>store = </a:t>
            </a:r>
            <a:r>
              <a:rPr lang="en-US" sz="2000" dirty="0" err="1">
                <a:solidFill>
                  <a:srgbClr val="FFC66D"/>
                </a:solidFill>
              </a:rPr>
              <a:t>configureStore</a:t>
            </a:r>
            <a:r>
              <a:rPr lang="en-US" sz="2000" dirty="0"/>
              <a:t>(</a:t>
            </a:r>
            <a:r>
              <a:rPr lang="en-US" sz="2000" dirty="0" err="1">
                <a:solidFill>
                  <a:srgbClr val="FFC66D"/>
                </a:solidFill>
              </a:rPr>
              <a:t>createInitialAppState</a:t>
            </a:r>
            <a:r>
              <a:rPr lang="en-US" sz="2000" dirty="0"/>
              <a:t>())</a:t>
            </a:r>
            <a:br>
              <a:rPr lang="en-US" sz="2000" dirty="0"/>
            </a:br>
            <a:r>
              <a:rPr lang="en-US" sz="2000" b="1" dirty="0">
                <a:solidFill>
                  <a:srgbClr val="FD9940"/>
                </a:solidFill>
              </a:rPr>
              <a:t>const</a:t>
            </a:r>
            <a:r>
              <a:rPr lang="en-US" sz="2000" b="1" dirty="0"/>
              <a:t> </a:t>
            </a:r>
            <a:r>
              <a:rPr lang="en-US" sz="2000" dirty="0" err="1"/>
              <a:t>browserHistory</a:t>
            </a:r>
            <a:r>
              <a:rPr lang="en-US" sz="2000" dirty="0"/>
              <a:t> = </a:t>
            </a:r>
            <a:r>
              <a:rPr lang="en-US" sz="2000" dirty="0">
                <a:solidFill>
                  <a:srgbClr val="FFC66D"/>
                </a:solidFill>
              </a:rPr>
              <a:t>createMemoryHistory</a:t>
            </a:r>
            <a:r>
              <a:rPr lang="en-US" sz="2000" dirty="0"/>
              <a:t>(</a:t>
            </a:r>
            <a:r>
              <a:rPr lang="en-US" sz="2000" dirty="0">
                <a:solidFill>
                  <a:srgbClr val="46D426"/>
                </a:solidFill>
              </a:rPr>
              <a:t>'/'</a:t>
            </a:r>
            <a:r>
              <a:rPr lang="en-US" sz="2000" dirty="0"/>
              <a:t>)</a:t>
            </a:r>
            <a:br>
              <a:rPr lang="en-US" sz="2000" dirty="0"/>
            </a:br>
            <a:r>
              <a:rPr lang="en-US" sz="2000" b="1" dirty="0">
                <a:solidFill>
                  <a:srgbClr val="FD9940"/>
                </a:solidFill>
              </a:rPr>
              <a:t>const</a:t>
            </a:r>
            <a:r>
              <a:rPr lang="en-US" sz="2000" b="1" dirty="0"/>
              <a:t> </a:t>
            </a:r>
            <a:r>
              <a:rPr lang="en-US" sz="2000" dirty="0"/>
              <a:t>history = </a:t>
            </a:r>
            <a:r>
              <a:rPr lang="en-US" sz="2000" dirty="0" err="1"/>
              <a:t>syncHistoryWithStore</a:t>
            </a:r>
            <a:r>
              <a:rPr lang="en-US" sz="2000" dirty="0"/>
              <a:t>(</a:t>
            </a:r>
            <a:r>
              <a:rPr lang="en-US" sz="2000" dirty="0" err="1"/>
              <a:t>browserHistory</a:t>
            </a:r>
            <a:r>
              <a:rPr lang="en-US" sz="2000" dirty="0"/>
              <a:t>, store)</a:t>
            </a:r>
            <a:br>
              <a:rPr lang="en-US" sz="2000" dirty="0"/>
            </a:br>
            <a:br>
              <a:rPr lang="en-US" sz="2400" dirty="0"/>
            </a:br>
            <a:endParaRPr lang="en-US" sz="2400" dirty="0"/>
          </a:p>
        </p:txBody>
      </p:sp>
      <p:sp>
        <p:nvSpPr>
          <p:cNvPr id="7" name="Content Placeholder 3">
            <a:extLst>
              <a:ext uri="{FF2B5EF4-FFF2-40B4-BE49-F238E27FC236}">
                <a16:creationId xmlns:a16="http://schemas.microsoft.com/office/drawing/2014/main" id="{8A56102C-E07C-5345-88BF-0394D6F17B4D}"/>
              </a:ext>
            </a:extLst>
          </p:cNvPr>
          <p:cNvSpPr>
            <a:spLocks noGrp="1"/>
          </p:cNvSpPr>
          <p:nvPr>
            <p:ph idx="1"/>
          </p:nvPr>
        </p:nvSpPr>
        <p:spPr>
          <a:xfrm>
            <a:off x="655870" y="3629359"/>
            <a:ext cx="11117626" cy="3055435"/>
          </a:xfrm>
        </p:spPr>
        <p:txBody>
          <a:bodyPr>
            <a:noAutofit/>
          </a:bodyPr>
          <a:lstStyle/>
          <a:p>
            <a:pPr>
              <a:lnSpc>
                <a:spcPct val="200000"/>
              </a:lnSpc>
            </a:pPr>
            <a:r>
              <a:rPr lang="en-US" dirty="0"/>
              <a:t>Use </a:t>
            </a:r>
            <a:r>
              <a:rPr lang="en-US" b="1" dirty="0"/>
              <a:t>createMemoryHistory from </a:t>
            </a:r>
            <a:r>
              <a:rPr lang="en-US" b="1" dirty="0">
                <a:hlinkClick r:id="rId3"/>
              </a:rPr>
              <a:t>react-router</a:t>
            </a:r>
            <a:r>
              <a:rPr lang="en-US" b="1" i="1" dirty="0"/>
              <a:t> </a:t>
            </a:r>
            <a:r>
              <a:rPr lang="en-US" dirty="0"/>
              <a:t>instead of </a:t>
            </a:r>
            <a:r>
              <a:rPr lang="en-US" b="1" dirty="0" err="1"/>
              <a:t>browserHistory</a:t>
            </a:r>
            <a:endParaRPr lang="en-US" b="1" dirty="0"/>
          </a:p>
          <a:p>
            <a:pPr lvl="1">
              <a:lnSpc>
                <a:spcPct val="100000"/>
              </a:lnSpc>
              <a:buClr>
                <a:schemeClr val="tx1"/>
              </a:buClr>
              <a:buFont typeface=".AppleSystemUIFont"/>
              <a:buChar char="-"/>
            </a:pPr>
            <a:r>
              <a:rPr lang="en-US" dirty="0"/>
              <a:t>Creates an </a:t>
            </a:r>
            <a:r>
              <a:rPr lang="en-US" u="sng" dirty="0"/>
              <a:t>in-memory history</a:t>
            </a:r>
            <a:r>
              <a:rPr lang="en-US" dirty="0"/>
              <a:t> object that does not interact with the browser URL</a:t>
            </a:r>
          </a:p>
          <a:p>
            <a:pPr marL="457200" lvl="1" indent="0">
              <a:lnSpc>
                <a:spcPct val="100000"/>
              </a:lnSpc>
              <a:buClr>
                <a:schemeClr val="tx1"/>
              </a:buClr>
              <a:buNone/>
            </a:pPr>
            <a:endParaRPr lang="en-US" dirty="0"/>
          </a:p>
          <a:p>
            <a:pPr lvl="1">
              <a:lnSpc>
                <a:spcPct val="100000"/>
              </a:lnSpc>
              <a:buClr>
                <a:schemeClr val="tx1"/>
              </a:buClr>
              <a:buFont typeface=".AppleSystemUIFont"/>
              <a:buChar char="-"/>
            </a:pPr>
            <a:r>
              <a:rPr lang="en-US" dirty="0"/>
              <a:t>This is useful when you need to customize the history used for server-side rendering, as well as for automated testing</a:t>
            </a:r>
          </a:p>
          <a:p>
            <a:pPr lvl="1">
              <a:lnSpc>
                <a:spcPct val="100000"/>
              </a:lnSpc>
              <a:buClr>
                <a:schemeClr val="tx1"/>
              </a:buClr>
              <a:buFont typeface=".AppleSystemUIFont"/>
              <a:buChar char="-"/>
            </a:pPr>
            <a:endParaRPr lang="en-US" b="1" dirty="0"/>
          </a:p>
        </p:txBody>
      </p:sp>
      <p:sp>
        <p:nvSpPr>
          <p:cNvPr id="3" name="Rectangle 2">
            <a:extLst>
              <a:ext uri="{FF2B5EF4-FFF2-40B4-BE49-F238E27FC236}">
                <a16:creationId xmlns:a16="http://schemas.microsoft.com/office/drawing/2014/main" id="{BE886952-836C-9346-AB44-425DFDD38C5E}"/>
              </a:ext>
            </a:extLst>
          </p:cNvPr>
          <p:cNvSpPr/>
          <p:nvPr/>
        </p:nvSpPr>
        <p:spPr>
          <a:xfrm>
            <a:off x="997528" y="3075709"/>
            <a:ext cx="6519553" cy="38001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06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repeatCount="5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FE2999-ED36-4C4A-A790-3769FE0AF9A9}"/>
              </a:ext>
            </a:extLst>
          </p:cNvPr>
          <p:cNvSpPr txBox="1"/>
          <p:nvPr/>
        </p:nvSpPr>
        <p:spPr>
          <a:xfrm>
            <a:off x="841252" y="95004"/>
            <a:ext cx="10974696" cy="6626430"/>
          </a:xfrm>
          <a:prstGeom prst="rect">
            <a:avLst/>
          </a:prstGeom>
          <a:solidFill>
            <a:srgbClr val="2C2C2C"/>
          </a:solidFill>
          <a:ln w="12700">
            <a:solidFill>
              <a:schemeClr val="bg1">
                <a:lumMod val="50000"/>
                <a:lumOff val="50000"/>
              </a:schemeClr>
            </a:solidFill>
          </a:ln>
          <a:effectLst/>
        </p:spPr>
        <p:txBody>
          <a:bodyPr wrap="square" rtlCol="0">
            <a:noAutofit/>
          </a:bodyPr>
          <a:lstStyle/>
          <a:p>
            <a:r>
              <a:rPr lang="en-US" sz="1600" dirty="0"/>
              <a:t>test.only(</a:t>
            </a:r>
            <a:r>
              <a:rPr lang="en-US" sz="1600" dirty="0">
                <a:solidFill>
                  <a:srgbClr val="46D426"/>
                </a:solidFill>
              </a:rPr>
              <a:t>'Integration Test: Check Routing'</a:t>
            </a:r>
            <a:r>
              <a:rPr lang="en-US" sz="1600" dirty="0"/>
              <a:t>, t =&gt; {</a:t>
            </a:r>
            <a:br>
              <a:rPr lang="en-US" sz="1600" dirty="0"/>
            </a:br>
            <a:r>
              <a:rPr lang="en-US" sz="1600" dirty="0"/>
              <a:t>  t.plan(</a:t>
            </a:r>
            <a:r>
              <a:rPr lang="en-US" sz="1600" dirty="0">
                <a:solidFill>
                  <a:srgbClr val="00B0F0"/>
                </a:solidFill>
              </a:rPr>
              <a:t>4</a:t>
            </a:r>
            <a:r>
              <a:rPr lang="en-US" sz="1600" dirty="0"/>
              <a:t>)</a:t>
            </a:r>
            <a:br>
              <a:rPr lang="en-US" sz="1600" dirty="0"/>
            </a:br>
            <a:r>
              <a:rPr lang="en-US" sz="1600" dirty="0"/>
              <a:t>  </a:t>
            </a:r>
            <a:r>
              <a:rPr lang="en-US" sz="1600" b="1" dirty="0">
                <a:solidFill>
                  <a:srgbClr val="FD9940"/>
                </a:solidFill>
              </a:rPr>
              <a:t>try</a:t>
            </a:r>
            <a:r>
              <a:rPr lang="en-US" sz="1600" b="1" dirty="0"/>
              <a:t> </a:t>
            </a:r>
            <a:r>
              <a:rPr lang="en-US" sz="1600" dirty="0"/>
              <a:t>{</a:t>
            </a:r>
            <a:br>
              <a:rPr lang="en-US" sz="1600" dirty="0"/>
            </a:br>
            <a:r>
              <a:rPr lang="en-US" sz="1600" dirty="0"/>
              <a:t>    </a:t>
            </a:r>
            <a:r>
              <a:rPr lang="en-US" sz="1600" dirty="0" err="1"/>
              <a:t>createDom</a:t>
            </a:r>
            <a:r>
              <a:rPr lang="en-US" sz="1600" dirty="0"/>
              <a:t>()</a:t>
            </a:r>
            <a:br>
              <a:rPr lang="en-US" sz="1600" dirty="0"/>
            </a:br>
            <a:r>
              <a:rPr lang="en-US" sz="1600" dirty="0"/>
              <a:t>    </a:t>
            </a:r>
            <a:r>
              <a:rPr lang="en-US" sz="1600" b="1" dirty="0">
                <a:solidFill>
                  <a:srgbClr val="FD9940"/>
                </a:solidFill>
              </a:rPr>
              <a:t>const</a:t>
            </a:r>
            <a:r>
              <a:rPr lang="en-US" sz="1600" b="1" dirty="0"/>
              <a:t> </a:t>
            </a:r>
            <a:r>
              <a:rPr lang="en-US" sz="1600" dirty="0"/>
              <a:t>store = </a:t>
            </a:r>
            <a:r>
              <a:rPr lang="en-US" sz="1600" dirty="0" err="1">
                <a:solidFill>
                  <a:srgbClr val="FFC66D"/>
                </a:solidFill>
              </a:rPr>
              <a:t>configureStore</a:t>
            </a:r>
            <a:r>
              <a:rPr lang="en-US" sz="1600" dirty="0"/>
              <a:t>(</a:t>
            </a:r>
            <a:r>
              <a:rPr lang="en-US" sz="1600" dirty="0" err="1">
                <a:solidFill>
                  <a:srgbClr val="FFC66D"/>
                </a:solidFill>
              </a:rPr>
              <a:t>createInitialAppState</a:t>
            </a:r>
            <a:r>
              <a:rPr lang="en-US" sz="1600" dirty="0"/>
              <a:t>())</a:t>
            </a:r>
            <a:br>
              <a:rPr lang="en-US" sz="1600" dirty="0"/>
            </a:br>
            <a:r>
              <a:rPr lang="en-US" sz="1600" dirty="0"/>
              <a:t>    </a:t>
            </a:r>
            <a:r>
              <a:rPr lang="en-US" sz="1600" b="1" dirty="0">
                <a:solidFill>
                  <a:srgbClr val="FD9940"/>
                </a:solidFill>
              </a:rPr>
              <a:t>const</a:t>
            </a:r>
            <a:r>
              <a:rPr lang="en-US" sz="1600" b="1" dirty="0"/>
              <a:t> </a:t>
            </a:r>
            <a:r>
              <a:rPr lang="en-US" sz="1600" dirty="0" err="1"/>
              <a:t>browserHistory</a:t>
            </a:r>
            <a:r>
              <a:rPr lang="en-US" sz="1600" dirty="0"/>
              <a:t> = </a:t>
            </a:r>
            <a:r>
              <a:rPr lang="en-US" sz="1600" dirty="0">
                <a:solidFill>
                  <a:srgbClr val="FFC66D"/>
                </a:solidFill>
              </a:rPr>
              <a:t>createMemoryHistory</a:t>
            </a:r>
            <a:r>
              <a:rPr lang="en-US" sz="1600" dirty="0"/>
              <a:t>(</a:t>
            </a:r>
            <a:r>
              <a:rPr lang="en-US" sz="1600" dirty="0">
                <a:solidFill>
                  <a:srgbClr val="46D426"/>
                </a:solidFill>
              </a:rPr>
              <a:t>'/'</a:t>
            </a:r>
            <a:r>
              <a:rPr lang="en-US" sz="1600" dirty="0"/>
              <a:t>)</a:t>
            </a:r>
            <a:br>
              <a:rPr lang="en-US" sz="1600" dirty="0"/>
            </a:br>
            <a:r>
              <a:rPr lang="en-US" sz="1600" dirty="0"/>
              <a:t>    </a:t>
            </a:r>
            <a:r>
              <a:rPr lang="en-US" sz="1600" b="1" dirty="0">
                <a:solidFill>
                  <a:srgbClr val="FD9940"/>
                </a:solidFill>
              </a:rPr>
              <a:t>const</a:t>
            </a:r>
            <a:r>
              <a:rPr lang="en-US" sz="1600" b="1" dirty="0"/>
              <a:t> </a:t>
            </a:r>
            <a:r>
              <a:rPr lang="en-US" sz="1600" dirty="0"/>
              <a:t>history = </a:t>
            </a:r>
            <a:r>
              <a:rPr lang="en-US" sz="1600" dirty="0" err="1"/>
              <a:t>syncHistoryWithStore</a:t>
            </a:r>
            <a:r>
              <a:rPr lang="en-US" sz="1600" dirty="0"/>
              <a:t>(</a:t>
            </a:r>
            <a:r>
              <a:rPr lang="en-US" sz="1600" dirty="0" err="1"/>
              <a:t>browserHistory</a:t>
            </a:r>
            <a:r>
              <a:rPr lang="en-US" sz="1600" b="1" dirty="0">
                <a:solidFill>
                  <a:srgbClr val="FD9940"/>
                </a:solidFill>
              </a:rPr>
              <a:t>,</a:t>
            </a:r>
            <a:r>
              <a:rPr lang="en-US" sz="1600" dirty="0"/>
              <a:t> store)</a:t>
            </a:r>
            <a:br>
              <a:rPr lang="en-US" sz="1600" dirty="0"/>
            </a:br>
            <a:r>
              <a:rPr lang="en-US" sz="1600" dirty="0"/>
              <a:t>    </a:t>
            </a:r>
            <a:r>
              <a:rPr lang="en-US" sz="1600" b="1" dirty="0">
                <a:solidFill>
                  <a:srgbClr val="FD9940"/>
                </a:solidFill>
              </a:rPr>
              <a:t>const</a:t>
            </a:r>
            <a:r>
              <a:rPr lang="en-US" sz="1600" b="1" dirty="0"/>
              <a:t> </a:t>
            </a:r>
            <a:r>
              <a:rPr lang="en-US" sz="1600" dirty="0"/>
              <a:t>wrapper = mount(</a:t>
            </a:r>
            <a:br>
              <a:rPr lang="en-US" sz="1600" dirty="0"/>
            </a:br>
            <a:r>
              <a:rPr lang="en-US" sz="1600" dirty="0"/>
              <a:t>      </a:t>
            </a:r>
            <a:r>
              <a:rPr lang="en-US" sz="1600" dirty="0">
                <a:solidFill>
                  <a:srgbClr val="FFC66D"/>
                </a:solidFill>
              </a:rPr>
              <a:t>&lt;Provider </a:t>
            </a:r>
            <a:r>
              <a:rPr lang="en-US" sz="1600" dirty="0"/>
              <a:t>store</a:t>
            </a:r>
            <a:r>
              <a:rPr lang="en-US" sz="1600" dirty="0">
                <a:solidFill>
                  <a:srgbClr val="46D426"/>
                </a:solidFill>
              </a:rPr>
              <a:t>=</a:t>
            </a:r>
            <a:r>
              <a:rPr lang="en-US" sz="1600" dirty="0"/>
              <a:t>{store}</a:t>
            </a:r>
            <a:r>
              <a:rPr lang="en-US" sz="1600" dirty="0">
                <a:solidFill>
                  <a:srgbClr val="FFC66D"/>
                </a:solidFill>
              </a:rPr>
              <a:t>&gt;</a:t>
            </a:r>
            <a:br>
              <a:rPr lang="en-US" sz="1600" dirty="0"/>
            </a:br>
            <a:r>
              <a:rPr lang="en-US" sz="1600" dirty="0"/>
              <a:t>        </a:t>
            </a:r>
            <a:r>
              <a:rPr lang="en-US" sz="1600" dirty="0">
                <a:solidFill>
                  <a:srgbClr val="FFC66D"/>
                </a:solidFill>
              </a:rPr>
              <a:t>&lt;Router </a:t>
            </a:r>
            <a:r>
              <a:rPr lang="en-US" sz="1600" dirty="0"/>
              <a:t>history</a:t>
            </a:r>
            <a:r>
              <a:rPr lang="en-US" sz="1600" dirty="0">
                <a:solidFill>
                  <a:srgbClr val="46D426"/>
                </a:solidFill>
              </a:rPr>
              <a:t>=</a:t>
            </a:r>
            <a:r>
              <a:rPr lang="en-US" sz="1600" dirty="0"/>
              <a:t>{history}</a:t>
            </a:r>
            <a:r>
              <a:rPr lang="en-US" sz="1600" dirty="0">
                <a:solidFill>
                  <a:srgbClr val="FFC66D"/>
                </a:solidFill>
              </a:rPr>
              <a:t>&gt;</a:t>
            </a:r>
            <a:br>
              <a:rPr lang="en-US" sz="1600" dirty="0"/>
            </a:br>
            <a:r>
              <a:rPr lang="en-US" sz="1600" dirty="0"/>
              <a:t>          </a:t>
            </a:r>
            <a:r>
              <a:rPr lang="en-US" sz="1600" dirty="0">
                <a:solidFill>
                  <a:srgbClr val="FFC66D"/>
                </a:solidFill>
              </a:rPr>
              <a:t>&lt;Route </a:t>
            </a:r>
            <a:r>
              <a:rPr lang="en-US" sz="1600" dirty="0"/>
              <a:t>path</a:t>
            </a:r>
            <a:r>
              <a:rPr lang="en-US" sz="1600" dirty="0">
                <a:solidFill>
                  <a:srgbClr val="46D426"/>
                </a:solidFill>
              </a:rPr>
              <a:t>='/'</a:t>
            </a:r>
            <a:r>
              <a:rPr lang="en-US" sz="1600" dirty="0"/>
              <a:t> component={</a:t>
            </a:r>
            <a:r>
              <a:rPr lang="en-US" sz="1600" dirty="0" err="1"/>
              <a:t>GifSearchEngineContainer</a:t>
            </a:r>
            <a:r>
              <a:rPr lang="en-US" sz="1600" dirty="0"/>
              <a:t>}</a:t>
            </a:r>
            <a:r>
              <a:rPr lang="en-US" sz="1600" dirty="0">
                <a:solidFill>
                  <a:srgbClr val="FFC66D"/>
                </a:solidFill>
              </a:rPr>
              <a:t>/&gt;</a:t>
            </a:r>
            <a:br>
              <a:rPr lang="en-US" sz="1600" dirty="0"/>
            </a:br>
            <a:r>
              <a:rPr lang="en-US" sz="1600" dirty="0">
                <a:solidFill>
                  <a:srgbClr val="FFC66D"/>
                </a:solidFill>
              </a:rPr>
              <a:t>          &lt;Route </a:t>
            </a:r>
            <a:r>
              <a:rPr lang="en-US" sz="1600" dirty="0"/>
              <a:t>path</a:t>
            </a:r>
            <a:r>
              <a:rPr lang="en-US" sz="1600" dirty="0">
                <a:solidFill>
                  <a:srgbClr val="46D426"/>
                </a:solidFill>
              </a:rPr>
              <a:t>='favorites'</a:t>
            </a:r>
            <a:r>
              <a:rPr lang="en-US" sz="1600" dirty="0"/>
              <a:t> </a:t>
            </a:r>
            <a:r>
              <a:rPr lang="en-US" sz="1600" dirty="0">
                <a:solidFill>
                  <a:srgbClr val="46D426"/>
                </a:solidFill>
              </a:rPr>
              <a:t> </a:t>
            </a:r>
            <a:r>
              <a:rPr lang="en-US" sz="1600" dirty="0"/>
              <a:t>component={Favorites}</a:t>
            </a:r>
            <a:r>
              <a:rPr lang="en-US" sz="1600" dirty="0">
                <a:solidFill>
                  <a:srgbClr val="FFC66D"/>
                </a:solidFill>
              </a:rPr>
              <a:t>/&gt;</a:t>
            </a:r>
            <a:br>
              <a:rPr lang="en-US" sz="1600" dirty="0"/>
            </a:br>
            <a:r>
              <a:rPr lang="en-US" sz="1600" dirty="0">
                <a:solidFill>
                  <a:srgbClr val="FFC66D"/>
                </a:solidFill>
              </a:rPr>
              <a:t>        &lt;/Router&gt;</a:t>
            </a:r>
            <a:br>
              <a:rPr lang="en-US" sz="1600" dirty="0">
                <a:solidFill>
                  <a:srgbClr val="FFC66D"/>
                </a:solidFill>
              </a:rPr>
            </a:br>
            <a:r>
              <a:rPr lang="en-US" sz="1600" dirty="0">
                <a:solidFill>
                  <a:srgbClr val="FFC66D"/>
                </a:solidFill>
              </a:rPr>
              <a:t>      &lt;/Provider&gt;</a:t>
            </a:r>
            <a:r>
              <a:rPr lang="en-US" sz="1600" dirty="0"/>
              <a:t>)</a:t>
            </a:r>
            <a:br>
              <a:rPr lang="en-US" sz="1600" dirty="0"/>
            </a:br>
            <a:r>
              <a:rPr lang="en-US" sz="1600" dirty="0"/>
              <a:t>    </a:t>
            </a:r>
            <a:r>
              <a:rPr lang="en-US" sz="1600" b="1" dirty="0">
                <a:solidFill>
                  <a:srgbClr val="FD9940"/>
                </a:solidFill>
              </a:rPr>
              <a:t>let</a:t>
            </a:r>
            <a:r>
              <a:rPr lang="en-US" sz="1600" b="1" dirty="0"/>
              <a:t> </a:t>
            </a:r>
            <a:r>
              <a:rPr lang="en-US" sz="1600" dirty="0" err="1"/>
              <a:t>gifEngineView</a:t>
            </a:r>
            <a:r>
              <a:rPr lang="en-US" sz="1600" dirty="0"/>
              <a:t> = </a:t>
            </a:r>
            <a:r>
              <a:rPr lang="en-US" sz="1600" dirty="0" err="1"/>
              <a:t>wrapper.</a:t>
            </a:r>
            <a:r>
              <a:rPr lang="en-US" sz="1600" dirty="0" err="1">
                <a:solidFill>
                  <a:srgbClr val="FFC66D"/>
                </a:solidFill>
              </a:rPr>
              <a:t>find</a:t>
            </a:r>
            <a:r>
              <a:rPr lang="en-US" sz="1600" dirty="0"/>
              <a:t>(</a:t>
            </a:r>
            <a:r>
              <a:rPr lang="en-US" sz="1600" dirty="0" err="1"/>
              <a:t>GifSearchEngineContainer</a:t>
            </a:r>
            <a:r>
              <a:rPr lang="en-US" sz="1600" dirty="0"/>
              <a:t>)</a:t>
            </a:r>
            <a:br>
              <a:rPr lang="en-US" sz="1600" dirty="0"/>
            </a:br>
            <a:r>
              <a:rPr lang="en-US" sz="1600" dirty="0"/>
              <a:t>    </a:t>
            </a:r>
            <a:r>
              <a:rPr lang="en-US" sz="1600" b="1" dirty="0">
                <a:solidFill>
                  <a:srgbClr val="FD9940"/>
                </a:solidFill>
              </a:rPr>
              <a:t>let</a:t>
            </a:r>
            <a:r>
              <a:rPr lang="en-US" sz="1600" b="1" dirty="0"/>
              <a:t> </a:t>
            </a:r>
            <a:r>
              <a:rPr lang="en-US" sz="1600" dirty="0" err="1"/>
              <a:t>favoritesView</a:t>
            </a:r>
            <a:r>
              <a:rPr lang="en-US" sz="1600" dirty="0"/>
              <a:t> = </a:t>
            </a:r>
            <a:r>
              <a:rPr lang="en-US" sz="1600" dirty="0" err="1"/>
              <a:t>wrapper.</a:t>
            </a:r>
            <a:r>
              <a:rPr lang="en-US" sz="1600" dirty="0" err="1">
                <a:solidFill>
                  <a:srgbClr val="FFC66D"/>
                </a:solidFill>
              </a:rPr>
              <a:t>find</a:t>
            </a:r>
            <a:r>
              <a:rPr lang="en-US" sz="1600" dirty="0"/>
              <a:t>(Favorites)</a:t>
            </a:r>
            <a:br>
              <a:rPr lang="en-US" sz="1600" dirty="0"/>
            </a:br>
            <a:r>
              <a:rPr lang="en-US" sz="1600" dirty="0"/>
              <a:t>    </a:t>
            </a:r>
            <a:r>
              <a:rPr lang="en-US" sz="1600" dirty="0" err="1"/>
              <a:t>t.</a:t>
            </a:r>
            <a:r>
              <a:rPr lang="en-US" sz="1600" dirty="0" err="1">
                <a:solidFill>
                  <a:schemeClr val="accent4">
                    <a:lumMod val="60000"/>
                    <a:lumOff val="40000"/>
                  </a:schemeClr>
                </a:solidFill>
              </a:rPr>
              <a:t>equal</a:t>
            </a:r>
            <a:r>
              <a:rPr lang="en-US" sz="1600" dirty="0"/>
              <a:t>(</a:t>
            </a:r>
            <a:r>
              <a:rPr lang="en-US" sz="1600" dirty="0" err="1"/>
              <a:t>gifEngineView.</a:t>
            </a:r>
            <a:r>
              <a:rPr lang="en-US" sz="1600" dirty="0" err="1">
                <a:solidFill>
                  <a:schemeClr val="accent4">
                    <a:lumMod val="60000"/>
                    <a:lumOff val="40000"/>
                  </a:schemeClr>
                </a:solidFill>
              </a:rPr>
              <a:t>length</a:t>
            </a:r>
            <a:r>
              <a:rPr lang="en-US" sz="1600" b="1" dirty="0">
                <a:solidFill>
                  <a:srgbClr val="FD9940"/>
                </a:solidFill>
              </a:rPr>
              <a:t>, </a:t>
            </a:r>
            <a:r>
              <a:rPr lang="en-US" sz="1600" dirty="0">
                <a:solidFill>
                  <a:srgbClr val="00B0F0"/>
                </a:solidFill>
              </a:rPr>
              <a:t>1</a:t>
            </a:r>
            <a:r>
              <a:rPr lang="en-US" sz="1600" b="1" dirty="0">
                <a:solidFill>
                  <a:srgbClr val="FD9940"/>
                </a:solidFill>
              </a:rPr>
              <a:t>,</a:t>
            </a:r>
            <a:r>
              <a:rPr lang="en-US" sz="1600" dirty="0"/>
              <a:t> </a:t>
            </a:r>
            <a:r>
              <a:rPr lang="en-US" sz="1600" dirty="0">
                <a:solidFill>
                  <a:srgbClr val="46D426"/>
                </a:solidFill>
              </a:rPr>
              <a:t>'should render </a:t>
            </a:r>
            <a:r>
              <a:rPr lang="en-US" sz="1600" dirty="0" err="1">
                <a:solidFill>
                  <a:srgbClr val="46D426"/>
                </a:solidFill>
              </a:rPr>
              <a:t>GifSearchEngine</a:t>
            </a:r>
            <a:r>
              <a:rPr lang="en-US" sz="1600" dirty="0">
                <a:solidFill>
                  <a:srgbClr val="46D426"/>
                </a:solidFill>
              </a:rPr>
              <a:t> View'</a:t>
            </a:r>
            <a:r>
              <a:rPr lang="en-US" sz="1600" dirty="0"/>
              <a:t>)</a:t>
            </a:r>
            <a:br>
              <a:rPr lang="en-US" sz="1600" dirty="0"/>
            </a:br>
            <a:r>
              <a:rPr lang="en-US" sz="1600" dirty="0"/>
              <a:t>    </a:t>
            </a:r>
            <a:r>
              <a:rPr lang="en-US" sz="1600" dirty="0" err="1"/>
              <a:t>t.</a:t>
            </a:r>
            <a:r>
              <a:rPr lang="en-US" sz="1600" dirty="0" err="1">
                <a:solidFill>
                  <a:schemeClr val="accent4">
                    <a:lumMod val="60000"/>
                    <a:lumOff val="40000"/>
                  </a:schemeClr>
                </a:solidFill>
              </a:rPr>
              <a:t>equal</a:t>
            </a:r>
            <a:r>
              <a:rPr lang="en-US" sz="1600" dirty="0"/>
              <a:t>(</a:t>
            </a:r>
            <a:r>
              <a:rPr lang="en-US" sz="1600" dirty="0" err="1"/>
              <a:t>favoritesView.</a:t>
            </a:r>
            <a:r>
              <a:rPr lang="en-US" sz="1600" dirty="0" err="1">
                <a:solidFill>
                  <a:schemeClr val="accent4">
                    <a:lumMod val="60000"/>
                    <a:lumOff val="40000"/>
                  </a:schemeClr>
                </a:solidFill>
              </a:rPr>
              <a:t>length</a:t>
            </a:r>
            <a:r>
              <a:rPr lang="en-US" sz="1600" dirty="0"/>
              <a:t>, </a:t>
            </a:r>
            <a:r>
              <a:rPr lang="en-US" sz="1600" dirty="0">
                <a:solidFill>
                  <a:srgbClr val="00B0F0"/>
                </a:solidFill>
              </a:rPr>
              <a:t>0</a:t>
            </a:r>
            <a:r>
              <a:rPr lang="en-US" sz="1600" dirty="0"/>
              <a:t>, </a:t>
            </a:r>
            <a:r>
              <a:rPr lang="en-US" sz="1600" dirty="0">
                <a:solidFill>
                  <a:srgbClr val="46D426"/>
                </a:solidFill>
              </a:rPr>
              <a:t>'should NOT render Favorites View'</a:t>
            </a:r>
            <a:r>
              <a:rPr lang="en-US" sz="1600" dirty="0"/>
              <a:t>)</a:t>
            </a:r>
            <a:br>
              <a:rPr lang="en-US" sz="1600" dirty="0"/>
            </a:br>
            <a:r>
              <a:rPr lang="en-US" sz="1600" dirty="0"/>
              <a:t>    </a:t>
            </a:r>
            <a:r>
              <a:rPr lang="en-US" sz="1600" b="1" dirty="0"/>
              <a:t>const </a:t>
            </a:r>
            <a:r>
              <a:rPr lang="en-US" sz="1600" dirty="0"/>
              <a:t>element = </a:t>
            </a:r>
            <a:r>
              <a:rPr lang="en-US" sz="1600" dirty="0" err="1"/>
              <a:t>wrapper.</a:t>
            </a:r>
            <a:r>
              <a:rPr lang="en-US" sz="1600" dirty="0" err="1">
                <a:solidFill>
                  <a:srgbClr val="FFC66D"/>
                </a:solidFill>
              </a:rPr>
              <a:t>find</a:t>
            </a:r>
            <a:r>
              <a:rPr lang="en-US" sz="1600" dirty="0"/>
              <a:t>(</a:t>
            </a:r>
            <a:r>
              <a:rPr lang="en-US" sz="1600" dirty="0">
                <a:solidFill>
                  <a:srgbClr val="46D426"/>
                </a:solidFill>
              </a:rPr>
              <a:t>'a'</a:t>
            </a:r>
            <a:r>
              <a:rPr lang="en-US" sz="1600" dirty="0"/>
              <a:t>)</a:t>
            </a:r>
            <a:br>
              <a:rPr lang="en-US" sz="1600" dirty="0"/>
            </a:br>
            <a:r>
              <a:rPr lang="en-US" sz="1600" dirty="0"/>
              <a:t>    </a:t>
            </a:r>
            <a:r>
              <a:rPr lang="en-US" sz="1600" dirty="0" err="1"/>
              <a:t>element.simulate</a:t>
            </a:r>
            <a:r>
              <a:rPr lang="en-US" sz="1600" dirty="0"/>
              <a:t>(</a:t>
            </a:r>
            <a:r>
              <a:rPr lang="en-US" sz="1600" dirty="0">
                <a:solidFill>
                  <a:srgbClr val="46D426"/>
                </a:solidFill>
              </a:rPr>
              <a:t>'click'</a:t>
            </a:r>
            <a:r>
              <a:rPr lang="en-US" sz="1600" b="1" dirty="0">
                <a:solidFill>
                  <a:srgbClr val="FD9940"/>
                </a:solidFill>
              </a:rPr>
              <a:t>,</a:t>
            </a:r>
            <a:r>
              <a:rPr lang="en-US" sz="1600" dirty="0"/>
              <a:t> {</a:t>
            </a:r>
            <a:r>
              <a:rPr lang="en-US" sz="1600" dirty="0">
                <a:solidFill>
                  <a:schemeClr val="accent4">
                    <a:lumMod val="60000"/>
                    <a:lumOff val="40000"/>
                  </a:schemeClr>
                </a:solidFill>
              </a:rPr>
              <a:t>button</a:t>
            </a:r>
            <a:r>
              <a:rPr lang="en-US" sz="1600" dirty="0"/>
              <a:t>: 0})</a:t>
            </a:r>
            <a:br>
              <a:rPr lang="en-US" sz="1600" dirty="0"/>
            </a:br>
            <a:r>
              <a:rPr lang="en-US" sz="1600" dirty="0"/>
              <a:t>    </a:t>
            </a:r>
            <a:r>
              <a:rPr lang="en-US" sz="1600" dirty="0" err="1"/>
              <a:t>gifEngineView</a:t>
            </a:r>
            <a:r>
              <a:rPr lang="en-US" sz="1600" dirty="0"/>
              <a:t> = </a:t>
            </a:r>
            <a:r>
              <a:rPr lang="en-US" sz="1600" dirty="0" err="1"/>
              <a:t>wrapper.</a:t>
            </a:r>
            <a:r>
              <a:rPr lang="en-US" sz="1600" dirty="0" err="1">
                <a:solidFill>
                  <a:srgbClr val="FFC66D"/>
                </a:solidFill>
              </a:rPr>
              <a:t>find</a:t>
            </a:r>
            <a:r>
              <a:rPr lang="en-US" sz="1600" dirty="0"/>
              <a:t>(</a:t>
            </a:r>
            <a:r>
              <a:rPr lang="en-US" sz="1600" dirty="0" err="1"/>
              <a:t>GifSearchEngineContainer</a:t>
            </a:r>
            <a:r>
              <a:rPr lang="en-US" sz="1600" dirty="0"/>
              <a:t>)</a:t>
            </a:r>
            <a:br>
              <a:rPr lang="en-US" sz="1600" dirty="0"/>
            </a:br>
            <a:r>
              <a:rPr lang="en-US" sz="1600" dirty="0"/>
              <a:t>    </a:t>
            </a:r>
            <a:r>
              <a:rPr lang="en-US" sz="1600" dirty="0" err="1"/>
              <a:t>favoritesView</a:t>
            </a:r>
            <a:r>
              <a:rPr lang="en-US" sz="1600" dirty="0"/>
              <a:t> = </a:t>
            </a:r>
            <a:r>
              <a:rPr lang="en-US" sz="1600" dirty="0" err="1"/>
              <a:t>wrapper.</a:t>
            </a:r>
            <a:r>
              <a:rPr lang="en-US" sz="1600" dirty="0" err="1">
                <a:solidFill>
                  <a:srgbClr val="FFC66D"/>
                </a:solidFill>
              </a:rPr>
              <a:t>find</a:t>
            </a:r>
            <a:r>
              <a:rPr lang="en-US" sz="1600" dirty="0"/>
              <a:t>(Favorites)</a:t>
            </a:r>
            <a:br>
              <a:rPr lang="en-US" sz="1600" dirty="0"/>
            </a:br>
            <a:r>
              <a:rPr lang="en-US" sz="1600" dirty="0"/>
              <a:t>    </a:t>
            </a:r>
            <a:r>
              <a:rPr lang="en-US" sz="1600" dirty="0" err="1"/>
              <a:t>t.</a:t>
            </a:r>
            <a:r>
              <a:rPr lang="en-US" sz="1600" dirty="0" err="1">
                <a:solidFill>
                  <a:schemeClr val="accent4">
                    <a:lumMod val="60000"/>
                    <a:lumOff val="40000"/>
                  </a:schemeClr>
                </a:solidFill>
              </a:rPr>
              <a:t>equal</a:t>
            </a:r>
            <a:r>
              <a:rPr lang="en-US" sz="1600" dirty="0"/>
              <a:t>(</a:t>
            </a:r>
            <a:r>
              <a:rPr lang="en-US" sz="1600" dirty="0" err="1"/>
              <a:t>gifEngineView.</a:t>
            </a:r>
            <a:r>
              <a:rPr lang="en-US" sz="1600" dirty="0" err="1">
                <a:solidFill>
                  <a:schemeClr val="accent4">
                    <a:lumMod val="60000"/>
                    <a:lumOff val="40000"/>
                  </a:schemeClr>
                </a:solidFill>
              </a:rPr>
              <a:t>length</a:t>
            </a:r>
            <a:r>
              <a:rPr lang="en-US" sz="1600" b="1" dirty="0">
                <a:solidFill>
                  <a:srgbClr val="FD9940"/>
                </a:solidFill>
              </a:rPr>
              <a:t>,</a:t>
            </a:r>
            <a:r>
              <a:rPr lang="en-US" sz="1600" dirty="0"/>
              <a:t> </a:t>
            </a:r>
            <a:r>
              <a:rPr lang="en-US" sz="1600" dirty="0">
                <a:solidFill>
                  <a:srgbClr val="00B0F0"/>
                </a:solidFill>
              </a:rPr>
              <a:t>0</a:t>
            </a:r>
            <a:r>
              <a:rPr lang="en-US" sz="1600" b="1" dirty="0">
                <a:solidFill>
                  <a:srgbClr val="FD9940"/>
                </a:solidFill>
              </a:rPr>
              <a:t>, </a:t>
            </a:r>
            <a:r>
              <a:rPr lang="en-US" sz="1600" dirty="0">
                <a:solidFill>
                  <a:srgbClr val="46D426"/>
                </a:solidFill>
              </a:rPr>
              <a:t>'should NOT render </a:t>
            </a:r>
            <a:r>
              <a:rPr lang="en-US" sz="1600" dirty="0" err="1">
                <a:solidFill>
                  <a:srgbClr val="46D426"/>
                </a:solidFill>
              </a:rPr>
              <a:t>GifSearchEngine</a:t>
            </a:r>
            <a:r>
              <a:rPr lang="en-US" sz="1600" dirty="0">
                <a:solidFill>
                  <a:srgbClr val="46D426"/>
                </a:solidFill>
              </a:rPr>
              <a:t> View after click on </a:t>
            </a:r>
            <a:r>
              <a:rPr lang="en-US" sz="1600" dirty="0">
                <a:solidFill>
                  <a:srgbClr val="FD9940"/>
                </a:solidFill>
              </a:rPr>
              <a:t>\'</a:t>
            </a:r>
            <a:r>
              <a:rPr lang="en-US" sz="1600" dirty="0">
                <a:solidFill>
                  <a:srgbClr val="46D426"/>
                </a:solidFill>
              </a:rPr>
              <a:t>Show Favorite</a:t>
            </a:r>
            <a:r>
              <a:rPr lang="en-US" sz="1600" dirty="0">
                <a:solidFill>
                  <a:srgbClr val="FD9940"/>
                </a:solidFill>
              </a:rPr>
              <a:t>\'</a:t>
            </a:r>
            <a:r>
              <a:rPr lang="en-US" sz="1600" dirty="0">
                <a:solidFill>
                  <a:srgbClr val="46D426"/>
                </a:solidFill>
              </a:rPr>
              <a:t>'</a:t>
            </a:r>
            <a:r>
              <a:rPr lang="en-US" sz="1600" dirty="0"/>
              <a:t>)</a:t>
            </a:r>
            <a:br>
              <a:rPr lang="en-US" sz="1600" dirty="0"/>
            </a:br>
            <a:r>
              <a:rPr lang="en-US" sz="1600" dirty="0"/>
              <a:t>    </a:t>
            </a:r>
            <a:r>
              <a:rPr lang="en-US" sz="1600" dirty="0" err="1"/>
              <a:t>t.</a:t>
            </a:r>
            <a:r>
              <a:rPr lang="en-US" sz="1600" dirty="0" err="1">
                <a:solidFill>
                  <a:schemeClr val="accent4">
                    <a:lumMod val="60000"/>
                    <a:lumOff val="40000"/>
                  </a:schemeClr>
                </a:solidFill>
              </a:rPr>
              <a:t>equal</a:t>
            </a:r>
            <a:r>
              <a:rPr lang="en-US" sz="1600" dirty="0"/>
              <a:t>(</a:t>
            </a:r>
            <a:r>
              <a:rPr lang="en-US" sz="1600" dirty="0" err="1"/>
              <a:t>favoritesView.</a:t>
            </a:r>
            <a:r>
              <a:rPr lang="en-US" sz="1600" dirty="0" err="1">
                <a:solidFill>
                  <a:schemeClr val="accent4">
                    <a:lumMod val="60000"/>
                    <a:lumOff val="40000"/>
                  </a:schemeClr>
                </a:solidFill>
              </a:rPr>
              <a:t>length</a:t>
            </a:r>
            <a:r>
              <a:rPr lang="en-US" sz="1600" b="1" dirty="0">
                <a:solidFill>
                  <a:srgbClr val="FD9940"/>
                </a:solidFill>
              </a:rPr>
              <a:t>,</a:t>
            </a:r>
            <a:r>
              <a:rPr lang="en-US" sz="1600" dirty="0"/>
              <a:t> </a:t>
            </a:r>
            <a:r>
              <a:rPr lang="en-US" sz="1600" dirty="0">
                <a:solidFill>
                  <a:srgbClr val="00B0F0"/>
                </a:solidFill>
              </a:rPr>
              <a:t>1</a:t>
            </a:r>
            <a:r>
              <a:rPr lang="en-US" sz="1600" b="1" dirty="0">
                <a:solidFill>
                  <a:srgbClr val="FD9940"/>
                </a:solidFill>
              </a:rPr>
              <a:t>,</a:t>
            </a:r>
            <a:r>
              <a:rPr lang="en-US" sz="1600" dirty="0"/>
              <a:t> </a:t>
            </a:r>
            <a:r>
              <a:rPr lang="en-US" sz="1600" dirty="0">
                <a:solidFill>
                  <a:srgbClr val="46D426"/>
                </a:solidFill>
              </a:rPr>
              <a:t>'should render Favorites View after click on </a:t>
            </a:r>
            <a:r>
              <a:rPr lang="en-US" sz="1600" dirty="0">
                <a:solidFill>
                  <a:srgbClr val="FD9940"/>
                </a:solidFill>
              </a:rPr>
              <a:t>\'</a:t>
            </a:r>
            <a:r>
              <a:rPr lang="en-US" sz="1600" dirty="0">
                <a:solidFill>
                  <a:srgbClr val="46D426"/>
                </a:solidFill>
              </a:rPr>
              <a:t>Show Favorite</a:t>
            </a:r>
            <a:r>
              <a:rPr lang="en-US" sz="1600" dirty="0">
                <a:solidFill>
                  <a:srgbClr val="FD9940"/>
                </a:solidFill>
              </a:rPr>
              <a:t>\'</a:t>
            </a:r>
            <a:r>
              <a:rPr lang="en-US" sz="1600" dirty="0">
                <a:solidFill>
                  <a:srgbClr val="46D426"/>
                </a:solidFill>
              </a:rPr>
              <a:t>'</a:t>
            </a:r>
            <a:r>
              <a:rPr lang="en-US" sz="1600" dirty="0"/>
              <a:t>)</a:t>
            </a:r>
            <a:br>
              <a:rPr lang="en-US" sz="1600" dirty="0"/>
            </a:br>
            <a:r>
              <a:rPr lang="en-US" sz="1600" dirty="0"/>
              <a:t>  } </a:t>
            </a:r>
            <a:r>
              <a:rPr lang="en-US" sz="1600" b="1" dirty="0">
                <a:solidFill>
                  <a:srgbClr val="FD9940"/>
                </a:solidFill>
              </a:rPr>
              <a:t>catch</a:t>
            </a:r>
            <a:r>
              <a:rPr lang="en-US" sz="1600" b="1" dirty="0"/>
              <a:t> </a:t>
            </a:r>
            <a:r>
              <a:rPr lang="en-US" sz="1600" dirty="0"/>
              <a:t>(e) {</a:t>
            </a:r>
            <a:br>
              <a:rPr lang="en-US" sz="1600" dirty="0"/>
            </a:br>
            <a:r>
              <a:rPr lang="en-US" sz="1600" dirty="0"/>
              <a:t>     t.</a:t>
            </a:r>
            <a:r>
              <a:rPr lang="en-US" sz="1600" dirty="0">
                <a:solidFill>
                  <a:srgbClr val="FFC66D"/>
                </a:solidFill>
              </a:rPr>
              <a:t>fail</a:t>
            </a:r>
            <a:r>
              <a:rPr lang="en-US" sz="1600" dirty="0"/>
              <a:t>(e.</a:t>
            </a:r>
            <a:r>
              <a:rPr lang="en-US" sz="1600" dirty="0">
                <a:solidFill>
                  <a:schemeClr val="accent4">
                    <a:lumMod val="60000"/>
                    <a:lumOff val="40000"/>
                  </a:schemeClr>
                </a:solidFill>
              </a:rPr>
              <a:t>message</a:t>
            </a:r>
            <a:r>
              <a:rPr lang="en-US" sz="1600" dirty="0"/>
              <a:t>)</a:t>
            </a:r>
            <a:br>
              <a:rPr lang="en-US" sz="1600" dirty="0"/>
            </a:br>
            <a:r>
              <a:rPr lang="en-US" sz="1600" dirty="0"/>
              <a:t>  }})</a:t>
            </a:r>
            <a:br>
              <a:rPr lang="en-US" sz="1600" dirty="0"/>
            </a:br>
            <a:br>
              <a:rPr lang="en-US" sz="2400" dirty="0"/>
            </a:br>
            <a:endParaRPr lang="en-US" sz="2400" dirty="0"/>
          </a:p>
        </p:txBody>
      </p:sp>
      <p:sp>
        <p:nvSpPr>
          <p:cNvPr id="10" name="Rectangle 9">
            <a:extLst>
              <a:ext uri="{FF2B5EF4-FFF2-40B4-BE49-F238E27FC236}">
                <a16:creationId xmlns:a16="http://schemas.microsoft.com/office/drawing/2014/main" id="{1FCC8156-044E-8F44-ACE5-4BE66C66E8A4}"/>
              </a:ext>
            </a:extLst>
          </p:cNvPr>
          <p:cNvSpPr/>
          <p:nvPr/>
        </p:nvSpPr>
        <p:spPr>
          <a:xfrm rot="19964394">
            <a:off x="7354801" y="1167348"/>
            <a:ext cx="4846210" cy="461665"/>
          </a:xfrm>
          <a:prstGeom prst="rect">
            <a:avLst/>
          </a:prstGeom>
          <a:solidFill>
            <a:schemeClr val="bg1"/>
          </a:solidFill>
          <a:ln>
            <a:solidFill>
              <a:schemeClr val="tx1"/>
            </a:solidFill>
          </a:ln>
        </p:spPr>
        <p:txBody>
          <a:bodyPr wrap="square">
            <a:spAutoFit/>
          </a:bodyPr>
          <a:lstStyle/>
          <a:p>
            <a:pPr algn="ctr"/>
            <a:r>
              <a:rPr lang="en-US" sz="2400" b="1" dirty="0"/>
              <a:t>src/</a:t>
            </a:r>
            <a:r>
              <a:rPr lang="en-US" sz="2400" b="1" dirty="0" err="1"/>
              <a:t>routingIntegrationTest.spec.js</a:t>
            </a:r>
            <a:endParaRPr lang="en-US" sz="2400" dirty="0"/>
          </a:p>
        </p:txBody>
      </p:sp>
      <p:sp>
        <p:nvSpPr>
          <p:cNvPr id="11" name="Rectangle 10">
            <a:extLst>
              <a:ext uri="{FF2B5EF4-FFF2-40B4-BE49-F238E27FC236}">
                <a16:creationId xmlns:a16="http://schemas.microsoft.com/office/drawing/2014/main" id="{4DE7312A-9F79-AA43-A90E-606186E7C18C}"/>
              </a:ext>
            </a:extLst>
          </p:cNvPr>
          <p:cNvSpPr/>
          <p:nvPr/>
        </p:nvSpPr>
        <p:spPr>
          <a:xfrm>
            <a:off x="1045029" y="3538847"/>
            <a:ext cx="5997039" cy="10331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5E3D51-1FD1-B24F-8694-F9D6DFC82D91}"/>
              </a:ext>
            </a:extLst>
          </p:cNvPr>
          <p:cNvSpPr/>
          <p:nvPr/>
        </p:nvSpPr>
        <p:spPr>
          <a:xfrm>
            <a:off x="1045028" y="4572000"/>
            <a:ext cx="5997039" cy="48971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02FE77-EDF3-A64E-A2E1-C10DE6829D62}"/>
              </a:ext>
            </a:extLst>
          </p:cNvPr>
          <p:cNvSpPr/>
          <p:nvPr/>
        </p:nvSpPr>
        <p:spPr>
          <a:xfrm>
            <a:off x="1045028" y="5073593"/>
            <a:ext cx="8977746" cy="9353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05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90647" y="206413"/>
            <a:ext cx="9536296" cy="649483"/>
          </a:xfrm>
        </p:spPr>
        <p:txBody>
          <a:bodyPr>
            <a:noAutofit/>
          </a:bodyPr>
          <a:lstStyle/>
          <a:p>
            <a:pPr>
              <a:lnSpc>
                <a:spcPct val="100000"/>
              </a:lnSpc>
            </a:pPr>
            <a:r>
              <a:rPr lang="en-US" dirty="0"/>
              <a:t>RUN INTEGRATION TEST</a:t>
            </a:r>
            <a:endParaRPr lang="en-US" b="1" dirty="0">
              <a:latin typeface="+mn-lt"/>
            </a:endParaRPr>
          </a:p>
        </p:txBody>
      </p:sp>
      <p:pic>
        <p:nvPicPr>
          <p:cNvPr id="8" name="Picture 7">
            <a:extLst>
              <a:ext uri="{FF2B5EF4-FFF2-40B4-BE49-F238E27FC236}">
                <a16:creationId xmlns:a16="http://schemas.microsoft.com/office/drawing/2014/main" id="{7B71A6D7-6A07-1845-B42D-19E6C1DC784A}"/>
              </a:ext>
            </a:extLst>
          </p:cNvPr>
          <p:cNvPicPr>
            <a:picLocks noChangeAspect="1"/>
          </p:cNvPicPr>
          <p:nvPr/>
        </p:nvPicPr>
        <p:blipFill>
          <a:blip r:embed="rId3"/>
          <a:stretch>
            <a:fillRect/>
          </a:stretch>
        </p:blipFill>
        <p:spPr>
          <a:xfrm>
            <a:off x="890647" y="855896"/>
            <a:ext cx="10660083" cy="1205130"/>
          </a:xfrm>
          <a:prstGeom prst="rect">
            <a:avLst/>
          </a:prstGeom>
          <a:ln>
            <a:solidFill>
              <a:srgbClr val="505050"/>
            </a:solidFill>
          </a:ln>
        </p:spPr>
      </p:pic>
      <p:sp>
        <p:nvSpPr>
          <p:cNvPr id="9" name="Rectangle 8">
            <a:extLst>
              <a:ext uri="{FF2B5EF4-FFF2-40B4-BE49-F238E27FC236}">
                <a16:creationId xmlns:a16="http://schemas.microsoft.com/office/drawing/2014/main" id="{A0075EDC-4561-A045-A707-501F17F58564}"/>
              </a:ext>
            </a:extLst>
          </p:cNvPr>
          <p:cNvSpPr/>
          <p:nvPr/>
        </p:nvSpPr>
        <p:spPr>
          <a:xfrm>
            <a:off x="890646" y="2203056"/>
            <a:ext cx="10660083" cy="4524315"/>
          </a:xfrm>
          <a:prstGeom prst="rect">
            <a:avLst/>
          </a:prstGeom>
        </p:spPr>
        <p:txBody>
          <a:bodyPr wrap="square">
            <a:spAutoFit/>
          </a:bodyPr>
          <a:lstStyle/>
          <a:p>
            <a:pPr marL="571500" indent="-571500">
              <a:buFont typeface="Arial" panose="020B0604020202020204" pitchFamily="34" charset="0"/>
              <a:buChar char="•"/>
            </a:pPr>
            <a:r>
              <a:rPr lang="en-US" sz="2400" dirty="0"/>
              <a:t>At load time React determines if it can use DOM</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dirty="0"/>
              <a:t>In our case React is loaded before JSDOM</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dirty="0"/>
              <a:t>And our render function returns different type of root element (due to </a:t>
            </a:r>
            <a:r>
              <a:rPr lang="en-US" sz="2400" b="1" dirty="0"/>
              <a:t>routing</a:t>
            </a:r>
            <a:r>
              <a:rPr lang="en-US" sz="2400" dirty="0"/>
              <a:t>)</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dirty="0"/>
              <a:t>Therefore we  get </a:t>
            </a:r>
            <a:r>
              <a:rPr lang="en-US" sz="2400" dirty="0">
                <a:solidFill>
                  <a:srgbClr val="FF0000"/>
                </a:solidFill>
              </a:rPr>
              <a:t>'</a:t>
            </a:r>
            <a:r>
              <a:rPr lang="en-US" sz="2400" dirty="0" err="1">
                <a:solidFill>
                  <a:srgbClr val="FF0000"/>
                </a:solidFill>
              </a:rPr>
              <a:t>dangerouslyReplaceNodeWithMarkup</a:t>
            </a:r>
            <a:r>
              <a:rPr lang="en-US" sz="2400" dirty="0">
                <a:solidFill>
                  <a:srgbClr val="FF0000"/>
                </a:solidFill>
              </a:rPr>
              <a:t>... ' </a:t>
            </a:r>
            <a:r>
              <a:rPr lang="en-US" sz="2400" dirty="0"/>
              <a:t>error</a:t>
            </a:r>
          </a:p>
        </p:txBody>
      </p:sp>
      <p:sp>
        <p:nvSpPr>
          <p:cNvPr id="10" name="TextBox 9">
            <a:extLst>
              <a:ext uri="{FF2B5EF4-FFF2-40B4-BE49-F238E27FC236}">
                <a16:creationId xmlns:a16="http://schemas.microsoft.com/office/drawing/2014/main" id="{CB2E8835-309D-2743-8979-80510A23C80C}"/>
              </a:ext>
            </a:extLst>
          </p:cNvPr>
          <p:cNvSpPr txBox="1"/>
          <p:nvPr/>
        </p:nvSpPr>
        <p:spPr>
          <a:xfrm>
            <a:off x="1603166" y="2767412"/>
            <a:ext cx="5165769" cy="1780842"/>
          </a:xfrm>
          <a:prstGeom prst="rect">
            <a:avLst/>
          </a:prstGeom>
          <a:solidFill>
            <a:srgbClr val="505050"/>
          </a:solidFill>
        </p:spPr>
        <p:txBody>
          <a:bodyPr wrap="square" rtlCol="0">
            <a:noAutofit/>
          </a:bodyPr>
          <a:lstStyle/>
          <a:p>
            <a:r>
              <a:rPr lang="en-US" b="1" dirty="0" err="1">
                <a:solidFill>
                  <a:srgbClr val="FD9940"/>
                </a:solidFill>
              </a:rPr>
              <a:t>var</a:t>
            </a:r>
            <a:r>
              <a:rPr lang="en-US" dirty="0"/>
              <a:t> </a:t>
            </a:r>
            <a:r>
              <a:rPr lang="en-US" dirty="0" err="1"/>
              <a:t>canUseDOM</a:t>
            </a:r>
            <a:r>
              <a:rPr lang="en-US" dirty="0"/>
              <a:t>=!!(</a:t>
            </a:r>
          </a:p>
          <a:p>
            <a:r>
              <a:rPr lang="en-US" dirty="0" err="1"/>
              <a:t>typeof</a:t>
            </a:r>
            <a:r>
              <a:rPr lang="en-US" dirty="0"/>
              <a:t> window!==</a:t>
            </a:r>
            <a:r>
              <a:rPr lang="en-US" dirty="0">
                <a:solidFill>
                  <a:srgbClr val="46D426"/>
                </a:solidFill>
              </a:rPr>
              <a:t>'undefined'</a:t>
            </a:r>
            <a:r>
              <a:rPr lang="en-US" dirty="0"/>
              <a:t> &amp;&amp; </a:t>
            </a:r>
          </a:p>
          <a:p>
            <a:r>
              <a:rPr lang="en-US" dirty="0" err="1"/>
              <a:t>window.document</a:t>
            </a:r>
            <a:r>
              <a:rPr lang="en-US" dirty="0"/>
              <a:t> &amp;&amp; </a:t>
            </a:r>
          </a:p>
          <a:p>
            <a:r>
              <a:rPr lang="en-US" dirty="0" err="1"/>
              <a:t>window.document.createElement</a:t>
            </a:r>
            <a:endParaRPr lang="en-US" dirty="0"/>
          </a:p>
          <a:p>
            <a:r>
              <a:rPr lang="en-US" dirty="0"/>
              <a:t>);</a:t>
            </a:r>
          </a:p>
          <a:p>
            <a:r>
              <a:rPr lang="en-US" dirty="0" err="1"/>
              <a:t>ExecutionEnvironment.</a:t>
            </a:r>
            <a:r>
              <a:rPr lang="en-US" dirty="0" err="1">
                <a:solidFill>
                  <a:schemeClr val="accent4">
                    <a:lumMod val="60000"/>
                    <a:lumOff val="40000"/>
                  </a:schemeClr>
                </a:solidFill>
              </a:rPr>
              <a:t>canUseDOM</a:t>
            </a:r>
            <a:r>
              <a:rPr lang="en-US" dirty="0"/>
              <a:t>=</a:t>
            </a:r>
            <a:r>
              <a:rPr lang="en-US" dirty="0" err="1"/>
              <a:t>canUseDOM</a:t>
            </a:r>
            <a:r>
              <a:rPr lang="en-US" dirty="0"/>
              <a:t>;</a:t>
            </a:r>
          </a:p>
        </p:txBody>
      </p:sp>
      <p:sp>
        <p:nvSpPr>
          <p:cNvPr id="11" name="TextBox 10">
            <a:extLst>
              <a:ext uri="{FF2B5EF4-FFF2-40B4-BE49-F238E27FC236}">
                <a16:creationId xmlns:a16="http://schemas.microsoft.com/office/drawing/2014/main" id="{1777A63B-C1D1-7841-B97C-53E9D8CC9F0C}"/>
              </a:ext>
            </a:extLst>
          </p:cNvPr>
          <p:cNvSpPr txBox="1"/>
          <p:nvPr/>
        </p:nvSpPr>
        <p:spPr>
          <a:xfrm>
            <a:off x="7042067" y="3057669"/>
            <a:ext cx="416823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If React is loaded before those conditions will be true, it assumes it can't use DOM</a:t>
            </a:r>
          </a:p>
        </p:txBody>
      </p:sp>
    </p:spTree>
    <p:extLst>
      <p:ext uri="{BB962C8B-B14F-4D97-AF65-F5344CB8AC3E}">
        <p14:creationId xmlns:p14="http://schemas.microsoft.com/office/powerpoint/2010/main" val="91380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623A-E219-5B42-83F5-7886097561E6}"/>
              </a:ext>
            </a:extLst>
          </p:cNvPr>
          <p:cNvSpPr>
            <a:spLocks noGrp="1"/>
          </p:cNvSpPr>
          <p:nvPr>
            <p:ph type="title"/>
          </p:nvPr>
        </p:nvSpPr>
        <p:spPr>
          <a:xfrm>
            <a:off x="890647" y="289538"/>
            <a:ext cx="9536296" cy="649483"/>
          </a:xfrm>
        </p:spPr>
        <p:txBody>
          <a:bodyPr>
            <a:noAutofit/>
          </a:bodyPr>
          <a:lstStyle/>
          <a:p>
            <a:pPr>
              <a:lnSpc>
                <a:spcPct val="100000"/>
              </a:lnSpc>
            </a:pPr>
            <a:r>
              <a:rPr lang="en-US" dirty="0"/>
              <a:t>SOLUTIONS:</a:t>
            </a:r>
            <a:endParaRPr lang="en-US" b="1" dirty="0">
              <a:latin typeface="+mn-lt"/>
            </a:endParaRPr>
          </a:p>
        </p:txBody>
      </p:sp>
      <p:sp>
        <p:nvSpPr>
          <p:cNvPr id="9" name="Rectangle 8">
            <a:extLst>
              <a:ext uri="{FF2B5EF4-FFF2-40B4-BE49-F238E27FC236}">
                <a16:creationId xmlns:a16="http://schemas.microsoft.com/office/drawing/2014/main" id="{A0075EDC-4561-A045-A707-501F17F58564}"/>
              </a:ext>
            </a:extLst>
          </p:cNvPr>
          <p:cNvSpPr/>
          <p:nvPr/>
        </p:nvSpPr>
        <p:spPr>
          <a:xfrm>
            <a:off x="1076694" y="1307598"/>
            <a:ext cx="11115306" cy="4154984"/>
          </a:xfrm>
          <a:prstGeom prst="rect">
            <a:avLst/>
          </a:prstGeom>
        </p:spPr>
        <p:txBody>
          <a:bodyPr wrap="square">
            <a:spAutoFit/>
          </a:bodyPr>
          <a:lstStyle/>
          <a:p>
            <a:pPr marL="457200" indent="-457200">
              <a:buFont typeface="+mj-lt"/>
              <a:buAutoNum type="arabicPeriod"/>
            </a:pPr>
            <a:r>
              <a:rPr lang="en-US" sz="2400" dirty="0"/>
              <a:t>Use manual monkey patch:</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Ensure that React is not loaded before you setup JSDOM</a:t>
            </a:r>
          </a:p>
          <a:p>
            <a:pPr marL="457200" indent="-457200">
              <a:buFont typeface="+mj-lt"/>
              <a:buAutoNum type="arabicPeriod"/>
            </a:pPr>
            <a:endParaRPr lang="en-US" sz="2400" dirty="0"/>
          </a:p>
          <a:p>
            <a:pPr marL="914400" lvl="1" indent="-457200">
              <a:buFont typeface="Arial" panose="020B0604020202020204" pitchFamily="34" charset="0"/>
              <a:buChar char="•"/>
            </a:pPr>
            <a:r>
              <a:rPr lang="en-US" sz="2400" dirty="0"/>
              <a:t>Use </a:t>
            </a:r>
            <a:r>
              <a:rPr lang="en-US" sz="2400" dirty="0">
                <a:hlinkClick r:id="rId3"/>
              </a:rPr>
              <a:t>jsdom-global</a:t>
            </a:r>
            <a:endParaRPr lang="en-US" sz="2400" dirty="0"/>
          </a:p>
          <a:p>
            <a:pPr lvl="1"/>
            <a:endParaRPr lang="en-US" sz="2400" dirty="0"/>
          </a:p>
          <a:p>
            <a:pPr marL="914400" lvl="1" indent="-457200">
              <a:buFont typeface="Arial" panose="020B0604020202020204" pitchFamily="34" charset="0"/>
              <a:buChar char="•"/>
            </a:pPr>
            <a:r>
              <a:rPr lang="en-US" sz="2400" dirty="0"/>
              <a:t>Update test run command with -r jsdom-global/register </a:t>
            </a:r>
          </a:p>
        </p:txBody>
      </p:sp>
      <p:sp>
        <p:nvSpPr>
          <p:cNvPr id="11" name="TextBox 10">
            <a:extLst>
              <a:ext uri="{FF2B5EF4-FFF2-40B4-BE49-F238E27FC236}">
                <a16:creationId xmlns:a16="http://schemas.microsoft.com/office/drawing/2014/main" id="{89863313-DFD9-D343-B215-76B30C4FDAF9}"/>
              </a:ext>
            </a:extLst>
          </p:cNvPr>
          <p:cNvSpPr txBox="1"/>
          <p:nvPr/>
        </p:nvSpPr>
        <p:spPr>
          <a:xfrm>
            <a:off x="1425040" y="2102394"/>
            <a:ext cx="10462160" cy="557679"/>
          </a:xfrm>
          <a:prstGeom prst="rect">
            <a:avLst/>
          </a:prstGeom>
          <a:solidFill>
            <a:srgbClr val="505050"/>
          </a:solidFill>
        </p:spPr>
        <p:txBody>
          <a:bodyPr wrap="square" rtlCol="0" anchor="ctr" anchorCtr="0">
            <a:noAutofit/>
          </a:bodyPr>
          <a:lstStyle/>
          <a:p>
            <a:r>
              <a:rPr lang="en-US" sz="2400" i="1" dirty="0"/>
              <a:t> </a:t>
            </a:r>
            <a:r>
              <a:rPr lang="en-US" sz="2400" dirty="0"/>
              <a:t>require(</a:t>
            </a:r>
            <a:r>
              <a:rPr lang="en-US" sz="2400" b="1" dirty="0">
                <a:solidFill>
                  <a:srgbClr val="46D426"/>
                </a:solidFill>
              </a:rPr>
              <a:t>'</a:t>
            </a:r>
            <a:r>
              <a:rPr lang="en-US" sz="2400" b="1" dirty="0" err="1">
                <a:solidFill>
                  <a:srgbClr val="46D426"/>
                </a:solidFill>
              </a:rPr>
              <a:t>fbjs</a:t>
            </a:r>
            <a:r>
              <a:rPr lang="en-US" sz="2400" b="1" dirty="0">
                <a:solidFill>
                  <a:srgbClr val="46D426"/>
                </a:solidFill>
              </a:rPr>
              <a:t>/lib/</a:t>
            </a:r>
            <a:r>
              <a:rPr lang="en-US" sz="2400" b="1" dirty="0" err="1">
                <a:solidFill>
                  <a:srgbClr val="46D426"/>
                </a:solidFill>
              </a:rPr>
              <a:t>ExecutionEnvironment</a:t>
            </a:r>
            <a:r>
              <a:rPr lang="en-US" sz="2400" b="1" dirty="0">
                <a:solidFill>
                  <a:srgbClr val="46D426"/>
                </a:solidFill>
              </a:rPr>
              <a:t>'</a:t>
            </a:r>
            <a:r>
              <a:rPr lang="en-US" sz="2400" dirty="0"/>
              <a:t>).</a:t>
            </a:r>
            <a:r>
              <a:rPr lang="en-US" sz="2400" b="1" dirty="0" err="1">
                <a:solidFill>
                  <a:schemeClr val="accent4">
                    <a:lumMod val="60000"/>
                    <a:lumOff val="40000"/>
                  </a:schemeClr>
                </a:solidFill>
              </a:rPr>
              <a:t>canUseDOM</a:t>
            </a:r>
            <a:r>
              <a:rPr lang="en-US" sz="2400" b="1" dirty="0"/>
              <a:t> </a:t>
            </a:r>
            <a:r>
              <a:rPr lang="en-US" sz="2400" dirty="0"/>
              <a:t>= </a:t>
            </a:r>
            <a:r>
              <a:rPr lang="en-US" sz="2400" b="1" dirty="0">
                <a:solidFill>
                  <a:srgbClr val="FD9940"/>
                </a:solidFill>
              </a:rPr>
              <a:t>true</a:t>
            </a:r>
            <a:endParaRPr lang="en-US" sz="2400" dirty="0">
              <a:solidFill>
                <a:srgbClr val="FD9940"/>
              </a:solidFill>
            </a:endParaRPr>
          </a:p>
        </p:txBody>
      </p:sp>
      <p:pic>
        <p:nvPicPr>
          <p:cNvPr id="4" name="Picture 3">
            <a:extLst>
              <a:ext uri="{FF2B5EF4-FFF2-40B4-BE49-F238E27FC236}">
                <a16:creationId xmlns:a16="http://schemas.microsoft.com/office/drawing/2014/main" id="{78355D18-5114-0949-866B-571E4BCF84FB}"/>
              </a:ext>
            </a:extLst>
          </p:cNvPr>
          <p:cNvPicPr>
            <a:picLocks noChangeAspect="1"/>
          </p:cNvPicPr>
          <p:nvPr/>
        </p:nvPicPr>
        <p:blipFill>
          <a:blip r:embed="rId4"/>
          <a:stretch>
            <a:fillRect/>
          </a:stretch>
        </p:blipFill>
        <p:spPr>
          <a:xfrm>
            <a:off x="4041079" y="364146"/>
            <a:ext cx="6017074" cy="506109"/>
          </a:xfrm>
          <a:prstGeom prst="rect">
            <a:avLst/>
          </a:prstGeom>
        </p:spPr>
      </p:pic>
      <p:sp>
        <p:nvSpPr>
          <p:cNvPr id="13" name="TextBox 12">
            <a:extLst>
              <a:ext uri="{FF2B5EF4-FFF2-40B4-BE49-F238E27FC236}">
                <a16:creationId xmlns:a16="http://schemas.microsoft.com/office/drawing/2014/main" id="{421D853D-FA99-6947-A426-24A93816845E}"/>
              </a:ext>
            </a:extLst>
          </p:cNvPr>
          <p:cNvSpPr txBox="1"/>
          <p:nvPr/>
        </p:nvSpPr>
        <p:spPr>
          <a:xfrm>
            <a:off x="1425039" y="5699699"/>
            <a:ext cx="10652165" cy="677350"/>
          </a:xfrm>
          <a:prstGeom prst="rect">
            <a:avLst/>
          </a:prstGeom>
          <a:solidFill>
            <a:srgbClr val="505050"/>
          </a:solidFill>
        </p:spPr>
        <p:txBody>
          <a:bodyPr wrap="square" rtlCol="0" anchor="ctr" anchorCtr="0">
            <a:noAutofit/>
          </a:bodyPr>
          <a:lstStyle/>
          <a:p>
            <a:r>
              <a:rPr lang="en-US" sz="2400" i="1" dirty="0"/>
              <a:t> </a:t>
            </a:r>
            <a:r>
              <a:rPr lang="en-US" sz="1600" dirty="0"/>
              <a:t>"</a:t>
            </a:r>
            <a:r>
              <a:rPr lang="en-US" sz="1600" b="1" dirty="0">
                <a:solidFill>
                  <a:schemeClr val="accent4">
                    <a:lumMod val="60000"/>
                    <a:lumOff val="40000"/>
                  </a:schemeClr>
                </a:solidFill>
              </a:rPr>
              <a:t>test</a:t>
            </a:r>
            <a:r>
              <a:rPr lang="en-US" sz="1600" dirty="0"/>
              <a:t>": </a:t>
            </a:r>
            <a:r>
              <a:rPr lang="en-US" sz="1600" dirty="0">
                <a:solidFill>
                  <a:srgbClr val="46D426"/>
                </a:solidFill>
              </a:rPr>
              <a:t>"tape -r babel-register -r babel-polyfill </a:t>
            </a:r>
            <a:r>
              <a:rPr lang="en-US" sz="1600" b="1" dirty="0">
                <a:solidFill>
                  <a:srgbClr val="46D426"/>
                </a:solidFill>
              </a:rPr>
              <a:t>-r jsdom-global/register</a:t>
            </a:r>
            <a:r>
              <a:rPr lang="en-US" sz="1600" dirty="0">
                <a:solidFill>
                  <a:srgbClr val="46D426"/>
                </a:solidFill>
              </a:rPr>
              <a:t> </a:t>
            </a:r>
            <a:r>
              <a:rPr lang="en-US" sz="1600" dirty="0">
                <a:solidFill>
                  <a:srgbClr val="FD9940"/>
                </a:solidFill>
              </a:rPr>
              <a:t>\"</a:t>
            </a:r>
            <a:r>
              <a:rPr lang="en-US" sz="1600" dirty="0">
                <a:solidFill>
                  <a:srgbClr val="46D426"/>
                </a:solidFill>
              </a:rPr>
              <a:t>{test/</a:t>
            </a:r>
            <a:r>
              <a:rPr lang="en-US" sz="1600" dirty="0" err="1">
                <a:solidFill>
                  <a:srgbClr val="46D426"/>
                </a:solidFill>
              </a:rPr>
              <a:t>integration,src</a:t>
            </a:r>
            <a:r>
              <a:rPr lang="en-US" sz="1600" dirty="0">
                <a:solidFill>
                  <a:srgbClr val="46D426"/>
                </a:solidFill>
              </a:rPr>
              <a:t>}/**/*.spec.js</a:t>
            </a:r>
            <a:r>
              <a:rPr lang="en-US" sz="1600" dirty="0">
                <a:solidFill>
                  <a:srgbClr val="FD9940"/>
                </a:solidFill>
              </a:rPr>
              <a:t>\"</a:t>
            </a:r>
            <a:r>
              <a:rPr lang="en-US" sz="1600" dirty="0">
                <a:solidFill>
                  <a:srgbClr val="46D426"/>
                </a:solidFill>
              </a:rPr>
              <a:t> --tap | tap-spec"</a:t>
            </a:r>
          </a:p>
        </p:txBody>
      </p:sp>
    </p:spTree>
    <p:extLst>
      <p:ext uri="{BB962C8B-B14F-4D97-AF65-F5344CB8AC3E}">
        <p14:creationId xmlns:p14="http://schemas.microsoft.com/office/powerpoint/2010/main" val="99457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2DBD-2A04-BD45-98A2-14893FB31696}"/>
              </a:ext>
            </a:extLst>
          </p:cNvPr>
          <p:cNvSpPr>
            <a:spLocks noGrp="1"/>
          </p:cNvSpPr>
          <p:nvPr>
            <p:ph type="title"/>
          </p:nvPr>
        </p:nvSpPr>
        <p:spPr>
          <a:xfrm>
            <a:off x="893589" y="84613"/>
            <a:ext cx="10515600" cy="1325563"/>
          </a:xfrm>
        </p:spPr>
        <p:txBody>
          <a:bodyPr/>
          <a:lstStyle/>
          <a:p>
            <a:r>
              <a:rPr lang="en-US" dirty="0"/>
              <a:t>FULL INTEGRATION</a:t>
            </a:r>
          </a:p>
        </p:txBody>
      </p:sp>
      <p:pic>
        <p:nvPicPr>
          <p:cNvPr id="4" name="Integration.mov">
            <a:hlinkClick r:id="" action="ppaction://media"/>
            <a:extLst>
              <a:ext uri="{FF2B5EF4-FFF2-40B4-BE49-F238E27FC236}">
                <a16:creationId xmlns:a16="http://schemas.microsoft.com/office/drawing/2014/main" id="{25F29167-2EF2-7C43-BC7F-6D7473B0278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53724" y="1120244"/>
            <a:ext cx="8795330" cy="5242009"/>
          </a:xfrm>
        </p:spPr>
      </p:pic>
    </p:spTree>
    <p:extLst>
      <p:ext uri="{BB962C8B-B14F-4D97-AF65-F5344CB8AC3E}">
        <p14:creationId xmlns:p14="http://schemas.microsoft.com/office/powerpoint/2010/main" val="922463199"/>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2DBD-2A04-BD45-98A2-14893FB31696}"/>
              </a:ext>
            </a:extLst>
          </p:cNvPr>
          <p:cNvSpPr>
            <a:spLocks noGrp="1"/>
          </p:cNvSpPr>
          <p:nvPr>
            <p:ph type="title"/>
          </p:nvPr>
        </p:nvSpPr>
        <p:spPr>
          <a:xfrm>
            <a:off x="683822" y="0"/>
            <a:ext cx="10515600" cy="1325563"/>
          </a:xfrm>
        </p:spPr>
        <p:txBody>
          <a:bodyPr/>
          <a:lstStyle/>
          <a:p>
            <a:r>
              <a:rPr lang="en-US" dirty="0"/>
              <a:t>FULL INTEGRATION TEST PLAN</a:t>
            </a:r>
          </a:p>
        </p:txBody>
      </p:sp>
      <p:sp>
        <p:nvSpPr>
          <p:cNvPr id="6" name="Content Placeholder 3">
            <a:extLst>
              <a:ext uri="{FF2B5EF4-FFF2-40B4-BE49-F238E27FC236}">
                <a16:creationId xmlns:a16="http://schemas.microsoft.com/office/drawing/2014/main" id="{4E6BA0F8-233A-E14D-96E1-7F8568B9CC6B}"/>
              </a:ext>
            </a:extLst>
          </p:cNvPr>
          <p:cNvSpPr txBox="1">
            <a:spLocks/>
          </p:cNvSpPr>
          <p:nvPr/>
        </p:nvSpPr>
        <p:spPr>
          <a:xfrm>
            <a:off x="921591" y="1191497"/>
            <a:ext cx="10740968" cy="5666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400" dirty="0"/>
              <a:t>Render the Gif Engine App into the DOM</a:t>
            </a:r>
          </a:p>
          <a:p>
            <a:pPr marL="457200" indent="-457200">
              <a:lnSpc>
                <a:spcPct val="100000"/>
              </a:lnSpc>
              <a:buFont typeface="+mj-lt"/>
              <a:buAutoNum type="arabicPeriod"/>
            </a:pPr>
            <a:r>
              <a:rPr lang="en-US" sz="2400" dirty="0"/>
              <a:t>Click on the ‘Show Favorites’ link</a:t>
            </a:r>
          </a:p>
          <a:p>
            <a:pPr marL="457200" indent="-457200">
              <a:lnSpc>
                <a:spcPct val="100000"/>
              </a:lnSpc>
              <a:buFont typeface="+mj-lt"/>
              <a:buAutoNum type="arabicPeriod"/>
            </a:pPr>
            <a:r>
              <a:rPr lang="en-US" sz="2400" dirty="0"/>
              <a:t>Check that favorites list view is empty</a:t>
            </a:r>
          </a:p>
          <a:p>
            <a:pPr marL="457200" indent="-457200">
              <a:lnSpc>
                <a:spcPct val="100000"/>
              </a:lnSpc>
              <a:buFont typeface="+mj-lt"/>
              <a:buAutoNum type="arabicPeriod"/>
            </a:pPr>
            <a:r>
              <a:rPr lang="en-US" sz="2400" dirty="0"/>
              <a:t>Click on the ‘Go Back’ link</a:t>
            </a:r>
          </a:p>
          <a:p>
            <a:pPr marL="457200" indent="-457200">
              <a:lnSpc>
                <a:spcPct val="100000"/>
              </a:lnSpc>
              <a:buFont typeface="+mj-lt"/>
              <a:buAutoNum type="arabicPeriod"/>
            </a:pPr>
            <a:r>
              <a:rPr lang="en-US" sz="2400" dirty="0"/>
              <a:t>Select the gif</a:t>
            </a:r>
          </a:p>
          <a:p>
            <a:pPr marL="457200" indent="-457200">
              <a:lnSpc>
                <a:spcPct val="100000"/>
              </a:lnSpc>
              <a:buFont typeface="+mj-lt"/>
              <a:buAutoNum type="arabicPeriod"/>
            </a:pPr>
            <a:r>
              <a:rPr lang="en-US" sz="2400" dirty="0"/>
              <a:t>Check that a Modal Dialog is rendered</a:t>
            </a:r>
          </a:p>
          <a:p>
            <a:pPr marL="457200" indent="-457200">
              <a:lnSpc>
                <a:spcPct val="100000"/>
              </a:lnSpc>
              <a:buFont typeface="+mj-lt"/>
              <a:buAutoNum type="arabicPeriod"/>
            </a:pPr>
            <a:r>
              <a:rPr lang="en-US" sz="2400" dirty="0"/>
              <a:t>Mark the gif inside Modal Dialog as Favorite</a:t>
            </a:r>
          </a:p>
          <a:p>
            <a:pPr marL="457200" indent="-457200">
              <a:lnSpc>
                <a:spcPct val="100000"/>
              </a:lnSpc>
              <a:buFont typeface="+mj-lt"/>
              <a:buAutoNum type="arabicPeriod"/>
            </a:pPr>
            <a:r>
              <a:rPr lang="en-US" sz="2400" dirty="0"/>
              <a:t>Close Modal Dialog</a:t>
            </a:r>
          </a:p>
          <a:p>
            <a:pPr marL="457200" indent="-457200">
              <a:lnSpc>
                <a:spcPct val="100000"/>
              </a:lnSpc>
              <a:buFont typeface="+mj-lt"/>
              <a:buAutoNum type="arabicPeriod"/>
            </a:pPr>
            <a:r>
              <a:rPr lang="en-US" sz="2400" dirty="0"/>
              <a:t>Check that Modal is not rendered</a:t>
            </a:r>
          </a:p>
          <a:p>
            <a:pPr marL="457200" indent="-457200">
              <a:lnSpc>
                <a:spcPct val="100000"/>
              </a:lnSpc>
              <a:buFont typeface="+mj-lt"/>
              <a:buAutoNum type="arabicPeriod"/>
            </a:pPr>
            <a:r>
              <a:rPr lang="en-US" sz="2400" dirty="0"/>
              <a:t>Route to Show Favorites</a:t>
            </a:r>
          </a:p>
          <a:p>
            <a:pPr marL="457200" indent="-457200">
              <a:lnSpc>
                <a:spcPct val="100000"/>
              </a:lnSpc>
              <a:buFont typeface="+mj-lt"/>
              <a:buAutoNum type="arabicPeriod"/>
            </a:pPr>
            <a:r>
              <a:rPr lang="en-US" sz="2400" dirty="0"/>
              <a:t>Check that there is a favorite gif in the list </a:t>
            </a:r>
          </a:p>
          <a:p>
            <a:pPr>
              <a:lnSpc>
                <a:spcPct val="100000"/>
              </a:lnSpc>
            </a:pPr>
            <a:endParaRPr lang="en-US" sz="2400" dirty="0"/>
          </a:p>
        </p:txBody>
      </p:sp>
    </p:spTree>
    <p:extLst>
      <p:ext uri="{BB962C8B-B14F-4D97-AF65-F5344CB8AC3E}">
        <p14:creationId xmlns:p14="http://schemas.microsoft.com/office/powerpoint/2010/main" val="41186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2DBD-2A04-BD45-98A2-14893FB31696}"/>
              </a:ext>
            </a:extLst>
          </p:cNvPr>
          <p:cNvSpPr>
            <a:spLocks noGrp="1"/>
          </p:cNvSpPr>
          <p:nvPr>
            <p:ph type="title"/>
          </p:nvPr>
        </p:nvSpPr>
        <p:spPr>
          <a:xfrm>
            <a:off x="730571" y="150813"/>
            <a:ext cx="11177588" cy="1325563"/>
          </a:xfrm>
        </p:spPr>
        <p:txBody>
          <a:bodyPr/>
          <a:lstStyle/>
          <a:p>
            <a:r>
              <a:rPr lang="en-US"/>
              <a:t>APP DOM STRUCTURE WITH OPENED MODAL</a:t>
            </a:r>
          </a:p>
        </p:txBody>
      </p:sp>
      <p:sp>
        <p:nvSpPr>
          <p:cNvPr id="9" name="Content Placeholder 8">
            <a:extLst>
              <a:ext uri="{FF2B5EF4-FFF2-40B4-BE49-F238E27FC236}">
                <a16:creationId xmlns:a16="http://schemas.microsoft.com/office/drawing/2014/main" id="{DDB5E610-715B-1748-81B0-FB230CD6F2EE}"/>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3C096CDF-D1EA-E948-B35A-E45F07285842}"/>
              </a:ext>
            </a:extLst>
          </p:cNvPr>
          <p:cNvPicPr>
            <a:picLocks noChangeAspect="1"/>
          </p:cNvPicPr>
          <p:nvPr/>
        </p:nvPicPr>
        <p:blipFill>
          <a:blip r:embed="rId2"/>
          <a:stretch>
            <a:fillRect/>
          </a:stretch>
        </p:blipFill>
        <p:spPr>
          <a:xfrm>
            <a:off x="838199" y="1372829"/>
            <a:ext cx="10962333" cy="4956534"/>
          </a:xfrm>
          <a:prstGeom prst="rect">
            <a:avLst/>
          </a:prstGeom>
        </p:spPr>
      </p:pic>
    </p:spTree>
    <p:extLst>
      <p:ext uri="{BB962C8B-B14F-4D97-AF65-F5344CB8AC3E}">
        <p14:creationId xmlns:p14="http://schemas.microsoft.com/office/powerpoint/2010/main" val="33468302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2DBD-2A04-BD45-98A2-14893FB31696}"/>
              </a:ext>
            </a:extLst>
          </p:cNvPr>
          <p:cNvSpPr>
            <a:spLocks noGrp="1"/>
          </p:cNvSpPr>
          <p:nvPr>
            <p:ph type="title"/>
          </p:nvPr>
        </p:nvSpPr>
        <p:spPr>
          <a:xfrm>
            <a:off x="683822" y="0"/>
            <a:ext cx="10515600" cy="1325563"/>
          </a:xfrm>
        </p:spPr>
        <p:txBody>
          <a:bodyPr/>
          <a:lstStyle/>
          <a:p>
            <a:r>
              <a:rPr lang="en-US" dirty="0"/>
              <a:t>FULL INTEGRATION TEST PLAN</a:t>
            </a:r>
          </a:p>
        </p:txBody>
      </p:sp>
      <p:sp>
        <p:nvSpPr>
          <p:cNvPr id="6" name="Content Placeholder 3">
            <a:extLst>
              <a:ext uri="{FF2B5EF4-FFF2-40B4-BE49-F238E27FC236}">
                <a16:creationId xmlns:a16="http://schemas.microsoft.com/office/drawing/2014/main" id="{4E6BA0F8-233A-E14D-96E1-7F8568B9CC6B}"/>
              </a:ext>
            </a:extLst>
          </p:cNvPr>
          <p:cNvSpPr txBox="1">
            <a:spLocks/>
          </p:cNvSpPr>
          <p:nvPr/>
        </p:nvSpPr>
        <p:spPr>
          <a:xfrm>
            <a:off x="571138" y="1191497"/>
            <a:ext cx="10740968" cy="56665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400" dirty="0"/>
              <a:t>Render the Gif Engine App into the DOM</a:t>
            </a:r>
          </a:p>
          <a:p>
            <a:pPr marL="457200" indent="-457200">
              <a:lnSpc>
                <a:spcPct val="100000"/>
              </a:lnSpc>
              <a:buFont typeface="+mj-lt"/>
              <a:buAutoNum type="arabicPeriod"/>
            </a:pPr>
            <a:r>
              <a:rPr lang="en-US" sz="2400" dirty="0"/>
              <a:t>Click on the ‘Show Favorites’ link</a:t>
            </a:r>
          </a:p>
          <a:p>
            <a:pPr marL="457200" indent="-457200">
              <a:lnSpc>
                <a:spcPct val="100000"/>
              </a:lnSpc>
              <a:buFont typeface="+mj-lt"/>
              <a:buAutoNum type="arabicPeriod"/>
            </a:pPr>
            <a:r>
              <a:rPr lang="en-US" sz="2400" dirty="0"/>
              <a:t>Check that favorites list view is empty</a:t>
            </a:r>
          </a:p>
          <a:p>
            <a:pPr marL="457200" indent="-457200">
              <a:lnSpc>
                <a:spcPct val="100000"/>
              </a:lnSpc>
              <a:buFont typeface="+mj-lt"/>
              <a:buAutoNum type="arabicPeriod"/>
            </a:pPr>
            <a:r>
              <a:rPr lang="en-US" sz="2400" dirty="0"/>
              <a:t>Click on the ‘Go Back’ link</a:t>
            </a:r>
          </a:p>
          <a:p>
            <a:pPr marL="457200" indent="-457200">
              <a:lnSpc>
                <a:spcPct val="100000"/>
              </a:lnSpc>
              <a:buFont typeface="+mj-lt"/>
              <a:buAutoNum type="arabicPeriod"/>
            </a:pPr>
            <a:r>
              <a:rPr lang="en-US" sz="2400" dirty="0"/>
              <a:t>Select the gif</a:t>
            </a:r>
          </a:p>
          <a:p>
            <a:pPr marL="457200" indent="-457200">
              <a:lnSpc>
                <a:spcPct val="100000"/>
              </a:lnSpc>
              <a:buFont typeface="+mj-lt"/>
              <a:buAutoNum type="arabicPeriod"/>
            </a:pPr>
            <a:r>
              <a:rPr lang="en-US" sz="2400" dirty="0"/>
              <a:t>Check that a Modal Dialog is rendered</a:t>
            </a:r>
          </a:p>
          <a:p>
            <a:pPr marL="457200" indent="-457200">
              <a:lnSpc>
                <a:spcPct val="100000"/>
              </a:lnSpc>
              <a:buFont typeface="+mj-lt"/>
              <a:buAutoNum type="arabicPeriod"/>
            </a:pPr>
            <a:r>
              <a:rPr lang="en-US" sz="2400" dirty="0"/>
              <a:t>Mark the gif inside Modal Dialog as Favorite</a:t>
            </a:r>
          </a:p>
          <a:p>
            <a:pPr marL="457200" indent="-457200">
              <a:lnSpc>
                <a:spcPct val="100000"/>
              </a:lnSpc>
              <a:buFont typeface="+mj-lt"/>
              <a:buAutoNum type="arabicPeriod"/>
            </a:pPr>
            <a:r>
              <a:rPr lang="en-US" sz="2400" dirty="0"/>
              <a:t>Close Modal Dialog</a:t>
            </a:r>
          </a:p>
          <a:p>
            <a:pPr marL="457200" indent="-457200">
              <a:lnSpc>
                <a:spcPct val="100000"/>
              </a:lnSpc>
              <a:buFont typeface="+mj-lt"/>
              <a:buAutoNum type="arabicPeriod"/>
            </a:pPr>
            <a:r>
              <a:rPr lang="en-US" sz="2400" dirty="0"/>
              <a:t>Check that Modal is not rendered</a:t>
            </a:r>
          </a:p>
          <a:p>
            <a:pPr marL="457200" indent="-457200">
              <a:lnSpc>
                <a:spcPct val="100000"/>
              </a:lnSpc>
              <a:buFont typeface="+mj-lt"/>
              <a:buAutoNum type="arabicPeriod"/>
            </a:pPr>
            <a:r>
              <a:rPr lang="en-US" sz="2400" dirty="0"/>
              <a:t>Route to Show Favorites</a:t>
            </a:r>
          </a:p>
          <a:p>
            <a:pPr marL="457200" indent="-457200">
              <a:lnSpc>
                <a:spcPct val="100000"/>
              </a:lnSpc>
              <a:buFont typeface="+mj-lt"/>
              <a:buAutoNum type="arabicPeriod"/>
            </a:pPr>
            <a:r>
              <a:rPr lang="en-US" sz="2400" dirty="0"/>
              <a:t>Check that there is a favorite gif in the list </a:t>
            </a:r>
          </a:p>
          <a:p>
            <a:pPr>
              <a:lnSpc>
                <a:spcPct val="100000"/>
              </a:lnSpc>
            </a:pPr>
            <a:endParaRPr lang="en-US" sz="2400" dirty="0"/>
          </a:p>
        </p:txBody>
      </p:sp>
      <p:sp>
        <p:nvSpPr>
          <p:cNvPr id="4" name="Content Placeholder 8">
            <a:extLst>
              <a:ext uri="{FF2B5EF4-FFF2-40B4-BE49-F238E27FC236}">
                <a16:creationId xmlns:a16="http://schemas.microsoft.com/office/drawing/2014/main" id="{B419AB9B-BA82-5645-AEF0-B59EF4A7CA71}"/>
              </a:ext>
            </a:extLst>
          </p:cNvPr>
          <p:cNvSpPr>
            <a:spLocks noGrp="1"/>
          </p:cNvSpPr>
          <p:nvPr>
            <p:ph idx="1"/>
          </p:nvPr>
        </p:nvSpPr>
        <p:spPr>
          <a:xfrm>
            <a:off x="6455229" y="1325563"/>
            <a:ext cx="5356761" cy="2158380"/>
          </a:xfrm>
          <a:solidFill>
            <a:srgbClr val="505050"/>
          </a:solidFill>
          <a:ln>
            <a:solidFill>
              <a:schemeClr val="tx1"/>
            </a:solidFill>
          </a:ln>
        </p:spPr>
        <p:txBody>
          <a:bodyPr/>
          <a:lstStyle/>
          <a:p>
            <a:r>
              <a:rPr lang="en-US" sz="2400" dirty="0"/>
              <a:t>Use </a:t>
            </a:r>
            <a:r>
              <a:rPr lang="en-US" sz="2400" b="1" dirty="0" err="1"/>
              <a:t>ReactDOM.render</a:t>
            </a:r>
            <a:r>
              <a:rPr lang="en-US" sz="2400" b="1" dirty="0"/>
              <a:t> </a:t>
            </a:r>
            <a:r>
              <a:rPr lang="en-US" sz="2400" dirty="0"/>
              <a:t>to render App into JSDOM</a:t>
            </a:r>
          </a:p>
          <a:p>
            <a:pPr marL="0" indent="0">
              <a:buNone/>
            </a:pPr>
            <a:endParaRPr lang="en-US" sz="2400" dirty="0"/>
          </a:p>
          <a:p>
            <a:r>
              <a:rPr lang="en-US" sz="2400" dirty="0"/>
              <a:t>Use </a:t>
            </a:r>
            <a:r>
              <a:rPr lang="en-US" sz="2400" b="1" dirty="0">
                <a:hlinkClick r:id="rId3"/>
              </a:rPr>
              <a:t>document.querySelector()</a:t>
            </a:r>
            <a:r>
              <a:rPr lang="en-US" sz="2400" b="1" dirty="0"/>
              <a:t> </a:t>
            </a:r>
            <a:r>
              <a:rPr lang="en-US" sz="2400" dirty="0"/>
              <a:t>API to traverse DOM</a:t>
            </a:r>
          </a:p>
          <a:p>
            <a:endParaRPr lang="en-US" dirty="0"/>
          </a:p>
          <a:p>
            <a:pPr marL="0" indent="0">
              <a:buNone/>
            </a:pPr>
            <a:endParaRPr lang="en-US" dirty="0"/>
          </a:p>
        </p:txBody>
      </p:sp>
    </p:spTree>
    <p:extLst>
      <p:ext uri="{BB962C8B-B14F-4D97-AF65-F5344CB8AC3E}">
        <p14:creationId xmlns:p14="http://schemas.microsoft.com/office/powerpoint/2010/main" val="4058678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31">
            <a:extLst>
              <a:ext uri="{FF2B5EF4-FFF2-40B4-BE49-F238E27FC236}">
                <a16:creationId xmlns:a16="http://schemas.microsoft.com/office/drawing/2014/main" id="{FF0D3435-A79C-284C-A687-2B1286E4AA60}"/>
              </a:ext>
            </a:extLst>
          </p:cNvPr>
          <p:cNvSpPr txBox="1">
            <a:spLocks noGrp="1"/>
          </p:cNvSpPr>
          <p:nvPr>
            <p:ph type="title"/>
          </p:nvPr>
        </p:nvSpPr>
        <p:spPr>
          <a:xfrm>
            <a:off x="702644" y="287544"/>
            <a:ext cx="11489356" cy="571500"/>
          </a:xfrm>
          <a:prstGeom prst="rect">
            <a:avLst/>
          </a:prstGeom>
          <a:noFill/>
          <a:ln>
            <a:noFill/>
          </a:ln>
        </p:spPr>
        <p:txBody>
          <a:bodyPr spcFirstLastPara="1" wrap="square" lIns="91425" tIns="0" rIns="91425" bIns="0" anchor="b" anchorCtr="0">
            <a:noAutofit/>
          </a:bodyPr>
          <a:lstStyle/>
          <a:p>
            <a:r>
              <a:rPr lang="en-US" b="1" dirty="0"/>
              <a:t>AGENDA</a:t>
            </a:r>
            <a:endParaRPr b="1" dirty="0"/>
          </a:p>
        </p:txBody>
      </p:sp>
      <p:sp>
        <p:nvSpPr>
          <p:cNvPr id="7" name="Shape 132">
            <a:extLst>
              <a:ext uri="{FF2B5EF4-FFF2-40B4-BE49-F238E27FC236}">
                <a16:creationId xmlns:a16="http://schemas.microsoft.com/office/drawing/2014/main" id="{FF219A7A-9C12-AF4D-9DD7-0C288C73D061}"/>
              </a:ext>
            </a:extLst>
          </p:cNvPr>
          <p:cNvSpPr txBox="1"/>
          <p:nvPr/>
        </p:nvSpPr>
        <p:spPr>
          <a:xfrm>
            <a:off x="702645" y="888918"/>
            <a:ext cx="11489356" cy="459300"/>
          </a:xfrm>
          <a:prstGeom prst="rect">
            <a:avLst/>
          </a:prstGeom>
          <a:solidFill>
            <a:srgbClr val="46D426"/>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Intro</a:t>
            </a:r>
            <a:endParaRPr sz="2800" b="1" dirty="0">
              <a:solidFill>
                <a:schemeClr val="bg1"/>
              </a:solidFill>
              <a:ea typeface="Calibri"/>
              <a:cs typeface="Calibri"/>
              <a:sym typeface="Calibri"/>
            </a:endParaRPr>
          </a:p>
        </p:txBody>
      </p:sp>
      <p:sp>
        <p:nvSpPr>
          <p:cNvPr id="9" name="Shape 134">
            <a:extLst>
              <a:ext uri="{FF2B5EF4-FFF2-40B4-BE49-F238E27FC236}">
                <a16:creationId xmlns:a16="http://schemas.microsoft.com/office/drawing/2014/main" id="{4680C2F2-14D4-6347-B83C-37CD88DD5324}"/>
              </a:ext>
            </a:extLst>
          </p:cNvPr>
          <p:cNvSpPr txBox="1"/>
          <p:nvPr/>
        </p:nvSpPr>
        <p:spPr>
          <a:xfrm>
            <a:off x="702644" y="3005784"/>
            <a:ext cx="11489356" cy="459300"/>
          </a:xfrm>
          <a:prstGeom prst="rect">
            <a:avLst/>
          </a:prstGeom>
          <a:solidFill>
            <a:srgbClr val="46D426"/>
          </a:solidFill>
          <a:ln>
            <a:noFill/>
          </a:ln>
        </p:spPr>
        <p:txBody>
          <a:bodyPr spcFirstLastPara="1" wrap="square" lIns="91425" tIns="91425" rIns="91425" bIns="91425" anchor="ctr" anchorCtr="0">
            <a:noAutofit/>
          </a:bodyPr>
          <a:lstStyle/>
          <a:p>
            <a:r>
              <a:rPr lang="en-US" sz="2800" b="1" dirty="0">
                <a:solidFill>
                  <a:schemeClr val="bg1"/>
                </a:solidFill>
                <a:ea typeface="Calibri"/>
                <a:cs typeface="Calibri"/>
                <a:sym typeface="Calibri"/>
              </a:rPr>
              <a:t>How</a:t>
            </a:r>
            <a:endParaRPr sz="2800" b="1" dirty="0">
              <a:solidFill>
                <a:schemeClr val="bg1"/>
              </a:solidFill>
              <a:ea typeface="Calibri"/>
              <a:cs typeface="Calibri"/>
              <a:sym typeface="Calibri"/>
            </a:endParaRPr>
          </a:p>
        </p:txBody>
      </p:sp>
      <p:sp>
        <p:nvSpPr>
          <p:cNvPr id="2" name="TextBox 1">
            <a:extLst>
              <a:ext uri="{FF2B5EF4-FFF2-40B4-BE49-F238E27FC236}">
                <a16:creationId xmlns:a16="http://schemas.microsoft.com/office/drawing/2014/main" id="{6811B547-9ABC-DE4D-A1CA-ED5301D886A1}"/>
              </a:ext>
            </a:extLst>
          </p:cNvPr>
          <p:cNvSpPr txBox="1"/>
          <p:nvPr/>
        </p:nvSpPr>
        <p:spPr>
          <a:xfrm>
            <a:off x="702644" y="1224806"/>
            <a:ext cx="11489356" cy="1697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Why ?</a:t>
            </a:r>
          </a:p>
          <a:p>
            <a:pPr marL="285750" indent="-285750">
              <a:lnSpc>
                <a:spcPct val="150000"/>
              </a:lnSpc>
              <a:buFont typeface="Arial" panose="020B0604020202020204" pitchFamily="34" charset="0"/>
              <a:buChar char="•"/>
            </a:pPr>
            <a:r>
              <a:rPr lang="en-US" sz="2400" dirty="0"/>
              <a:t>What ?</a:t>
            </a:r>
          </a:p>
          <a:p>
            <a:pPr marL="285750" indent="-285750">
              <a:lnSpc>
                <a:spcPct val="150000"/>
              </a:lnSpc>
              <a:buFont typeface="Arial" panose="020B0604020202020204" pitchFamily="34" charset="0"/>
              <a:buChar char="•"/>
            </a:pPr>
            <a:r>
              <a:rPr lang="en-US" sz="2400" dirty="0"/>
              <a:t>Testing Guidelines</a:t>
            </a:r>
          </a:p>
        </p:txBody>
      </p:sp>
      <p:sp>
        <p:nvSpPr>
          <p:cNvPr id="11" name="TextBox 10">
            <a:extLst>
              <a:ext uri="{FF2B5EF4-FFF2-40B4-BE49-F238E27FC236}">
                <a16:creationId xmlns:a16="http://schemas.microsoft.com/office/drawing/2014/main" id="{FB7B89E8-B0E6-EE4F-BDBE-420C74CAA590}"/>
              </a:ext>
            </a:extLst>
          </p:cNvPr>
          <p:cNvSpPr txBox="1"/>
          <p:nvPr/>
        </p:nvSpPr>
        <p:spPr>
          <a:xfrm>
            <a:off x="702644" y="3341709"/>
            <a:ext cx="11489356" cy="3323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Test Environment</a:t>
            </a:r>
          </a:p>
          <a:p>
            <a:pPr marL="285750" indent="-285750">
              <a:lnSpc>
                <a:spcPct val="150000"/>
              </a:lnSpc>
              <a:buFont typeface="Arial" panose="020B0604020202020204" pitchFamily="34" charset="0"/>
              <a:buChar char="•"/>
            </a:pPr>
            <a:r>
              <a:rPr lang="en-US" sz="2800" dirty="0"/>
              <a:t>Hands-On</a:t>
            </a:r>
          </a:p>
          <a:p>
            <a:pPr marL="800100" lvl="1" indent="-342900">
              <a:lnSpc>
                <a:spcPct val="150000"/>
              </a:lnSpc>
              <a:buClr>
                <a:schemeClr val="tx1"/>
              </a:buClr>
              <a:buFont typeface=".AppleSystemUIFont"/>
              <a:buChar char="-"/>
            </a:pPr>
            <a:r>
              <a:rPr lang="en-US" sz="2800" dirty="0"/>
              <a:t>React Component</a:t>
            </a:r>
          </a:p>
          <a:p>
            <a:pPr marL="800100" lvl="1" indent="-342900">
              <a:lnSpc>
                <a:spcPct val="150000"/>
              </a:lnSpc>
              <a:buClr>
                <a:schemeClr val="tx1"/>
              </a:buClr>
              <a:buFont typeface=".AppleSystemUIFont"/>
              <a:buChar char="-"/>
            </a:pPr>
            <a:r>
              <a:rPr lang="en-US" sz="2800" dirty="0"/>
              <a:t>Redux: Action, Reducer, Container       (</a:t>
            </a:r>
            <a:r>
              <a:rPr lang="en-US" sz="2800" b="1" dirty="0">
                <a:solidFill>
                  <a:srgbClr val="46D426"/>
                </a:solidFill>
              </a:rPr>
              <a:t>git checkout </a:t>
            </a:r>
            <a:r>
              <a:rPr lang="en-US" sz="2800" b="1" dirty="0" err="1">
                <a:solidFill>
                  <a:srgbClr val="46D426"/>
                </a:solidFill>
              </a:rPr>
              <a:t>redux_testing</a:t>
            </a:r>
            <a:r>
              <a:rPr lang="en-US" sz="2800" dirty="0"/>
              <a:t>) </a:t>
            </a:r>
          </a:p>
          <a:p>
            <a:pPr marL="800100" lvl="1" indent="-342900">
              <a:lnSpc>
                <a:spcPct val="150000"/>
              </a:lnSpc>
              <a:buClr>
                <a:schemeClr val="tx1"/>
              </a:buClr>
              <a:buFont typeface=".AppleSystemUIFont"/>
              <a:buChar char="-"/>
            </a:pPr>
            <a:r>
              <a:rPr lang="en-US" sz="2800" dirty="0"/>
              <a:t>Integration Test        (</a:t>
            </a:r>
            <a:r>
              <a:rPr lang="en-US" sz="2800" b="1" dirty="0">
                <a:solidFill>
                  <a:srgbClr val="46D426"/>
                </a:solidFill>
              </a:rPr>
              <a:t>git checkout </a:t>
            </a:r>
            <a:r>
              <a:rPr lang="en-US" sz="2800" b="1" dirty="0" err="1">
                <a:solidFill>
                  <a:srgbClr val="46D426"/>
                </a:solidFill>
              </a:rPr>
              <a:t>integration_tests</a:t>
            </a:r>
            <a:r>
              <a:rPr lang="en-US" sz="2800" dirty="0"/>
              <a:t>)  </a:t>
            </a:r>
          </a:p>
        </p:txBody>
      </p:sp>
      <p:pic>
        <p:nvPicPr>
          <p:cNvPr id="15" name="Picture 14">
            <a:extLst>
              <a:ext uri="{FF2B5EF4-FFF2-40B4-BE49-F238E27FC236}">
                <a16:creationId xmlns:a16="http://schemas.microsoft.com/office/drawing/2014/main" id="{64D86B65-D0A9-E047-92DC-CF85214FE0B3}"/>
              </a:ext>
            </a:extLst>
          </p:cNvPr>
          <p:cNvPicPr>
            <a:picLocks noChangeAspect="1"/>
          </p:cNvPicPr>
          <p:nvPr/>
        </p:nvPicPr>
        <p:blipFill>
          <a:blip r:embed="rId3"/>
          <a:stretch>
            <a:fillRect/>
          </a:stretch>
        </p:blipFill>
        <p:spPr>
          <a:xfrm>
            <a:off x="9263743" y="485754"/>
            <a:ext cx="2736885" cy="2426705"/>
          </a:xfrm>
          <a:prstGeom prst="rect">
            <a:avLst/>
          </a:prstGeom>
        </p:spPr>
      </p:pic>
      <p:pic>
        <p:nvPicPr>
          <p:cNvPr id="16" name="Picture 15">
            <a:extLst>
              <a:ext uri="{FF2B5EF4-FFF2-40B4-BE49-F238E27FC236}">
                <a16:creationId xmlns:a16="http://schemas.microsoft.com/office/drawing/2014/main" id="{9109BAC1-EA32-B248-A61A-4571B17776AF}"/>
              </a:ext>
            </a:extLst>
          </p:cNvPr>
          <p:cNvPicPr>
            <a:picLocks noChangeAspect="1"/>
          </p:cNvPicPr>
          <p:nvPr/>
        </p:nvPicPr>
        <p:blipFill>
          <a:blip r:embed="rId3"/>
          <a:stretch>
            <a:fillRect/>
          </a:stretch>
        </p:blipFill>
        <p:spPr>
          <a:xfrm>
            <a:off x="3635828" y="3100732"/>
            <a:ext cx="897200" cy="795517"/>
          </a:xfrm>
          <a:prstGeom prst="rect">
            <a:avLst/>
          </a:prstGeom>
        </p:spPr>
      </p:pic>
      <p:pic>
        <p:nvPicPr>
          <p:cNvPr id="17" name="Picture 16">
            <a:extLst>
              <a:ext uri="{FF2B5EF4-FFF2-40B4-BE49-F238E27FC236}">
                <a16:creationId xmlns:a16="http://schemas.microsoft.com/office/drawing/2014/main" id="{C8E918C1-5DD2-3E40-BA6F-94AE40EEC02D}"/>
              </a:ext>
            </a:extLst>
          </p:cNvPr>
          <p:cNvPicPr>
            <a:picLocks noChangeAspect="1"/>
          </p:cNvPicPr>
          <p:nvPr/>
        </p:nvPicPr>
        <p:blipFill>
          <a:blip r:embed="rId3"/>
          <a:stretch>
            <a:fillRect/>
          </a:stretch>
        </p:blipFill>
        <p:spPr>
          <a:xfrm>
            <a:off x="4223657" y="4404575"/>
            <a:ext cx="897200" cy="795517"/>
          </a:xfrm>
          <a:prstGeom prst="rect">
            <a:avLst/>
          </a:prstGeom>
        </p:spPr>
      </p:pic>
      <p:pic>
        <p:nvPicPr>
          <p:cNvPr id="18" name="Picture 17">
            <a:extLst>
              <a:ext uri="{FF2B5EF4-FFF2-40B4-BE49-F238E27FC236}">
                <a16:creationId xmlns:a16="http://schemas.microsoft.com/office/drawing/2014/main" id="{502C217C-538B-B34D-8AAE-8F874E5B346D}"/>
              </a:ext>
            </a:extLst>
          </p:cNvPr>
          <p:cNvPicPr>
            <a:picLocks noChangeAspect="1"/>
          </p:cNvPicPr>
          <p:nvPr/>
        </p:nvPicPr>
        <p:blipFill>
          <a:blip r:embed="rId3"/>
          <a:stretch>
            <a:fillRect/>
          </a:stretch>
        </p:blipFill>
        <p:spPr>
          <a:xfrm>
            <a:off x="6524813" y="5003702"/>
            <a:ext cx="897200" cy="795517"/>
          </a:xfrm>
          <a:prstGeom prst="rect">
            <a:avLst/>
          </a:prstGeom>
        </p:spPr>
      </p:pic>
      <p:pic>
        <p:nvPicPr>
          <p:cNvPr id="14" name="Picture 13">
            <a:extLst>
              <a:ext uri="{FF2B5EF4-FFF2-40B4-BE49-F238E27FC236}">
                <a16:creationId xmlns:a16="http://schemas.microsoft.com/office/drawing/2014/main" id="{10934466-B3B2-2D43-B956-1A0CFA4CDAF9}"/>
              </a:ext>
            </a:extLst>
          </p:cNvPr>
          <p:cNvPicPr>
            <a:picLocks noChangeAspect="1"/>
          </p:cNvPicPr>
          <p:nvPr/>
        </p:nvPicPr>
        <p:blipFill>
          <a:blip r:embed="rId3"/>
          <a:stretch>
            <a:fillRect/>
          </a:stretch>
        </p:blipFill>
        <p:spPr>
          <a:xfrm>
            <a:off x="3872230" y="5708418"/>
            <a:ext cx="897200" cy="795517"/>
          </a:xfrm>
          <a:prstGeom prst="rect">
            <a:avLst/>
          </a:prstGeom>
        </p:spPr>
      </p:pic>
    </p:spTree>
    <p:extLst>
      <p:ext uri="{BB962C8B-B14F-4D97-AF65-F5344CB8AC3E}">
        <p14:creationId xmlns:p14="http://schemas.microsoft.com/office/powerpoint/2010/main" val="2862374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477DA4-75CE-0346-B503-622D5678A0B8}"/>
              </a:ext>
            </a:extLst>
          </p:cNvPr>
          <p:cNvPicPr>
            <a:picLocks noChangeAspect="1"/>
          </p:cNvPicPr>
          <p:nvPr/>
        </p:nvPicPr>
        <p:blipFill>
          <a:blip r:embed="rId3"/>
          <a:stretch>
            <a:fillRect/>
          </a:stretch>
        </p:blipFill>
        <p:spPr>
          <a:xfrm>
            <a:off x="1887388" y="115369"/>
            <a:ext cx="9090985" cy="5112991"/>
          </a:xfrm>
          <a:prstGeom prst="rect">
            <a:avLst/>
          </a:prstGeom>
        </p:spPr>
      </p:pic>
      <p:pic>
        <p:nvPicPr>
          <p:cNvPr id="11" name="Picture 10">
            <a:extLst>
              <a:ext uri="{FF2B5EF4-FFF2-40B4-BE49-F238E27FC236}">
                <a16:creationId xmlns:a16="http://schemas.microsoft.com/office/drawing/2014/main" id="{7C8EACDB-1615-7440-876C-7CDA986FA830}"/>
              </a:ext>
            </a:extLst>
          </p:cNvPr>
          <p:cNvPicPr>
            <a:picLocks noChangeAspect="1"/>
          </p:cNvPicPr>
          <p:nvPr/>
        </p:nvPicPr>
        <p:blipFill>
          <a:blip r:embed="rId4"/>
          <a:stretch>
            <a:fillRect/>
          </a:stretch>
        </p:blipFill>
        <p:spPr>
          <a:xfrm>
            <a:off x="7400686" y="158671"/>
            <a:ext cx="2827725" cy="2509815"/>
          </a:xfrm>
          <a:prstGeom prst="rect">
            <a:avLst/>
          </a:prstGeom>
        </p:spPr>
      </p:pic>
      <p:sp>
        <p:nvSpPr>
          <p:cNvPr id="12" name="TextBox 11">
            <a:extLst>
              <a:ext uri="{FF2B5EF4-FFF2-40B4-BE49-F238E27FC236}">
                <a16:creationId xmlns:a16="http://schemas.microsoft.com/office/drawing/2014/main" id="{90A98A76-D6B5-494B-865F-40763D167646}"/>
              </a:ext>
            </a:extLst>
          </p:cNvPr>
          <p:cNvSpPr txBox="1"/>
          <p:nvPr/>
        </p:nvSpPr>
        <p:spPr>
          <a:xfrm>
            <a:off x="380010" y="5228360"/>
            <a:ext cx="11934701" cy="1508105"/>
          </a:xfrm>
          <a:prstGeom prst="rect">
            <a:avLst/>
          </a:prstGeom>
          <a:noFill/>
        </p:spPr>
        <p:txBody>
          <a:bodyPr wrap="square" rtlCol="0">
            <a:spAutoFit/>
          </a:bodyPr>
          <a:lstStyle/>
          <a:p>
            <a:pPr algn="ctr"/>
            <a:r>
              <a:rPr lang="en-US" sz="4800" dirty="0">
                <a:latin typeface="+mj-lt"/>
              </a:rPr>
              <a:t>LIVE LONG AND PROSPER WITH TESTING</a:t>
            </a:r>
          </a:p>
          <a:p>
            <a:pPr algn="ctr"/>
            <a:r>
              <a:rPr lang="en-US" sz="4400" dirty="0">
                <a:latin typeface="+mj-lt"/>
              </a:rPr>
              <a:t>…and may the Fourth be with us…</a:t>
            </a:r>
          </a:p>
        </p:txBody>
      </p:sp>
    </p:spTree>
    <p:extLst>
      <p:ext uri="{BB962C8B-B14F-4D97-AF65-F5344CB8AC3E}">
        <p14:creationId xmlns:p14="http://schemas.microsoft.com/office/powerpoint/2010/main" val="295697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TESTS GUIDELINES – continue…</a:t>
            </a:r>
            <a:br>
              <a:rPr lang="en-US" dirty="0"/>
            </a:br>
            <a:endParaRPr lang="en-US" sz="3600"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93459" y="1306015"/>
            <a:ext cx="11280228" cy="486518"/>
          </a:xfrm>
        </p:spPr>
        <p:txBody>
          <a:bodyPr>
            <a:normAutofit lnSpcReduction="10000"/>
          </a:bodyPr>
          <a:lstStyle/>
          <a:p>
            <a:pPr>
              <a:lnSpc>
                <a:spcPct val="100000"/>
              </a:lnSpc>
            </a:pPr>
            <a:r>
              <a:rPr lang="en-US" dirty="0"/>
              <a:t>Should </a:t>
            </a:r>
            <a:r>
              <a:rPr lang="en-US" b="1" dirty="0"/>
              <a:t>NOT </a:t>
            </a:r>
            <a:r>
              <a:rPr lang="en-US" dirty="0"/>
              <a:t>rely on other tests or test order</a:t>
            </a:r>
          </a:p>
        </p:txBody>
      </p:sp>
      <p:pic>
        <p:nvPicPr>
          <p:cNvPr id="4" name="Picture 3">
            <a:extLst>
              <a:ext uri="{FF2B5EF4-FFF2-40B4-BE49-F238E27FC236}">
                <a16:creationId xmlns:a16="http://schemas.microsoft.com/office/drawing/2014/main" id="{D03423A7-58F8-9A4C-AAF1-4AAF9DB6D717}"/>
              </a:ext>
            </a:extLst>
          </p:cNvPr>
          <p:cNvPicPr>
            <a:picLocks noChangeAspect="1"/>
          </p:cNvPicPr>
          <p:nvPr/>
        </p:nvPicPr>
        <p:blipFill>
          <a:blip r:embed="rId2"/>
          <a:stretch>
            <a:fillRect/>
          </a:stretch>
        </p:blipFill>
        <p:spPr>
          <a:xfrm>
            <a:off x="10436773" y="131207"/>
            <a:ext cx="1650124" cy="1503676"/>
          </a:xfrm>
          <a:prstGeom prst="rect">
            <a:avLst/>
          </a:prstGeom>
        </p:spPr>
      </p:pic>
      <p:pic>
        <p:nvPicPr>
          <p:cNvPr id="11" name="Shape 184">
            <a:extLst>
              <a:ext uri="{FF2B5EF4-FFF2-40B4-BE49-F238E27FC236}">
                <a16:creationId xmlns:a16="http://schemas.microsoft.com/office/drawing/2014/main" id="{F5C4F430-9F34-D14E-92A3-B30F65D42176}"/>
              </a:ext>
            </a:extLst>
          </p:cNvPr>
          <p:cNvPicPr preferRelativeResize="0"/>
          <p:nvPr/>
        </p:nvPicPr>
        <p:blipFill>
          <a:blip r:embed="rId3">
            <a:alphaModFix/>
          </a:blip>
          <a:stretch>
            <a:fillRect/>
          </a:stretch>
        </p:blipFill>
        <p:spPr>
          <a:xfrm>
            <a:off x="4311410" y="2002177"/>
            <a:ext cx="6464325" cy="4518975"/>
          </a:xfrm>
          <a:prstGeom prst="rect">
            <a:avLst/>
          </a:prstGeom>
          <a:noFill/>
          <a:ln w="12700">
            <a:solidFill>
              <a:srgbClr val="505050"/>
            </a:solidFill>
          </a:ln>
          <a:effectLst/>
        </p:spPr>
      </p:pic>
      <p:sp>
        <p:nvSpPr>
          <p:cNvPr id="12" name="Shape 186">
            <a:extLst>
              <a:ext uri="{FF2B5EF4-FFF2-40B4-BE49-F238E27FC236}">
                <a16:creationId xmlns:a16="http://schemas.microsoft.com/office/drawing/2014/main" id="{9D9779F9-12C1-4E43-A1CA-840F27A0AD42}"/>
              </a:ext>
            </a:extLst>
          </p:cNvPr>
          <p:cNvSpPr/>
          <p:nvPr/>
        </p:nvSpPr>
        <p:spPr>
          <a:xfrm>
            <a:off x="1313794" y="2461746"/>
            <a:ext cx="3289738" cy="1108886"/>
          </a:xfrm>
          <a:prstGeom prst="rightArrow">
            <a:avLst>
              <a:gd name="adj1" fmla="val 50000"/>
              <a:gd name="adj2" fmla="val 50000"/>
            </a:avLst>
          </a:prstGeom>
          <a:solidFill>
            <a:srgbClr val="FF0000"/>
          </a:solid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sz="1800" b="1" dirty="0">
                <a:solidFill>
                  <a:schemeClr val="bg1"/>
                </a:solidFill>
              </a:rPr>
              <a:t>BAD...</a:t>
            </a:r>
            <a:endParaRPr sz="1800" b="1" dirty="0">
              <a:solidFill>
                <a:schemeClr val="bg1"/>
              </a:solidFill>
            </a:endParaRPr>
          </a:p>
        </p:txBody>
      </p:sp>
      <p:pic>
        <p:nvPicPr>
          <p:cNvPr id="13" name="Picture 12">
            <a:extLst>
              <a:ext uri="{FF2B5EF4-FFF2-40B4-BE49-F238E27FC236}">
                <a16:creationId xmlns:a16="http://schemas.microsoft.com/office/drawing/2014/main" id="{02485B06-BE2F-954E-B8F6-D776C754C71F}"/>
              </a:ext>
            </a:extLst>
          </p:cNvPr>
          <p:cNvPicPr>
            <a:picLocks noChangeAspect="1"/>
          </p:cNvPicPr>
          <p:nvPr/>
        </p:nvPicPr>
        <p:blipFill>
          <a:blip r:embed="rId4"/>
          <a:stretch>
            <a:fillRect/>
          </a:stretch>
        </p:blipFill>
        <p:spPr>
          <a:xfrm>
            <a:off x="1396690" y="3414516"/>
            <a:ext cx="2618294" cy="2618294"/>
          </a:xfrm>
          <a:prstGeom prst="rect">
            <a:avLst/>
          </a:prstGeom>
        </p:spPr>
      </p:pic>
    </p:spTree>
    <p:extLst>
      <p:ext uri="{BB962C8B-B14F-4D97-AF65-F5344CB8AC3E}">
        <p14:creationId xmlns:p14="http://schemas.microsoft.com/office/powerpoint/2010/main" val="3657450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4915-D0BF-964A-88D8-EA0AF2CF40D1}"/>
              </a:ext>
            </a:extLst>
          </p:cNvPr>
          <p:cNvSpPr>
            <a:spLocks noGrp="1"/>
          </p:cNvSpPr>
          <p:nvPr>
            <p:ph type="title"/>
          </p:nvPr>
        </p:nvSpPr>
        <p:spPr>
          <a:xfrm>
            <a:off x="627992" y="365125"/>
            <a:ext cx="10515600" cy="1325563"/>
          </a:xfrm>
        </p:spPr>
        <p:txBody>
          <a:bodyPr>
            <a:normAutofit/>
          </a:bodyPr>
          <a:lstStyle/>
          <a:p>
            <a:pPr>
              <a:lnSpc>
                <a:spcPct val="100000"/>
              </a:lnSpc>
            </a:pPr>
            <a:r>
              <a:rPr lang="en-US" dirty="0"/>
              <a:t>TESTS GUIDELINES – continue…</a:t>
            </a:r>
            <a:br>
              <a:rPr lang="en-US" b="1" dirty="0"/>
            </a:br>
            <a:endParaRPr lang="en-US" sz="3600" b="1" dirty="0"/>
          </a:p>
        </p:txBody>
      </p:sp>
      <p:sp>
        <p:nvSpPr>
          <p:cNvPr id="3" name="Content Placeholder 2">
            <a:extLst>
              <a:ext uri="{FF2B5EF4-FFF2-40B4-BE49-F238E27FC236}">
                <a16:creationId xmlns:a16="http://schemas.microsoft.com/office/drawing/2014/main" id="{00033914-4BC3-AE40-BFC1-0B458F3946B6}"/>
              </a:ext>
            </a:extLst>
          </p:cNvPr>
          <p:cNvSpPr>
            <a:spLocks noGrp="1"/>
          </p:cNvSpPr>
          <p:nvPr>
            <p:ph idx="1"/>
          </p:nvPr>
        </p:nvSpPr>
        <p:spPr>
          <a:xfrm>
            <a:off x="693459" y="1306015"/>
            <a:ext cx="11280228" cy="486518"/>
          </a:xfrm>
        </p:spPr>
        <p:txBody>
          <a:bodyPr>
            <a:normAutofit lnSpcReduction="10000"/>
          </a:bodyPr>
          <a:lstStyle/>
          <a:p>
            <a:pPr>
              <a:lnSpc>
                <a:spcPct val="100000"/>
              </a:lnSpc>
            </a:pPr>
            <a:r>
              <a:rPr lang="en-US" dirty="0"/>
              <a:t>Should </a:t>
            </a:r>
            <a:r>
              <a:rPr lang="en-US" b="1" dirty="0"/>
              <a:t>NOT </a:t>
            </a:r>
            <a:r>
              <a:rPr lang="en-US" dirty="0"/>
              <a:t>rely on other tests or test order</a:t>
            </a:r>
          </a:p>
        </p:txBody>
      </p:sp>
      <p:pic>
        <p:nvPicPr>
          <p:cNvPr id="4" name="Picture 3">
            <a:extLst>
              <a:ext uri="{FF2B5EF4-FFF2-40B4-BE49-F238E27FC236}">
                <a16:creationId xmlns:a16="http://schemas.microsoft.com/office/drawing/2014/main" id="{D03423A7-58F8-9A4C-AAF1-4AAF9DB6D717}"/>
              </a:ext>
            </a:extLst>
          </p:cNvPr>
          <p:cNvPicPr>
            <a:picLocks noChangeAspect="1"/>
          </p:cNvPicPr>
          <p:nvPr/>
        </p:nvPicPr>
        <p:blipFill>
          <a:blip r:embed="rId2"/>
          <a:stretch>
            <a:fillRect/>
          </a:stretch>
        </p:blipFill>
        <p:spPr>
          <a:xfrm>
            <a:off x="10436773" y="131207"/>
            <a:ext cx="1650124" cy="1503676"/>
          </a:xfrm>
          <a:prstGeom prst="rect">
            <a:avLst/>
          </a:prstGeom>
        </p:spPr>
      </p:pic>
      <p:pic>
        <p:nvPicPr>
          <p:cNvPr id="8" name="Picture 7">
            <a:extLst>
              <a:ext uri="{FF2B5EF4-FFF2-40B4-BE49-F238E27FC236}">
                <a16:creationId xmlns:a16="http://schemas.microsoft.com/office/drawing/2014/main" id="{EBDE1542-2B8D-1C43-BB20-6A372F79AAE7}"/>
              </a:ext>
            </a:extLst>
          </p:cNvPr>
          <p:cNvPicPr>
            <a:picLocks noChangeAspect="1"/>
          </p:cNvPicPr>
          <p:nvPr/>
        </p:nvPicPr>
        <p:blipFill>
          <a:blip r:embed="rId3"/>
          <a:stretch>
            <a:fillRect/>
          </a:stretch>
        </p:blipFill>
        <p:spPr>
          <a:xfrm>
            <a:off x="970662" y="3076998"/>
            <a:ext cx="2876126" cy="2876126"/>
          </a:xfrm>
          <a:prstGeom prst="rect">
            <a:avLst/>
          </a:prstGeom>
        </p:spPr>
      </p:pic>
      <p:pic>
        <p:nvPicPr>
          <p:cNvPr id="9" name="Shape 194">
            <a:extLst>
              <a:ext uri="{FF2B5EF4-FFF2-40B4-BE49-F238E27FC236}">
                <a16:creationId xmlns:a16="http://schemas.microsoft.com/office/drawing/2014/main" id="{22C81932-AB30-594F-8F91-6D85C7E081A2}"/>
              </a:ext>
            </a:extLst>
          </p:cNvPr>
          <p:cNvPicPr preferRelativeResize="0"/>
          <p:nvPr/>
        </p:nvPicPr>
        <p:blipFill>
          <a:blip r:embed="rId4">
            <a:alphaModFix/>
          </a:blip>
          <a:stretch>
            <a:fillRect/>
          </a:stretch>
        </p:blipFill>
        <p:spPr>
          <a:xfrm>
            <a:off x="3927162" y="2631578"/>
            <a:ext cx="6893053" cy="2573092"/>
          </a:xfrm>
          <a:prstGeom prst="rect">
            <a:avLst/>
          </a:prstGeom>
          <a:noFill/>
          <a:ln w="9525">
            <a:solidFill>
              <a:srgbClr val="505050"/>
            </a:solidFill>
          </a:ln>
        </p:spPr>
      </p:pic>
      <p:sp>
        <p:nvSpPr>
          <p:cNvPr id="7" name="Shape 186">
            <a:extLst>
              <a:ext uri="{FF2B5EF4-FFF2-40B4-BE49-F238E27FC236}">
                <a16:creationId xmlns:a16="http://schemas.microsoft.com/office/drawing/2014/main" id="{1377D43E-472E-3A42-A66D-B15E2FF6E085}"/>
              </a:ext>
            </a:extLst>
          </p:cNvPr>
          <p:cNvSpPr/>
          <p:nvPr/>
        </p:nvSpPr>
        <p:spPr>
          <a:xfrm>
            <a:off x="1051036" y="2160484"/>
            <a:ext cx="3289738" cy="1108886"/>
          </a:xfrm>
          <a:prstGeom prst="rightArrow">
            <a:avLst>
              <a:gd name="adj1" fmla="val 50000"/>
              <a:gd name="adj2" fmla="val 50000"/>
            </a:avLst>
          </a:prstGeom>
          <a:solidFill>
            <a:srgbClr val="46D426"/>
          </a:solidFill>
          <a:ln w="254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chemeClr val="bg1"/>
                </a:solidFill>
              </a:rPr>
              <a:t>BETTER…</a:t>
            </a:r>
            <a:endParaRPr sz="1800" b="1" dirty="0">
              <a:solidFill>
                <a:schemeClr val="bg1"/>
              </a:solidFill>
            </a:endParaRPr>
          </a:p>
        </p:txBody>
      </p:sp>
    </p:spTree>
    <p:extLst>
      <p:ext uri="{BB962C8B-B14F-4D97-AF65-F5344CB8AC3E}">
        <p14:creationId xmlns:p14="http://schemas.microsoft.com/office/powerpoint/2010/main" val="1571031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12111</TotalTime>
  <Words>3304</Words>
  <Application>Microsoft Macintosh PowerPoint</Application>
  <PresentationFormat>Widescreen</PresentationFormat>
  <Paragraphs>799</Paragraphs>
  <Slides>79</Slides>
  <Notes>60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.AppleSystemUIFont</vt:lpstr>
      <vt:lpstr>Archivo Narrow</vt:lpstr>
      <vt:lpstr>Arial</vt:lpstr>
      <vt:lpstr>Calibri</vt:lpstr>
      <vt:lpstr>Calibri Light</vt:lpstr>
      <vt:lpstr>Chalkboard</vt:lpstr>
      <vt:lpstr>Chalkboard SE</vt:lpstr>
      <vt:lpstr>Helvetica Neue</vt:lpstr>
      <vt:lpstr>Open Sans</vt:lpstr>
      <vt:lpstr>Times New Roman</vt:lpstr>
      <vt:lpstr>Wingdings</vt:lpstr>
      <vt:lpstr>Office Theme</vt:lpstr>
      <vt:lpstr>REACT-REDUX TESTING  WORKSHOP</vt:lpstr>
      <vt:lpstr>AGENDA</vt:lpstr>
      <vt:lpstr>AGENDA</vt:lpstr>
      <vt:lpstr>WHY? </vt:lpstr>
      <vt:lpstr>TEST TYPES</vt:lpstr>
      <vt:lpstr>WHAT? </vt:lpstr>
      <vt:lpstr>TESTS GUIDELINES </vt:lpstr>
      <vt:lpstr>TESTS GUIDELINES – continue… </vt:lpstr>
      <vt:lpstr>TESTS GUIDELINES – continue… </vt:lpstr>
      <vt:lpstr>TESTS GUIDELINES – continue… </vt:lpstr>
      <vt:lpstr>TESTS GUIDELINES – continue… </vt:lpstr>
      <vt:lpstr>TESTS GUIDELINES – continue… </vt:lpstr>
      <vt:lpstr>TESTS GUIDELINES – continue… </vt:lpstr>
      <vt:lpstr>AGENDA</vt:lpstr>
      <vt:lpstr>TEST ENVIRONMENT </vt:lpstr>
      <vt:lpstr>TEST ENVIRONMENT </vt:lpstr>
      <vt:lpstr>TEST ENVIRONMENT </vt:lpstr>
      <vt:lpstr>ENZYME SHALLOW RENDERING API shallow </vt:lpstr>
      <vt:lpstr>ENZYME SHALLOW RENDERING API EXAMPLES </vt:lpstr>
      <vt:lpstr>ENZYME FULL RENDERING API mount </vt:lpstr>
      <vt:lpstr>ENZYME MOUNT RENDERING API EXAMPLES </vt:lpstr>
      <vt:lpstr>ENZYME STATIC RENDERING API render </vt:lpstr>
      <vt:lpstr>HANDS-ON</vt:lpstr>
      <vt:lpstr>Gifs Engine Search Application</vt:lpstr>
      <vt:lpstr>Gifs Search Engine App: components</vt:lpstr>
      <vt:lpstr>SETUP TEST ENVIRONMENT</vt:lpstr>
      <vt:lpstr>TEST RUNNING CONFIGURATION</vt:lpstr>
      <vt:lpstr>TAPE TEST SKELETON</vt:lpstr>
      <vt:lpstr>RUN FIRST DUMMY TEST</vt:lpstr>
      <vt:lpstr>TEST GIFITEM REACT COMPONENT</vt:lpstr>
      <vt:lpstr>TEST GIFITEM REACT COMPONENT - continue</vt:lpstr>
      <vt:lpstr>RUN TEST…</vt:lpstr>
      <vt:lpstr>INVESTIGATE GifItem CODE PROBLEM</vt:lpstr>
      <vt:lpstr>FIX GifItem CODE PROBLEM</vt:lpstr>
      <vt:lpstr>RUN test again…</vt:lpstr>
      <vt:lpstr>TEST onGifSelect CB INVOCATION</vt:lpstr>
      <vt:lpstr>TEST COVERAGE : nyc</vt:lpstr>
      <vt:lpstr>TEST COVERAGE REPORT</vt:lpstr>
      <vt:lpstr>TIME TO</vt:lpstr>
      <vt:lpstr>HOW TO TEST COMPONENT’s METHODS</vt:lpstr>
      <vt:lpstr>TEST handleClick  METHOD of FavoriteStar</vt:lpstr>
      <vt:lpstr>TEST Favorites COMPONENT</vt:lpstr>
      <vt:lpstr>RUN DUMMY Favorites TEST RESULT</vt:lpstr>
      <vt:lpstr>WHY LIKE THIS?</vt:lpstr>
      <vt:lpstr>SOLUTION 1:</vt:lpstr>
      <vt:lpstr>SOLUTION 2:</vt:lpstr>
      <vt:lpstr>UPDATE DUMMY Favorites TEST</vt:lpstr>
      <vt:lpstr>CONTINUE Favorite COMPONENT TESTS</vt:lpstr>
      <vt:lpstr>AGENDA</vt:lpstr>
      <vt:lpstr>REDUX DATA FLOW</vt:lpstr>
      <vt:lpstr>REDUX APP STRUCTURE</vt:lpstr>
      <vt:lpstr>TEST FavoritesContainer </vt:lpstr>
      <vt:lpstr>PowerPoint Presentation</vt:lpstr>
      <vt:lpstr>RUN FavoritesContainer TEST: </vt:lpstr>
      <vt:lpstr>SOLUTION : configure and use JSDOM</vt:lpstr>
      <vt:lpstr> </vt:lpstr>
      <vt:lpstr>UPDATE FavoritesContainer TEST: </vt:lpstr>
      <vt:lpstr>TEST ACTION CREATORS</vt:lpstr>
      <vt:lpstr>TEST favoriesActions CREATOR: favoritesActions.spec.js </vt:lpstr>
      <vt:lpstr>TEST ASYNC ACTION: requestGifs</vt:lpstr>
      <vt:lpstr>TEST ASYNC ACTION: requestGifs</vt:lpstr>
      <vt:lpstr>PowerPoint Presentation</vt:lpstr>
      <vt:lpstr>TEST ASYNC ACTION: requestGifs FAILURE PATH</vt:lpstr>
      <vt:lpstr>INVESTIGATE requestGifs ACTION CODE PROBLEM</vt:lpstr>
      <vt:lpstr>FIX requestGifs ACTION CODE</vt:lpstr>
      <vt:lpstr>TEST REDUCER</vt:lpstr>
      <vt:lpstr>TEST modalReducer</vt:lpstr>
      <vt:lpstr>AGENDA</vt:lpstr>
      <vt:lpstr>INTEGRATION TEST : index.js - routing</vt:lpstr>
      <vt:lpstr>INTEGRATION TEST : routing</vt:lpstr>
      <vt:lpstr>PowerPoint Presentation</vt:lpstr>
      <vt:lpstr>RUN INTEGRATION TEST</vt:lpstr>
      <vt:lpstr>SOLUTIONS:</vt:lpstr>
      <vt:lpstr>FULL INTEGRATION</vt:lpstr>
      <vt:lpstr>FULL INTEGRATION TEST PLAN</vt:lpstr>
      <vt:lpstr>APP DOM STRUCTURE WITH OPENED MODAL</vt:lpstr>
      <vt:lpstr>FULL INTEGRATION TEST PLAN</vt:lpstr>
      <vt:lpstr>AGENDA</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 Etelson</dc:creator>
  <cp:lastModifiedBy>Marianna Etelson</cp:lastModifiedBy>
  <cp:revision>263</cp:revision>
  <dcterms:created xsi:type="dcterms:W3CDTF">2018-04-05T10:52:22Z</dcterms:created>
  <dcterms:modified xsi:type="dcterms:W3CDTF">2018-04-14T17:33:31Z</dcterms:modified>
</cp:coreProperties>
</file>